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2" r:id="rId4"/>
    <p:sldId id="273" r:id="rId5"/>
    <p:sldId id="257" r:id="rId6"/>
    <p:sldId id="260" r:id="rId7"/>
    <p:sldId id="261" r:id="rId8"/>
    <p:sldId id="262" r:id="rId9"/>
    <p:sldId id="263" r:id="rId10"/>
    <p:sldId id="264" r:id="rId11"/>
    <p:sldId id="265" r:id="rId12"/>
    <p:sldId id="271" r:id="rId13"/>
    <p:sldId id="266" r:id="rId14"/>
    <p:sldId id="274" r:id="rId15"/>
    <p:sldId id="267" r:id="rId16"/>
    <p:sldId id="268" r:id="rId17"/>
    <p:sldId id="269" r:id="rId18"/>
    <p:sldId id="275" r:id="rId19"/>
    <p:sldId id="27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68" autoAdjust="0"/>
    <p:restoredTop sz="94660"/>
  </p:normalViewPr>
  <p:slideViewPr>
    <p:cSldViewPr>
      <p:cViewPr>
        <p:scale>
          <a:sx n="60" d="100"/>
          <a:sy n="60" d="100"/>
        </p:scale>
        <p:origin x="-166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A55B0-B767-4183-8CC5-4FB8BFA0333F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AAD76-74B2-4CFE-A31C-461F02F97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D8AE4-65AB-429A-A916-6450ED63D44F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14BD0-D312-4444-97EA-DEA856EBB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9EA08-1004-4E91-B986-3BB85FF851E1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6DD38-709D-4006-8C06-FD5B14ECF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9BB8-04F7-40EA-A117-25D125B1EC3D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2F97F-B6FC-416E-AC98-C43B3E3A3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613D6-20AC-45FA-B073-D3503CDDE05E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A3BA8-9716-4177-8A6C-006B8361E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99699-536E-46A8-AF40-748B112BBD69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E1E3F-7E2F-4AD8-A1E4-9BB823DDB4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2C59E-DCC6-465A-A886-6FA37A257D66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1A86E-F948-4933-832B-F3DDCAB0B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FD307-DE13-4ED6-A934-4B80B8974F6F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FD9EB-A77E-4A5B-B5C7-397B57153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37ED6-7323-46A0-8405-6C1A5074430E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B6E24-2877-4FEE-A49A-96FE7493F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93386-FB5E-4838-BD89-32A7A30CB87B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D0895-C000-476F-A912-DA462ACD5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E71DB-06F9-47C1-8F50-634B939494E4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0590F-D3DD-427D-B55F-1FA18A6B3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F2A556-4749-48C0-93B2-534E69B62BFF}" type="datetimeFigureOut">
              <a:rPr lang="ru-RU"/>
              <a:pPr>
                <a:defRPr/>
              </a:pPr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4789B7-AE36-4781-9670-30BFD8456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60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4"/>
          <p:cNvSpPr>
            <a:spLocks noChangeArrowheads="1"/>
          </p:cNvSpPr>
          <p:nvPr/>
        </p:nvSpPr>
        <p:spPr bwMode="auto">
          <a:xfrm>
            <a:off x="-928688" y="1643063"/>
            <a:ext cx="8215313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Встало солнышко давно,</a:t>
            </a:r>
          </a:p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Громко прозвенел звонок,</a:t>
            </a:r>
          </a:p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Начинается урок,</a:t>
            </a:r>
          </a:p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Тихо сели девочки.</a:t>
            </a:r>
          </a:p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Тихо сели мальчики.</a:t>
            </a:r>
          </a:p>
        </p:txBody>
      </p:sp>
      <p:pic>
        <p:nvPicPr>
          <p:cNvPr id="13315" name="Picture 2" descr="https://pickimage.ru/wp-content/uploads/images/detskie/schoolcall/shkolnizvonok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2013" y="0"/>
            <a:ext cx="3201987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.pinimg.com/736x/20/05/6b/20056b308c668ce64c15f90a4ab67b4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928938"/>
            <a:ext cx="2928938" cy="37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57188" y="285750"/>
            <a:ext cx="87868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Мити 5 вагончиков. У Кости на 2 вагончика меньше, чем у Мити. Сколько вагончиков у Кости?</a:t>
            </a:r>
            <a:endParaRPr lang="ru-RU" sz="3200" b="1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85984" y="1571612"/>
            <a:ext cx="1214438" cy="8572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14744" y="1571612"/>
            <a:ext cx="1214437" cy="8572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14744" y="2571744"/>
            <a:ext cx="1214437" cy="8572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2066" y="2571744"/>
            <a:ext cx="1214438" cy="8572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715272" y="1571612"/>
            <a:ext cx="1214438" cy="8572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29388" y="1571612"/>
            <a:ext cx="1214437" cy="8572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72066" y="1571612"/>
            <a:ext cx="1214438" cy="8572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85984" y="2571744"/>
            <a:ext cx="1214438" cy="8572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7715272" y="1643050"/>
            <a:ext cx="1214438" cy="78581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500826" y="1643050"/>
            <a:ext cx="1214438" cy="78581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429000" y="4857750"/>
            <a:ext cx="46751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5-2=3 (в.)</a:t>
            </a:r>
            <a:endParaRPr lang="ru-RU" sz="28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3 вагончика у Кости</a:t>
            </a:r>
            <a:endParaRPr lang="ru-RU" sz="28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225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.pinimg.com/736x/20/05/6b/20056b308c668ce64c15f90a4ab67b4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65500"/>
            <a:ext cx="2714625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57188" y="285750"/>
            <a:ext cx="87868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У Мити 5 вагончиков. У Кости  __ вагончика. Сколько всего вагончиков у этих мальчиков?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071678"/>
            <a:ext cx="857250" cy="50006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928662" y="2071678"/>
            <a:ext cx="857250" cy="50006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928926" y="2071678"/>
            <a:ext cx="857250" cy="50006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29058" y="2071678"/>
            <a:ext cx="857250" cy="50006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929190" y="2071678"/>
            <a:ext cx="857250" cy="50006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Скругленный прямоугольник 24"/>
          <p:cNvSpPr>
            <a:spLocks noChangeArrowheads="1"/>
          </p:cNvSpPr>
          <p:nvPr/>
        </p:nvSpPr>
        <p:spPr bwMode="auto">
          <a:xfrm>
            <a:off x="5929322" y="2071678"/>
            <a:ext cx="857250" cy="500062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6" name="Скругленный прямоугольник 25"/>
          <p:cNvSpPr>
            <a:spLocks noChangeArrowheads="1"/>
          </p:cNvSpPr>
          <p:nvPr/>
        </p:nvSpPr>
        <p:spPr bwMode="auto">
          <a:xfrm>
            <a:off x="6858016" y="2071678"/>
            <a:ext cx="857250" cy="500062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7" name="Скругленный прямоугольник 26"/>
          <p:cNvSpPr>
            <a:spLocks noChangeArrowheads="1"/>
          </p:cNvSpPr>
          <p:nvPr/>
        </p:nvSpPr>
        <p:spPr bwMode="auto">
          <a:xfrm>
            <a:off x="7858148" y="2071678"/>
            <a:ext cx="857250" cy="500062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29058" y="3429000"/>
            <a:ext cx="45815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5+3=8 (в.)</a:t>
            </a:r>
          </a:p>
          <a:p>
            <a:pPr eaLnBrk="0" hangingPunct="0"/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всего 8 вагончиков</a:t>
            </a:r>
            <a:r>
              <a:rPr lang="ru-RU" sz="2800" b="1" dirty="0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35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750" y="928688"/>
          <a:ext cx="5667401" cy="3925824"/>
        </p:xfrm>
        <a:graphic>
          <a:graphicData uri="http://schemas.openxmlformats.org/drawingml/2006/table">
            <a:tbl>
              <a:tblPr/>
              <a:tblGrid>
                <a:gridCol w="5667401"/>
              </a:tblGrid>
              <a:tr h="7734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Пришли пираты.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Нашли канаты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97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 канату лезут вверх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Выше, выше, выше всех.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6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Пираты устали.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Плюх! И упали.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426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Канаты висят.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Пираты спят.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https://thumbs.dreamstime.com/b/%D0%BF%D0%BE%D0%B6%D0%B0%D1%80-%D0%B4%D1%80%D0%B0%D0%BA%D0%BE%D0%BD%D0%B0-%D1%88%D0%B0%D1%80%D0%B6%D0%B0-1293564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88" y="0"/>
            <a:ext cx="4214812" cy="336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214313" y="285750"/>
            <a:ext cx="4572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24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Лены было 7 книг со сказками. Она принесла 2 из них в классную библиотеку. Сколько книг со сказками осталось у Лены?</a:t>
            </a:r>
            <a:endParaRPr lang="ru-RU" sz="3200" b="1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57188" y="5218113"/>
            <a:ext cx="2011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7-2=5 (к.)</a:t>
            </a:r>
          </a:p>
          <a:p>
            <a:pPr eaLnBrk="0" hangingPunct="0"/>
            <a:r>
              <a:rPr lang="ru-RU" sz="24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5 книг.</a:t>
            </a:r>
            <a:endParaRPr lang="ru-RU" sz="2400" b="1">
              <a:ea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071810"/>
            <a:ext cx="428628" cy="7143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3071810"/>
            <a:ext cx="428628" cy="7143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390628" y="3105148"/>
            <a:ext cx="428628" cy="71437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857356" y="3071810"/>
            <a:ext cx="428628" cy="7143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357422" y="3071810"/>
            <a:ext cx="428628" cy="7143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857488" y="3071810"/>
            <a:ext cx="428628" cy="7143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357554" y="3071810"/>
            <a:ext cx="428628" cy="7143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3240882" y="3248819"/>
            <a:ext cx="642937" cy="4286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2736057" y="3175794"/>
            <a:ext cx="642937" cy="4286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3500438"/>
            <a:ext cx="400050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571625" y="4289425"/>
            <a:ext cx="28035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10-5=5(п.)</a:t>
            </a:r>
          </a:p>
          <a:p>
            <a:pPr eaLnBrk="0" hangingPunct="0"/>
            <a:r>
              <a:rPr lang="ru-RU" sz="24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5 пирожков.</a:t>
            </a:r>
            <a:r>
              <a:rPr lang="ru-RU" sz="1100" b="1">
                <a:ea typeface="Calibri" pitchFamily="34" charset="0"/>
                <a:cs typeface="Times New Roman" pitchFamily="18" charset="0"/>
              </a:rPr>
              <a:t> </a:t>
            </a:r>
            <a:endParaRPr lang="ru-RU" sz="3200" b="1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6626" name="Picture 3" descr="https://sun9-16.userapi.com/impg/drJJAunLGf-gpydT0zP9L3j1MTnfIYNVMfGi5A/DbsoFJPZPUM.jpg?size=810x1080&amp;quality=96&amp;sign=50cc5972bd6d137f4a289d4f56a75f37&amp;type=album"/>
          <p:cNvPicPr>
            <a:picLocks noChangeAspect="1" noChangeArrowheads="1"/>
          </p:cNvPicPr>
          <p:nvPr/>
        </p:nvPicPr>
        <p:blipFill>
          <a:blip r:embed="rId2"/>
          <a:srcRect l="4465" t="9799" r="28868" b="61034"/>
          <a:stretch>
            <a:fillRect/>
          </a:stretch>
        </p:blipFill>
        <p:spPr bwMode="auto">
          <a:xfrm>
            <a:off x="1357313" y="500063"/>
            <a:ext cx="600075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8" descr="https://thumbs.dreamstime.com/b/%D0%BB%D0%B5%D1%81-4121125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857496"/>
            <a:ext cx="4082480" cy="3802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9"/>
          <p:cNvSpPr>
            <a:spLocks noChangeArrowheads="1"/>
          </p:cNvSpPr>
          <p:nvPr/>
        </p:nvSpPr>
        <p:spPr bwMode="auto">
          <a:xfrm>
            <a:off x="214313" y="214313"/>
            <a:ext cx="89296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Хозяйка купила десяток яиц. За завтраком съели 4 яйца. Сколько яиц осталось?</a:t>
            </a:r>
            <a:endParaRPr lang="ru-RU" sz="3200" b="1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929188" y="2214563"/>
            <a:ext cx="428625" cy="85725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500563" y="2205038"/>
            <a:ext cx="428625" cy="85725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643313" y="2214563"/>
            <a:ext cx="428625" cy="85725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071938" y="2214563"/>
            <a:ext cx="428625" cy="85725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643688" y="2214563"/>
            <a:ext cx="428625" cy="85725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215063" y="2214563"/>
            <a:ext cx="428625" cy="85725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786438" y="2214563"/>
            <a:ext cx="428625" cy="85725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364163" y="2205038"/>
            <a:ext cx="428625" cy="85725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500938" y="2214563"/>
            <a:ext cx="428625" cy="85725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7072313" y="2214563"/>
            <a:ext cx="428625" cy="85725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8" name="Прямая соединительная линия 27"/>
          <p:cNvCxnSpPr>
            <a:stCxn id="25" idx="1"/>
            <a:endCxn id="25" idx="5"/>
          </p:cNvCxnSpPr>
          <p:nvPr/>
        </p:nvCxnSpPr>
        <p:spPr>
          <a:xfrm rot="16200000" flipH="1">
            <a:off x="7443788" y="2501900"/>
            <a:ext cx="606425" cy="3016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6149181" y="2501107"/>
            <a:ext cx="606425" cy="30321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6563519" y="2509044"/>
            <a:ext cx="606425" cy="30321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H="1">
            <a:off x="7012781" y="2501107"/>
            <a:ext cx="606425" cy="30321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682" name="Rectangle 10"/>
          <p:cNvSpPr>
            <a:spLocks noChangeArrowheads="1"/>
          </p:cNvSpPr>
          <p:nvPr/>
        </p:nvSpPr>
        <p:spPr bwMode="auto">
          <a:xfrm>
            <a:off x="5143504" y="3786190"/>
            <a:ext cx="19859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10-4=6 (я.)</a:t>
            </a:r>
            <a:endParaRPr lang="ru-RU" sz="2400" b="1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6 яиц 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static1.bigstockphoto.com/0/1/1/large1500/11085770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9231" b="17308"/>
          <a:stretch>
            <a:fillRect/>
          </a:stretch>
        </p:blipFill>
        <p:spPr bwMode="auto">
          <a:xfrm>
            <a:off x="1571625" y="2714625"/>
            <a:ext cx="55721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https://sun9-21.userapi.com/impg/n5wDD1qhVHNhTeWfecTBe_a43ls8mWtn6uyDLw/IWpKBRVFAMc.jpg?size=810x1080&amp;quality=96&amp;sign=36c91248bd0cca703681596c2b9a8442&amp;type=album"/>
          <p:cNvPicPr>
            <a:picLocks noChangeAspect="1" noChangeArrowheads="1"/>
          </p:cNvPicPr>
          <p:nvPr/>
        </p:nvPicPr>
        <p:blipFill>
          <a:blip r:embed="rId3"/>
          <a:srcRect l="5391" t="87576" r="15906" b="4784"/>
          <a:stretch>
            <a:fillRect/>
          </a:stretch>
        </p:blipFill>
        <p:spPr bwMode="auto">
          <a:xfrm>
            <a:off x="285750" y="1071563"/>
            <a:ext cx="8358188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85875" y="1928813"/>
            <a:ext cx="571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&gt;</a:t>
            </a:r>
            <a:endParaRPr lang="ru-RU" sz="3200" b="1"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14688" y="1928813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&lt;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857875" y="1285875"/>
            <a:ext cx="500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=</a:t>
            </a:r>
            <a:endParaRPr lang="ru-RU" sz="3200" b="1"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285875" y="1428750"/>
            <a:ext cx="642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=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14688" y="1428750"/>
            <a:ext cx="571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&gt;</a:t>
            </a:r>
            <a:endParaRPr lang="ru-RU" sz="3200" b="1"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857875" y="1785938"/>
            <a:ext cx="500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=</a:t>
            </a:r>
            <a:endParaRPr lang="ru-RU" sz="32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s://avatars.mds.yandex.net/get-pdb/1751208/c57c2530-0951-4eff-9a8e-9d062c35a098/s120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38" y="0"/>
            <a:ext cx="523875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age.freepik.com/free-vector/illustration-of-treasure-chest_22289-56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14290"/>
            <a:ext cx="5962650" cy="5067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ite-123385.mozfiles.com/files/123385/kids-jumping.jpg?142124370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1027113"/>
            <a:ext cx="7988300" cy="58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Box 2"/>
          <p:cNvSpPr txBox="1">
            <a:spLocks noChangeArrowheads="1"/>
          </p:cNvSpPr>
          <p:nvPr/>
        </p:nvSpPr>
        <p:spPr bwMode="auto">
          <a:xfrm>
            <a:off x="1214438" y="428625"/>
            <a:ext cx="7000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50825" y="1125538"/>
            <a:ext cx="85010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Назовите число, при счете которое следует за числом 4.</a:t>
            </a:r>
            <a:endParaRPr lang="ru-RU" sz="3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50825" y="2133600"/>
            <a:ext cx="7429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32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Какое число предшествует числу 6?</a:t>
            </a:r>
            <a:endParaRPr lang="ru-RU" sz="3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79388" y="2708275"/>
            <a:ext cx="75612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Какое число стоит между числами 7 и 9?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79388" y="3357563"/>
            <a:ext cx="741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Какое число надо прибавить к 7, чтобы 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0" hangingPunct="0"/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получить 9?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50825" y="4437063"/>
            <a:ext cx="78581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Какое число надо вычесть из 6, чтобы </a:t>
            </a:r>
            <a:endParaRPr lang="ru-RU" sz="3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получить 5?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50825" y="5589588"/>
            <a:ext cx="49720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Назовите соседей числа 8.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4" name="TextBox 10"/>
          <p:cNvSpPr txBox="1">
            <a:spLocks noChangeArrowheads="1"/>
          </p:cNvSpPr>
          <p:nvPr/>
        </p:nvSpPr>
        <p:spPr bwMode="auto">
          <a:xfrm>
            <a:off x="2857500" y="0"/>
            <a:ext cx="36433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УСТНЫЙ СЧЕТ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072462" y="1571612"/>
            <a:ext cx="571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8072462" y="2214554"/>
            <a:ext cx="571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8072462" y="2786058"/>
            <a:ext cx="571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36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8072462" y="3786190"/>
            <a:ext cx="57150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072462" y="4857760"/>
            <a:ext cx="571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500938" y="5572140"/>
            <a:ext cx="1643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9</a:t>
            </a:r>
            <a:endParaRPr lang="ru-RU" sz="36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357188" y="285750"/>
            <a:ext cx="58197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полянке, у дубка,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Крот увидел два грибка.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 подальше, у осин,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Он нашел еще один.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Кто ответить нам готов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Сколько крот нашел грибов?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3286125" y="4143375"/>
            <a:ext cx="67151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Два котенка - на диване,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Три котеночка у Вани.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Теперь спросим у ребят: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Сколько было всех котят?</a:t>
            </a:r>
            <a:endParaRPr lang="ru-RU" sz="4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5" descr="https://im0-tub-ru.yandex.net/i?id=2e870c9cbd7bb78e08a871c5469a03c9&amp;ref=rim&amp;n=33&amp;w=163&amp;h=16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75" y="500063"/>
            <a:ext cx="2540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http://ds5ishim.ru/sites/default/files/cl-2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00500"/>
            <a:ext cx="3965575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eddie-booth-pirat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ap1"/>
          <p:cNvPicPr/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00034" y="357166"/>
            <a:ext cx="4643470" cy="5715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8436" name="Рисунок 3" descr="hello_html_4ed93b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428625"/>
            <a:ext cx="78581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43000" y="1428750"/>
          <a:ext cx="6357981" cy="1785950"/>
        </p:xfrm>
        <a:graphic>
          <a:graphicData uri="http://schemas.openxmlformats.org/drawingml/2006/table">
            <a:tbl>
              <a:tblPr/>
              <a:tblGrid>
                <a:gridCol w="2119327"/>
                <a:gridCol w="2119327"/>
                <a:gridCol w="2119327"/>
              </a:tblGrid>
              <a:tr h="8929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8-2=      (А)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3+0=      (Д)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5-3=      (А)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29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2-1=      (З)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2+3=      (Ч)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6-2=      (А)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43063" y="3500438"/>
          <a:ext cx="5500728" cy="1000132"/>
        </p:xfrm>
        <a:graphic>
          <a:graphicData uri="http://schemas.openxmlformats.org/drawingml/2006/table">
            <a:tbl>
              <a:tblPr/>
              <a:tblGrid>
                <a:gridCol w="916296"/>
                <a:gridCol w="916296"/>
                <a:gridCol w="916296"/>
                <a:gridCol w="917280"/>
                <a:gridCol w="917280"/>
                <a:gridCol w="917280"/>
              </a:tblGrid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31875" y="1279525"/>
            <a:ext cx="758348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36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на остров неизвестный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36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Попадем в одно мгновенье,</a:t>
            </a:r>
            <a:endParaRPr lang="ru-RU" sz="1600"/>
          </a:p>
          <a:p>
            <a:pPr algn="ctr" eaLnBrk="0" hangingPunct="0"/>
            <a:r>
              <a:rPr lang="ru-RU" sz="3600">
                <a:solidFill>
                  <a:srgbClr val="000000"/>
                </a:solidFill>
                <a:latin typeface="Times New Roman" pitchFamily="18" charset="0"/>
              </a:rPr>
              <a:t>Сделав к палочке волшебной</a:t>
            </a:r>
            <a:endParaRPr lang="ru-RU" sz="1600"/>
          </a:p>
          <a:p>
            <a:pPr algn="ctr" eaLnBrk="0" hangingPunct="0"/>
            <a:r>
              <a:rPr lang="ru-RU" sz="3600">
                <a:solidFill>
                  <a:srgbClr val="000000"/>
                </a:solidFill>
                <a:latin typeface="Times New Roman" pitchFamily="18" charset="0"/>
              </a:rPr>
              <a:t>Лишь одно прикосновение.</a:t>
            </a:r>
          </a:p>
          <a:p>
            <a:pPr algn="ctr" eaLnBrk="0" hangingPunct="0"/>
            <a:r>
              <a:rPr lang="ru-RU" sz="3600">
                <a:solidFill>
                  <a:srgbClr val="000000"/>
                </a:solidFill>
                <a:latin typeface="Times New Roman" pitchFamily="18" charset="0"/>
              </a:rPr>
              <a:t>1,2,3 – на остров волшебный лети! </a:t>
            </a:r>
            <a:endParaRPr lang="ru-RU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.pinimg.com/originals/6e/08/9a/6e089a0f48f052493154af74d4e22ff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28950"/>
            <a:ext cx="3357563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14500" y="428625"/>
          <a:ext cx="6429420" cy="2523744"/>
        </p:xfrm>
        <a:graphic>
          <a:graphicData uri="http://schemas.openxmlformats.org/drawingml/2006/table">
            <a:tbl>
              <a:tblPr/>
              <a:tblGrid>
                <a:gridCol w="1884431"/>
                <a:gridCol w="4544989"/>
              </a:tblGrid>
              <a:tr h="1898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Условие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5-3=2 (п.)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Вопрос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 Лены было 5 пряников. Она съела 3.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Решение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 пряника.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Ответ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Сколько пряников осталось у Лены?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 rot="16200000" flipH="1">
            <a:off x="3321844" y="750094"/>
            <a:ext cx="785812" cy="571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6200000" flipH="1">
            <a:off x="2964657" y="1464469"/>
            <a:ext cx="1143000" cy="6429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3143250" y="785813"/>
            <a:ext cx="1214437" cy="9286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357563" y="1857375"/>
            <a:ext cx="785812" cy="571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395</Words>
  <Application>Microsoft Office PowerPoint</Application>
  <PresentationFormat>Экран (4:3)</PresentationFormat>
  <Paragraphs>90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2014-06-22T09:09:12Z</dcterms:created>
  <dcterms:modified xsi:type="dcterms:W3CDTF">2021-01-19T10:03:20Z</dcterms:modified>
</cp:coreProperties>
</file>