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906000" cy="6858000" type="A4"/>
  <p:notesSz cx="9906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04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42950" y="2125980"/>
            <a:ext cx="84201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85900" y="3840480"/>
            <a:ext cx="69342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hlink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hlink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95300" y="1577340"/>
            <a:ext cx="430911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01590" y="1577340"/>
            <a:ext cx="430911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3/29/2023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5737" y="0"/>
            <a:ext cx="9720262" cy="6857997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2720" y="1031239"/>
            <a:ext cx="1051560" cy="1176019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28320" y="1031239"/>
            <a:ext cx="6286500" cy="1176019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118860" y="1031239"/>
            <a:ext cx="1732280" cy="1176019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332979" y="1031239"/>
            <a:ext cx="2433320" cy="117601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hlink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3/29/2023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3/29/2023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3354" y="0"/>
            <a:ext cx="9670732" cy="685799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46137" y="292417"/>
            <a:ext cx="8213725" cy="1123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hlink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6127" y="1447717"/>
            <a:ext cx="8373744" cy="35191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368040" y="6377940"/>
            <a:ext cx="31699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95300" y="6377940"/>
            <a:ext cx="22783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3/29/2023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132320" y="6377940"/>
            <a:ext cx="22783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12" Type="http://schemas.openxmlformats.org/officeDocument/2006/relationships/image" Target="../media/image46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12" Type="http://schemas.openxmlformats.org/officeDocument/2006/relationships/image" Target="../media/image58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jpeg"/><Relationship Id="rId11" Type="http://schemas.openxmlformats.org/officeDocument/2006/relationships/image" Target="../media/image57.jpeg"/><Relationship Id="rId5" Type="http://schemas.openxmlformats.org/officeDocument/2006/relationships/image" Target="../media/image51.jpeg"/><Relationship Id="rId10" Type="http://schemas.openxmlformats.org/officeDocument/2006/relationships/image" Target="../media/image56.jpeg"/><Relationship Id="rId4" Type="http://schemas.openxmlformats.org/officeDocument/2006/relationships/image" Target="../media/image50.jpeg"/><Relationship Id="rId9" Type="http://schemas.openxmlformats.org/officeDocument/2006/relationships/image" Target="../media/image5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13" Type="http://schemas.openxmlformats.org/officeDocument/2006/relationships/image" Target="../media/image71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12" Type="http://schemas.openxmlformats.org/officeDocument/2006/relationships/image" Target="../media/image70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4.jpeg"/><Relationship Id="rId11" Type="http://schemas.openxmlformats.org/officeDocument/2006/relationships/image" Target="../media/image69.jpeg"/><Relationship Id="rId5" Type="http://schemas.openxmlformats.org/officeDocument/2006/relationships/image" Target="../media/image63.jpeg"/><Relationship Id="rId10" Type="http://schemas.openxmlformats.org/officeDocument/2006/relationships/image" Target="../media/image68.jpeg"/><Relationship Id="rId4" Type="http://schemas.openxmlformats.org/officeDocument/2006/relationships/image" Target="../media/image62.jpeg"/><Relationship Id="rId9" Type="http://schemas.openxmlformats.org/officeDocument/2006/relationships/image" Target="../media/image6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83.jpeg"/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12" Type="http://schemas.openxmlformats.org/officeDocument/2006/relationships/image" Target="../media/image82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6.png"/><Relationship Id="rId11" Type="http://schemas.openxmlformats.org/officeDocument/2006/relationships/image" Target="../media/image81.jpeg"/><Relationship Id="rId5" Type="http://schemas.openxmlformats.org/officeDocument/2006/relationships/image" Target="../media/image75.jpeg"/><Relationship Id="rId10" Type="http://schemas.openxmlformats.org/officeDocument/2006/relationships/image" Target="../media/image80.jpeg"/><Relationship Id="rId4" Type="http://schemas.openxmlformats.org/officeDocument/2006/relationships/image" Target="../media/image74.jpeg"/><Relationship Id="rId9" Type="http://schemas.openxmlformats.org/officeDocument/2006/relationships/image" Target="../media/image7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sch956sv-new.mskobr.ru/images/2019_02_19_perv_clas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0"/>
            <a:ext cx="62484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8125" y="3571811"/>
            <a:ext cx="1816735" cy="2466340"/>
            <a:chOff x="238125" y="3571811"/>
            <a:chExt cx="1816735" cy="246634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7019" y="3619499"/>
              <a:ext cx="1767839" cy="241808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8125" y="3571811"/>
              <a:ext cx="1763776" cy="2411476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873500" y="4149661"/>
            <a:ext cx="2052701" cy="1970151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881251" y="3786187"/>
            <a:ext cx="1905000" cy="253365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23875" y="357250"/>
            <a:ext cx="1905000" cy="2552700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7381875" y="1285875"/>
            <a:ext cx="2282825" cy="4873625"/>
            <a:chOff x="7381875" y="1285875"/>
            <a:chExt cx="2282825" cy="4873625"/>
          </a:xfrm>
        </p:grpSpPr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381875" y="1285875"/>
              <a:ext cx="1905000" cy="255270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716520" y="3619500"/>
              <a:ext cx="1948179" cy="254000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667625" y="3571875"/>
              <a:ext cx="1944751" cy="2533650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4953000" y="285750"/>
            <a:ext cx="2247900" cy="4733290"/>
            <a:chOff x="4953000" y="285750"/>
            <a:chExt cx="2247900" cy="4733290"/>
          </a:xfrm>
        </p:grpSpPr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953000" y="285750"/>
              <a:ext cx="1905000" cy="251460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359400" y="2621279"/>
              <a:ext cx="1841500" cy="239776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310250" y="2571750"/>
              <a:ext cx="1836674" cy="2393950"/>
            </a:xfrm>
            <a:prstGeom prst="rect">
              <a:avLst/>
            </a:prstGeom>
          </p:spPr>
        </p:pic>
      </p:grpSp>
      <p:pic>
        <p:nvPicPr>
          <p:cNvPr id="16" name="object 1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595626" y="1000125"/>
            <a:ext cx="1905000" cy="25050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39000" y="357250"/>
            <a:ext cx="1476375" cy="177165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81500" y="285750"/>
            <a:ext cx="1439799" cy="1668526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309876" y="142875"/>
            <a:ext cx="1295400" cy="1584325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238125" y="214375"/>
            <a:ext cx="2011680" cy="3640454"/>
            <a:chOff x="238125" y="214375"/>
            <a:chExt cx="2011680" cy="3640454"/>
          </a:xfrm>
        </p:grpSpPr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8125" y="214375"/>
              <a:ext cx="1439926" cy="165100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23875" y="1000124"/>
              <a:ext cx="1439926" cy="176060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09625" y="2000249"/>
              <a:ext cx="1439926" cy="1854200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2749550" y="3928828"/>
            <a:ext cx="5557520" cy="2126615"/>
          </a:xfrm>
          <a:prstGeom prst="rect">
            <a:avLst/>
          </a:prstGeom>
        </p:spPr>
        <p:txBody>
          <a:bodyPr vert="horz" wrap="square" lIns="0" tIns="80645" rIns="0" bIns="0" rtlCol="0">
            <a:spAutoFit/>
          </a:bodyPr>
          <a:lstStyle/>
          <a:p>
            <a:pPr marL="1471295" marR="574675" indent="-889635">
              <a:lnSpc>
                <a:spcPct val="76300"/>
              </a:lnSpc>
              <a:spcBef>
                <a:spcPts val="635"/>
              </a:spcBef>
            </a:pPr>
            <a:r>
              <a:rPr sz="1900" b="1" i="1" spc="290" dirty="0">
                <a:solidFill>
                  <a:srgbClr val="663300"/>
                </a:solidFill>
                <a:latin typeface="Trebuchet MS"/>
                <a:cs typeface="Trebuchet MS"/>
              </a:rPr>
              <a:t>Гзчр</a:t>
            </a:r>
            <a:r>
              <a:rPr sz="1900" b="1" i="1" spc="85" dirty="0">
                <a:solidFill>
                  <a:srgbClr val="663300"/>
                </a:solidFill>
                <a:latin typeface="Trebuchet MS"/>
                <a:cs typeface="Trebuchet MS"/>
              </a:rPr>
              <a:t> </a:t>
            </a:r>
            <a:r>
              <a:rPr sz="1900" b="1" i="1" spc="204" dirty="0">
                <a:solidFill>
                  <a:srgbClr val="663300"/>
                </a:solidFill>
                <a:latin typeface="Trebuchet MS"/>
                <a:cs typeface="Trebuchet MS"/>
              </a:rPr>
              <a:t>Мчнчсиезсива</a:t>
            </a:r>
            <a:r>
              <a:rPr sz="1900" b="1" i="1" spc="114" dirty="0">
                <a:solidFill>
                  <a:srgbClr val="663300"/>
                </a:solidFill>
                <a:latin typeface="Trebuchet MS"/>
                <a:cs typeface="Trebuchet MS"/>
              </a:rPr>
              <a:t> </a:t>
            </a:r>
            <a:r>
              <a:rPr sz="1900" b="1" i="1" spc="-10" dirty="0">
                <a:solidFill>
                  <a:srgbClr val="663300"/>
                </a:solidFill>
                <a:latin typeface="Trebuchet MS"/>
                <a:cs typeface="Trebuchet MS"/>
              </a:rPr>
              <a:t>жкзанжванчя </a:t>
            </a:r>
            <a:r>
              <a:rPr sz="1900" b="1" i="1" spc="-555" dirty="0">
                <a:solidFill>
                  <a:srgbClr val="663300"/>
                </a:solidFill>
                <a:latin typeface="Trebuchet MS"/>
                <a:cs typeface="Trebuchet MS"/>
              </a:rPr>
              <a:t> </a:t>
            </a:r>
            <a:r>
              <a:rPr sz="1900" b="1" i="1" spc="20" dirty="0">
                <a:solidFill>
                  <a:srgbClr val="663300"/>
                </a:solidFill>
                <a:latin typeface="Trebuchet MS"/>
                <a:cs typeface="Trebuchet MS"/>
              </a:rPr>
              <a:t>Ржссчйсджй</a:t>
            </a:r>
            <a:r>
              <a:rPr sz="1900" b="1" i="1" spc="160" dirty="0">
                <a:solidFill>
                  <a:srgbClr val="663300"/>
                </a:solidFill>
                <a:latin typeface="Trebuchet MS"/>
                <a:cs typeface="Trebuchet MS"/>
              </a:rPr>
              <a:t> </a:t>
            </a:r>
            <a:r>
              <a:rPr sz="1900" b="1" i="1" spc="25" dirty="0">
                <a:solidFill>
                  <a:srgbClr val="663300"/>
                </a:solidFill>
                <a:latin typeface="Trebuchet MS"/>
                <a:cs typeface="Trebuchet MS"/>
              </a:rPr>
              <a:t>Фелезацчч;</a:t>
            </a:r>
            <a:endParaRPr sz="1900">
              <a:latin typeface="Trebuchet MS"/>
              <a:cs typeface="Trebuchet MS"/>
            </a:endParaRPr>
          </a:p>
          <a:p>
            <a:pPr marL="845819" marR="840740" indent="3175" algn="ctr">
              <a:lnSpc>
                <a:spcPts val="2160"/>
              </a:lnSpc>
              <a:spcBef>
                <a:spcPts val="55"/>
              </a:spcBef>
            </a:pPr>
            <a:r>
              <a:rPr sz="1900" b="1" i="1" spc="130" dirty="0">
                <a:solidFill>
                  <a:srgbClr val="663300"/>
                </a:solidFill>
                <a:latin typeface="Trebuchet MS"/>
                <a:cs typeface="Trebuchet MS"/>
              </a:rPr>
              <a:t>Гчгченчсесдчй </a:t>
            </a:r>
            <a:r>
              <a:rPr sz="1900" b="1" i="1" spc="260" dirty="0">
                <a:solidFill>
                  <a:srgbClr val="663300"/>
                </a:solidFill>
                <a:latin typeface="Trebuchet MS"/>
                <a:cs typeface="Trebuchet MS"/>
              </a:rPr>
              <a:t>сезичрчдаи </a:t>
            </a:r>
            <a:r>
              <a:rPr sz="1900" b="1" i="1" spc="265" dirty="0">
                <a:solidFill>
                  <a:srgbClr val="663300"/>
                </a:solidFill>
                <a:latin typeface="Trebuchet MS"/>
                <a:cs typeface="Trebuchet MS"/>
              </a:rPr>
              <a:t> </a:t>
            </a:r>
            <a:r>
              <a:rPr sz="1900" b="1" i="1" spc="235" dirty="0">
                <a:solidFill>
                  <a:srgbClr val="663300"/>
                </a:solidFill>
                <a:latin typeface="Trebuchet MS"/>
                <a:cs typeface="Trebuchet MS"/>
              </a:rPr>
              <a:t>(сезичрчдаи</a:t>
            </a:r>
            <a:r>
              <a:rPr sz="1900" b="1" i="1" spc="85" dirty="0">
                <a:solidFill>
                  <a:srgbClr val="663300"/>
                </a:solidFill>
                <a:latin typeface="Trebuchet MS"/>
                <a:cs typeface="Trebuchet MS"/>
              </a:rPr>
              <a:t> </a:t>
            </a:r>
            <a:r>
              <a:rPr sz="1900" b="1" i="1" spc="65" dirty="0">
                <a:solidFill>
                  <a:srgbClr val="663300"/>
                </a:solidFill>
                <a:latin typeface="Trebuchet MS"/>
                <a:cs typeface="Trebuchet MS"/>
              </a:rPr>
              <a:t>сжживеисивчя); </a:t>
            </a:r>
            <a:r>
              <a:rPr sz="1900" b="1" i="1" spc="-555" dirty="0">
                <a:solidFill>
                  <a:srgbClr val="663300"/>
                </a:solidFill>
                <a:latin typeface="Trebuchet MS"/>
                <a:cs typeface="Trebuchet MS"/>
              </a:rPr>
              <a:t> </a:t>
            </a:r>
            <a:r>
              <a:rPr sz="1900" b="1" i="1" spc="325" dirty="0">
                <a:solidFill>
                  <a:srgbClr val="663300"/>
                </a:solidFill>
                <a:latin typeface="Trebuchet MS"/>
                <a:cs typeface="Trebuchet MS"/>
              </a:rPr>
              <a:t>Счсиеей</a:t>
            </a:r>
            <a:r>
              <a:rPr sz="1900" b="1" i="1" spc="140" dirty="0">
                <a:solidFill>
                  <a:srgbClr val="663300"/>
                </a:solidFill>
                <a:latin typeface="Trebuchet MS"/>
                <a:cs typeface="Trebuchet MS"/>
              </a:rPr>
              <a:t> </a:t>
            </a:r>
            <a:r>
              <a:rPr sz="1900" b="1" i="1" spc="-35" dirty="0">
                <a:solidFill>
                  <a:srgbClr val="663300"/>
                </a:solidFill>
                <a:latin typeface="Trebuchet MS"/>
                <a:cs typeface="Trebuchet MS"/>
              </a:rPr>
              <a:t>йсожвншх</a:t>
            </a:r>
            <a:r>
              <a:rPr sz="1900" b="1" i="1" spc="114" dirty="0">
                <a:solidFill>
                  <a:srgbClr val="663300"/>
                </a:solidFill>
                <a:latin typeface="Trebuchet MS"/>
                <a:cs typeface="Trebuchet MS"/>
              </a:rPr>
              <a:t> </a:t>
            </a:r>
            <a:r>
              <a:rPr sz="1900" b="1" i="1" spc="-70" dirty="0">
                <a:solidFill>
                  <a:srgbClr val="663300"/>
                </a:solidFill>
                <a:latin typeface="Trebuchet MS"/>
                <a:cs typeface="Trebuchet MS"/>
              </a:rPr>
              <a:t>ннаджв;</a:t>
            </a:r>
            <a:endParaRPr sz="1900">
              <a:latin typeface="Trebuchet MS"/>
              <a:cs typeface="Trebuchet MS"/>
            </a:endParaRPr>
          </a:p>
          <a:p>
            <a:pPr marL="1905" algn="ctr">
              <a:lnSpc>
                <a:spcPts val="1830"/>
              </a:lnSpc>
            </a:pPr>
            <a:r>
              <a:rPr sz="1900" b="1" i="1" spc="35" dirty="0">
                <a:solidFill>
                  <a:srgbClr val="663300"/>
                </a:solidFill>
                <a:latin typeface="Trebuchet MS"/>
                <a:cs typeface="Trebuchet MS"/>
              </a:rPr>
              <a:t>Тежзеичсесдче</a:t>
            </a:r>
            <a:r>
              <a:rPr sz="1900" b="1" i="1" spc="175" dirty="0">
                <a:solidFill>
                  <a:srgbClr val="663300"/>
                </a:solidFill>
                <a:latin typeface="Trebuchet MS"/>
                <a:cs typeface="Trebuchet MS"/>
              </a:rPr>
              <a:t> </a:t>
            </a:r>
            <a:r>
              <a:rPr sz="1900" b="1" i="1" spc="-55" dirty="0">
                <a:solidFill>
                  <a:srgbClr val="663300"/>
                </a:solidFill>
                <a:latin typeface="Trebuchet MS"/>
                <a:cs typeface="Trebuchet MS"/>
              </a:rPr>
              <a:t>свеленчя</a:t>
            </a:r>
            <a:r>
              <a:rPr sz="1900" b="1" i="1" spc="160" dirty="0">
                <a:solidFill>
                  <a:srgbClr val="663300"/>
                </a:solidFill>
                <a:latin typeface="Trebuchet MS"/>
                <a:cs typeface="Trebuchet MS"/>
              </a:rPr>
              <a:t> </a:t>
            </a:r>
            <a:r>
              <a:rPr sz="1900" b="1" i="1" spc="295" dirty="0">
                <a:solidFill>
                  <a:srgbClr val="663300"/>
                </a:solidFill>
                <a:latin typeface="Trebuchet MS"/>
                <a:cs typeface="Trebuchet MS"/>
              </a:rPr>
              <a:t>ч</a:t>
            </a:r>
            <a:r>
              <a:rPr sz="1900" b="1" i="1" spc="150" dirty="0">
                <a:solidFill>
                  <a:srgbClr val="663300"/>
                </a:solidFill>
                <a:latin typeface="Trebuchet MS"/>
                <a:cs typeface="Trebuchet MS"/>
              </a:rPr>
              <a:t> </a:t>
            </a:r>
            <a:r>
              <a:rPr sz="1900" b="1" i="1" spc="250" dirty="0">
                <a:solidFill>
                  <a:srgbClr val="663300"/>
                </a:solidFill>
                <a:latin typeface="Trebuchet MS"/>
                <a:cs typeface="Trebuchet MS"/>
              </a:rPr>
              <a:t>счсиеей</a:t>
            </a:r>
            <a:endParaRPr sz="1900">
              <a:latin typeface="Trebuchet MS"/>
              <a:cs typeface="Trebuchet MS"/>
            </a:endParaRPr>
          </a:p>
          <a:p>
            <a:pPr marL="341630" algn="ctr">
              <a:lnSpc>
                <a:spcPts val="1939"/>
              </a:lnSpc>
            </a:pPr>
            <a:r>
              <a:rPr sz="1900" b="1" i="1" spc="195" dirty="0">
                <a:solidFill>
                  <a:srgbClr val="663300"/>
                </a:solidFill>
                <a:latin typeface="Trebuchet MS"/>
                <a:cs typeface="Trebuchet MS"/>
              </a:rPr>
              <a:t>пзадичсесдчх</a:t>
            </a:r>
            <a:r>
              <a:rPr sz="1900" b="1" i="1" spc="140" dirty="0">
                <a:solidFill>
                  <a:srgbClr val="663300"/>
                </a:solidFill>
                <a:latin typeface="Trebuchet MS"/>
                <a:cs typeface="Trebuchet MS"/>
              </a:rPr>
              <a:t> </a:t>
            </a:r>
            <a:r>
              <a:rPr sz="1900" b="1" i="1" spc="175" dirty="0">
                <a:solidFill>
                  <a:srgbClr val="663300"/>
                </a:solidFill>
                <a:latin typeface="Trebuchet MS"/>
                <a:cs typeface="Trebuchet MS"/>
              </a:rPr>
              <a:t>йпзамненчй;</a:t>
            </a:r>
            <a:endParaRPr sz="1900">
              <a:latin typeface="Trebuchet MS"/>
              <a:cs typeface="Trebuchet MS"/>
            </a:endParaRPr>
          </a:p>
          <a:p>
            <a:pPr algn="ctr">
              <a:lnSpc>
                <a:spcPts val="2220"/>
              </a:lnSpc>
            </a:pPr>
            <a:r>
              <a:rPr sz="1900" b="1" i="1" spc="325" dirty="0">
                <a:solidFill>
                  <a:srgbClr val="663300"/>
                </a:solidFill>
                <a:latin typeface="Trebuchet MS"/>
                <a:cs typeface="Trebuchet MS"/>
              </a:rPr>
              <a:t>Счсиеей</a:t>
            </a:r>
            <a:r>
              <a:rPr sz="1900" b="1" i="1" spc="145" dirty="0">
                <a:solidFill>
                  <a:srgbClr val="663300"/>
                </a:solidFill>
                <a:latin typeface="Trebuchet MS"/>
                <a:cs typeface="Trebuchet MS"/>
              </a:rPr>
              <a:t> </a:t>
            </a:r>
            <a:r>
              <a:rPr sz="1900" b="1" i="1" spc="135" dirty="0">
                <a:solidFill>
                  <a:srgbClr val="663300"/>
                </a:solidFill>
                <a:latin typeface="Trebuchet MS"/>
                <a:cs typeface="Trebuchet MS"/>
              </a:rPr>
              <a:t>саежджнизжоя</a:t>
            </a:r>
            <a:r>
              <a:rPr sz="1900" b="1" i="1" spc="125" dirty="0">
                <a:solidFill>
                  <a:srgbClr val="663300"/>
                </a:solidFill>
                <a:latin typeface="Trebuchet MS"/>
                <a:cs typeface="Trebuchet MS"/>
              </a:rPr>
              <a:t> </a:t>
            </a:r>
            <a:r>
              <a:rPr sz="1900" b="1" i="1" spc="290" dirty="0">
                <a:solidFill>
                  <a:srgbClr val="663300"/>
                </a:solidFill>
                <a:latin typeface="Trebuchet MS"/>
                <a:cs typeface="Trebuchet MS"/>
              </a:rPr>
              <a:t>ч</a:t>
            </a:r>
            <a:r>
              <a:rPr sz="1900" b="1" i="1" spc="160" dirty="0">
                <a:solidFill>
                  <a:srgbClr val="663300"/>
                </a:solidFill>
                <a:latin typeface="Trebuchet MS"/>
                <a:cs typeface="Trebuchet MS"/>
              </a:rPr>
              <a:t> </a:t>
            </a:r>
            <a:r>
              <a:rPr sz="1900" b="1" i="1" spc="55" dirty="0">
                <a:solidFill>
                  <a:srgbClr val="663300"/>
                </a:solidFill>
                <a:latin typeface="Trebuchet MS"/>
                <a:cs typeface="Trebuchet MS"/>
              </a:rPr>
              <a:t>саежпзжвездч;</a:t>
            </a:r>
            <a:endParaRPr sz="1900">
              <a:latin typeface="Trebuchet MS"/>
              <a:cs typeface="Trebuchet MS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2595626" y="1000125"/>
            <a:ext cx="1797050" cy="2824480"/>
            <a:chOff x="2595626" y="1000125"/>
            <a:chExt cx="1797050" cy="2824480"/>
          </a:xfrm>
        </p:grpSpPr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595626" y="1000125"/>
              <a:ext cx="1439799" cy="170980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952750" y="2071624"/>
              <a:ext cx="1439926" cy="1752600"/>
            </a:xfrm>
            <a:prstGeom prst="rect">
              <a:avLst/>
            </a:prstGeom>
          </p:spPr>
        </p:pic>
      </p:grpSp>
      <p:grpSp>
        <p:nvGrpSpPr>
          <p:cNvPr id="13" name="object 13"/>
          <p:cNvGrpSpPr/>
          <p:nvPr/>
        </p:nvGrpSpPr>
        <p:grpSpPr>
          <a:xfrm>
            <a:off x="7524750" y="1214500"/>
            <a:ext cx="1976755" cy="2868930"/>
            <a:chOff x="7524750" y="1214500"/>
            <a:chExt cx="1976755" cy="2868930"/>
          </a:xfrm>
        </p:grpSpPr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524750" y="1214500"/>
              <a:ext cx="1476375" cy="1914525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024876" y="2143125"/>
              <a:ext cx="1476375" cy="1939925"/>
            </a:xfrm>
            <a:prstGeom prst="rect">
              <a:avLst/>
            </a:prstGeom>
          </p:spPr>
        </p:pic>
      </p:grpSp>
      <p:grpSp>
        <p:nvGrpSpPr>
          <p:cNvPr id="16" name="object 16"/>
          <p:cNvGrpSpPr/>
          <p:nvPr/>
        </p:nvGrpSpPr>
        <p:grpSpPr>
          <a:xfrm>
            <a:off x="5024501" y="928750"/>
            <a:ext cx="1868805" cy="2917825"/>
            <a:chOff x="5024501" y="928750"/>
            <a:chExt cx="1868805" cy="2917825"/>
          </a:xfrm>
        </p:grpSpPr>
        <p:pic>
          <p:nvPicPr>
            <p:cNvPr id="17" name="object 1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024501" y="928750"/>
              <a:ext cx="1500124" cy="1728724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453126" y="2071623"/>
              <a:ext cx="1439799" cy="177482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572000" y="260350"/>
            <a:ext cx="2037080" cy="3470275"/>
            <a:chOff x="4572000" y="260350"/>
            <a:chExt cx="2037080" cy="347027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72000" y="260350"/>
              <a:ext cx="1584325" cy="2160651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24501" y="1786000"/>
              <a:ext cx="1584325" cy="1944624"/>
            </a:xfrm>
            <a:prstGeom prst="rect">
              <a:avLst/>
            </a:prstGeom>
          </p:spPr>
        </p:pic>
      </p:grpSp>
      <p:grpSp>
        <p:nvGrpSpPr>
          <p:cNvPr id="5" name="object 5"/>
          <p:cNvGrpSpPr/>
          <p:nvPr/>
        </p:nvGrpSpPr>
        <p:grpSpPr>
          <a:xfrm>
            <a:off x="2411476" y="260350"/>
            <a:ext cx="1838325" cy="3399154"/>
            <a:chOff x="2411476" y="260350"/>
            <a:chExt cx="1838325" cy="3399154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11476" y="260350"/>
              <a:ext cx="1584325" cy="194475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738501" y="1714500"/>
              <a:ext cx="1511300" cy="1944751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6953250" y="285750"/>
            <a:ext cx="2371725" cy="3589654"/>
            <a:chOff x="6953250" y="285750"/>
            <a:chExt cx="2371725" cy="3589654"/>
          </a:xfrm>
        </p:grpSpPr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953250" y="285750"/>
              <a:ext cx="1512824" cy="215900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596251" y="1714500"/>
              <a:ext cx="1728724" cy="2160651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79387" y="260350"/>
            <a:ext cx="1987550" cy="3757929"/>
            <a:chOff x="179387" y="260350"/>
            <a:chExt cx="1987550" cy="3757929"/>
          </a:xfrm>
        </p:grpSpPr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9387" y="260350"/>
              <a:ext cx="1655699" cy="216065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52437" y="1714500"/>
              <a:ext cx="1714500" cy="2303526"/>
            </a:xfrm>
            <a:prstGeom prst="rect">
              <a:avLst/>
            </a:prstGeom>
          </p:spPr>
        </p:pic>
      </p:grpSp>
      <p:pic>
        <p:nvPicPr>
          <p:cNvPr id="14" name="object 14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7953375" y="3571875"/>
            <a:ext cx="1589024" cy="1944751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024251" y="3500501"/>
            <a:ext cx="1584325" cy="1944624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952500" y="3643312"/>
            <a:ext cx="1512951" cy="2016125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596001" y="3429000"/>
            <a:ext cx="1584325" cy="194475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16526" y="476250"/>
            <a:ext cx="1295400" cy="1655826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5310251" y="404875"/>
            <a:ext cx="3992879" cy="3465829"/>
            <a:chOff x="5310251" y="404875"/>
            <a:chExt cx="3992879" cy="3465829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04025" y="404875"/>
              <a:ext cx="1295400" cy="16556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381875" y="1142999"/>
              <a:ext cx="1439799" cy="165735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53375" y="2143124"/>
              <a:ext cx="1349375" cy="165582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310251" y="1071625"/>
              <a:ext cx="1439799" cy="194462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810250" y="2214625"/>
              <a:ext cx="1295400" cy="1655699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2819145" y="4124812"/>
            <a:ext cx="5695315" cy="144780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82880" marR="5080" indent="-170815">
              <a:lnSpc>
                <a:spcPct val="89100"/>
              </a:lnSpc>
              <a:spcBef>
                <a:spcPts val="380"/>
              </a:spcBef>
            </a:pPr>
            <a:r>
              <a:rPr sz="2000" b="1" i="1" spc="-10" dirty="0">
                <a:solidFill>
                  <a:srgbClr val="663300"/>
                </a:solidFill>
                <a:latin typeface="Times New Roman"/>
                <a:cs typeface="Times New Roman"/>
              </a:rPr>
              <a:t>Д</a:t>
            </a:r>
            <a:r>
              <a:rPr sz="2000" b="1" i="1" dirty="0">
                <a:solidFill>
                  <a:srgbClr val="663300"/>
                </a:solidFill>
                <a:latin typeface="Times New Roman"/>
                <a:cs typeface="Times New Roman"/>
              </a:rPr>
              <a:t>о</a:t>
            </a:r>
            <a:r>
              <a:rPr sz="2000" b="1" i="1" spc="5" dirty="0">
                <a:solidFill>
                  <a:srgbClr val="663300"/>
                </a:solidFill>
                <a:latin typeface="Times New Roman"/>
                <a:cs typeface="Times New Roman"/>
              </a:rPr>
              <a:t>п</a:t>
            </a:r>
            <a:r>
              <a:rPr sz="2000" b="1" i="1" spc="-60" dirty="0">
                <a:solidFill>
                  <a:srgbClr val="663300"/>
                </a:solidFill>
                <a:latin typeface="Times New Roman"/>
                <a:cs typeface="Times New Roman"/>
              </a:rPr>
              <a:t>о</a:t>
            </a:r>
            <a:r>
              <a:rPr sz="2000" b="1" i="1" spc="-10" dirty="0">
                <a:solidFill>
                  <a:srgbClr val="663300"/>
                </a:solidFill>
                <a:latin typeface="Times New Roman"/>
                <a:cs typeface="Times New Roman"/>
              </a:rPr>
              <a:t>л</a:t>
            </a:r>
            <a:r>
              <a:rPr sz="2000" b="1" i="1" spc="5" dirty="0">
                <a:solidFill>
                  <a:srgbClr val="663300"/>
                </a:solidFill>
                <a:latin typeface="Times New Roman"/>
                <a:cs typeface="Times New Roman"/>
              </a:rPr>
              <a:t>ни</a:t>
            </a:r>
            <a:r>
              <a:rPr sz="2000" b="1" i="1" dirty="0">
                <a:solidFill>
                  <a:srgbClr val="663300"/>
                </a:solidFill>
                <a:latin typeface="Times New Roman"/>
                <a:cs typeface="Times New Roman"/>
              </a:rPr>
              <a:t>т</a:t>
            </a:r>
            <a:r>
              <a:rPr sz="2000" b="1" i="1" spc="-65" dirty="0">
                <a:solidFill>
                  <a:srgbClr val="663300"/>
                </a:solidFill>
                <a:latin typeface="Times New Roman"/>
                <a:cs typeface="Times New Roman"/>
              </a:rPr>
              <a:t>е</a:t>
            </a:r>
            <a:r>
              <a:rPr sz="2000" b="1" i="1" spc="-10" dirty="0">
                <a:solidFill>
                  <a:srgbClr val="663300"/>
                </a:solidFill>
                <a:latin typeface="Times New Roman"/>
                <a:cs typeface="Times New Roman"/>
              </a:rPr>
              <a:t>л</a:t>
            </a:r>
            <a:r>
              <a:rPr sz="2000" b="1" i="1" spc="-5" dirty="0">
                <a:solidFill>
                  <a:srgbClr val="663300"/>
                </a:solidFill>
                <a:latin typeface="Times New Roman"/>
                <a:cs typeface="Times New Roman"/>
              </a:rPr>
              <a:t>ь</a:t>
            </a:r>
            <a:r>
              <a:rPr sz="2000" b="1" i="1" spc="10" dirty="0">
                <a:solidFill>
                  <a:srgbClr val="663300"/>
                </a:solidFill>
                <a:latin typeface="Times New Roman"/>
                <a:cs typeface="Times New Roman"/>
              </a:rPr>
              <a:t>н</a:t>
            </a:r>
            <a:r>
              <a:rPr sz="2000" b="1" i="1" spc="-10" dirty="0">
                <a:solidFill>
                  <a:srgbClr val="663300"/>
                </a:solidFill>
                <a:latin typeface="Times New Roman"/>
                <a:cs typeface="Times New Roman"/>
              </a:rPr>
              <a:t>ы</a:t>
            </a:r>
            <a:r>
              <a:rPr sz="2000" b="1" i="1" dirty="0">
                <a:solidFill>
                  <a:srgbClr val="663300"/>
                </a:solidFill>
                <a:latin typeface="Times New Roman"/>
                <a:cs typeface="Times New Roman"/>
              </a:rPr>
              <a:t>й</a:t>
            </a:r>
            <a:r>
              <a:rPr sz="2000" b="1" i="1" spc="-20" dirty="0">
                <a:solidFill>
                  <a:srgbClr val="663300"/>
                </a:solidFill>
                <a:latin typeface="Times New Roman"/>
                <a:cs typeface="Times New Roman"/>
              </a:rPr>
              <a:t> </a:t>
            </a:r>
            <a:r>
              <a:rPr sz="2000" b="1" i="1" spc="5" dirty="0">
                <a:solidFill>
                  <a:srgbClr val="663300"/>
                </a:solidFill>
                <a:latin typeface="Times New Roman"/>
                <a:cs typeface="Times New Roman"/>
              </a:rPr>
              <a:t>м</a:t>
            </a:r>
            <a:r>
              <a:rPr sz="2000" b="1" i="1" dirty="0">
                <a:solidFill>
                  <a:srgbClr val="663300"/>
                </a:solidFill>
                <a:latin typeface="Times New Roman"/>
                <a:cs typeface="Times New Roman"/>
              </a:rPr>
              <a:t>атериал</a:t>
            </a:r>
            <a:r>
              <a:rPr sz="2100" b="1" i="1" spc="-295" dirty="0">
                <a:solidFill>
                  <a:srgbClr val="663300"/>
                </a:solidFill>
                <a:latin typeface="Trebuchet MS"/>
                <a:cs typeface="Trebuchet MS"/>
              </a:rPr>
              <a:t>,</a:t>
            </a:r>
            <a:r>
              <a:rPr sz="2100" b="1" i="1" spc="-175" dirty="0">
                <a:solidFill>
                  <a:srgbClr val="663300"/>
                </a:solidFill>
                <a:latin typeface="Trebuchet MS"/>
                <a:cs typeface="Trebuchet MS"/>
              </a:rPr>
              <a:t> </a:t>
            </a:r>
            <a:r>
              <a:rPr sz="2000" b="1" i="1" dirty="0">
                <a:solidFill>
                  <a:srgbClr val="663300"/>
                </a:solidFill>
                <a:latin typeface="Times New Roman"/>
                <a:cs typeface="Times New Roman"/>
              </a:rPr>
              <a:t>разра</a:t>
            </a:r>
            <a:r>
              <a:rPr sz="2000" b="1" i="1" spc="-20" dirty="0">
                <a:solidFill>
                  <a:srgbClr val="663300"/>
                </a:solidFill>
                <a:latin typeface="Times New Roman"/>
                <a:cs typeface="Times New Roman"/>
              </a:rPr>
              <a:t>б</a:t>
            </a:r>
            <a:r>
              <a:rPr sz="2000" b="1" i="1" dirty="0">
                <a:solidFill>
                  <a:srgbClr val="663300"/>
                </a:solidFill>
                <a:latin typeface="Times New Roman"/>
                <a:cs typeface="Times New Roman"/>
              </a:rPr>
              <a:t>о</a:t>
            </a:r>
            <a:r>
              <a:rPr sz="2000" b="1" i="1" spc="20" dirty="0">
                <a:solidFill>
                  <a:srgbClr val="663300"/>
                </a:solidFill>
                <a:latin typeface="Times New Roman"/>
                <a:cs typeface="Times New Roman"/>
              </a:rPr>
              <a:t>т</a:t>
            </a:r>
            <a:r>
              <a:rPr sz="2000" b="1" i="1" dirty="0">
                <a:solidFill>
                  <a:srgbClr val="663300"/>
                </a:solidFill>
                <a:latin typeface="Times New Roman"/>
                <a:cs typeface="Times New Roman"/>
              </a:rPr>
              <a:t>а</a:t>
            </a:r>
            <a:r>
              <a:rPr sz="2000" b="1" i="1" spc="5" dirty="0">
                <a:solidFill>
                  <a:srgbClr val="663300"/>
                </a:solidFill>
                <a:latin typeface="Times New Roman"/>
                <a:cs typeface="Times New Roman"/>
              </a:rPr>
              <a:t>нн</a:t>
            </a:r>
            <a:r>
              <a:rPr sz="2000" b="1" i="1" spc="-10" dirty="0">
                <a:solidFill>
                  <a:srgbClr val="663300"/>
                </a:solidFill>
                <a:latin typeface="Times New Roman"/>
                <a:cs typeface="Times New Roman"/>
              </a:rPr>
              <a:t>ы</a:t>
            </a:r>
            <a:r>
              <a:rPr sz="2000" b="1" i="1" dirty="0">
                <a:solidFill>
                  <a:srgbClr val="663300"/>
                </a:solidFill>
                <a:latin typeface="Times New Roman"/>
                <a:cs typeface="Times New Roman"/>
              </a:rPr>
              <a:t>м</a:t>
            </a:r>
            <a:r>
              <a:rPr sz="2000" b="1" i="1" spc="-40" dirty="0">
                <a:solidFill>
                  <a:srgbClr val="663300"/>
                </a:solidFill>
                <a:latin typeface="Times New Roman"/>
                <a:cs typeface="Times New Roman"/>
              </a:rPr>
              <a:t> </a:t>
            </a:r>
            <a:r>
              <a:rPr sz="2000" b="1" i="1" spc="5" dirty="0">
                <a:solidFill>
                  <a:srgbClr val="663300"/>
                </a:solidFill>
                <a:latin typeface="Times New Roman"/>
                <a:cs typeface="Times New Roman"/>
              </a:rPr>
              <a:t>по  </a:t>
            </a:r>
            <a:r>
              <a:rPr sz="2000" b="1" i="1" dirty="0">
                <a:solidFill>
                  <a:srgbClr val="663300"/>
                </a:solidFill>
                <a:latin typeface="Times New Roman"/>
                <a:cs typeface="Times New Roman"/>
              </a:rPr>
              <a:t>данной программе к </a:t>
            </a:r>
            <a:r>
              <a:rPr sz="2000" b="1" i="1" spc="-20" dirty="0">
                <a:solidFill>
                  <a:srgbClr val="663300"/>
                </a:solidFill>
                <a:latin typeface="Times New Roman"/>
                <a:cs typeface="Times New Roman"/>
              </a:rPr>
              <a:t>каждому </a:t>
            </a:r>
            <a:r>
              <a:rPr sz="2000" b="1" i="1" spc="-5" dirty="0">
                <a:solidFill>
                  <a:srgbClr val="663300"/>
                </a:solidFill>
                <a:latin typeface="Times New Roman"/>
                <a:cs typeface="Times New Roman"/>
              </a:rPr>
              <a:t>учебнику для </a:t>
            </a:r>
            <a:r>
              <a:rPr sz="2000" b="1" i="1" dirty="0">
                <a:solidFill>
                  <a:srgbClr val="663300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rgbClr val="663300"/>
                </a:solidFill>
                <a:latin typeface="Times New Roman"/>
                <a:cs typeface="Times New Roman"/>
              </a:rPr>
              <a:t>осуществления</a:t>
            </a:r>
            <a:r>
              <a:rPr sz="2000" b="1" i="1" spc="-30" dirty="0">
                <a:solidFill>
                  <a:srgbClr val="663300"/>
                </a:solidFill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663300"/>
                </a:solidFill>
                <a:latin typeface="Times New Roman"/>
                <a:cs typeface="Times New Roman"/>
              </a:rPr>
              <a:t>дифференцированного</a:t>
            </a:r>
            <a:r>
              <a:rPr sz="2000" b="1" i="1" spc="-65" dirty="0">
                <a:solidFill>
                  <a:srgbClr val="663300"/>
                </a:solidFill>
                <a:latin typeface="Times New Roman"/>
                <a:cs typeface="Times New Roman"/>
              </a:rPr>
              <a:t> </a:t>
            </a:r>
            <a:r>
              <a:rPr sz="2000" b="1" i="1" spc="-15" dirty="0">
                <a:solidFill>
                  <a:srgbClr val="663300"/>
                </a:solidFill>
                <a:latin typeface="Times New Roman"/>
                <a:cs typeface="Times New Roman"/>
              </a:rPr>
              <a:t>подхода</a:t>
            </a:r>
            <a:r>
              <a:rPr sz="2000" b="1" i="1" spc="-55" dirty="0">
                <a:solidFill>
                  <a:srgbClr val="663300"/>
                </a:solidFill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663300"/>
                </a:solidFill>
                <a:latin typeface="Times New Roman"/>
                <a:cs typeface="Times New Roman"/>
              </a:rPr>
              <a:t>и </a:t>
            </a:r>
            <a:r>
              <a:rPr sz="2000" b="1" i="1" spc="-484" dirty="0">
                <a:solidFill>
                  <a:srgbClr val="663300"/>
                </a:solidFill>
                <a:latin typeface="Times New Roman"/>
                <a:cs typeface="Times New Roman"/>
              </a:rPr>
              <a:t> </a:t>
            </a:r>
            <a:r>
              <a:rPr sz="2000" b="1" i="1" spc="-10" dirty="0">
                <a:solidFill>
                  <a:srgbClr val="663300"/>
                </a:solidFill>
                <a:latin typeface="Times New Roman"/>
                <a:cs typeface="Times New Roman"/>
              </a:rPr>
              <a:t>учета </a:t>
            </a:r>
            <a:r>
              <a:rPr sz="2000" b="1" i="1" spc="-5" dirty="0">
                <a:solidFill>
                  <a:srgbClr val="663300"/>
                </a:solidFill>
                <a:latin typeface="Times New Roman"/>
                <a:cs typeface="Times New Roman"/>
              </a:rPr>
              <a:t>индивидуальных </a:t>
            </a:r>
            <a:r>
              <a:rPr sz="2000" b="1" i="1" spc="-15" dirty="0">
                <a:solidFill>
                  <a:srgbClr val="663300"/>
                </a:solidFill>
                <a:latin typeface="Times New Roman"/>
                <a:cs typeface="Times New Roman"/>
              </a:rPr>
              <a:t>возможностей </a:t>
            </a:r>
            <a:r>
              <a:rPr sz="2000" b="1" i="1" spc="-10" dirty="0">
                <a:solidFill>
                  <a:srgbClr val="663300"/>
                </a:solidFill>
                <a:latin typeface="Times New Roman"/>
                <a:cs typeface="Times New Roman"/>
              </a:rPr>
              <a:t>каждого </a:t>
            </a:r>
            <a:r>
              <a:rPr sz="2000" b="1" i="1" spc="-5" dirty="0">
                <a:solidFill>
                  <a:srgbClr val="663300"/>
                </a:solidFill>
                <a:latin typeface="Times New Roman"/>
                <a:cs typeface="Times New Roman"/>
              </a:rPr>
              <a:t> </a:t>
            </a:r>
            <a:r>
              <a:rPr sz="2000" b="1" i="1" spc="-60" dirty="0">
                <a:solidFill>
                  <a:srgbClr val="663300"/>
                </a:solidFill>
                <a:latin typeface="Times New Roman"/>
                <a:cs typeface="Times New Roman"/>
              </a:rPr>
              <a:t>ребенка</a:t>
            </a:r>
            <a:r>
              <a:rPr sz="2100" b="1" i="1" spc="-60" dirty="0">
                <a:solidFill>
                  <a:srgbClr val="663300"/>
                </a:solidFill>
                <a:latin typeface="Trebuchet MS"/>
                <a:cs typeface="Trebuchet MS"/>
              </a:rPr>
              <a:t>.</a:t>
            </a:r>
            <a:endParaRPr sz="2100">
              <a:latin typeface="Trebuchet MS"/>
              <a:cs typeface="Trebuchet MS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250825" y="404875"/>
            <a:ext cx="4427855" cy="3562350"/>
            <a:chOff x="250825" y="404875"/>
            <a:chExt cx="4427855" cy="3562350"/>
          </a:xfrm>
        </p:grpSpPr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68601" y="404875"/>
              <a:ext cx="1439799" cy="194462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00401" y="1125600"/>
              <a:ext cx="1439799" cy="1943100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310001" y="2071624"/>
              <a:ext cx="1368425" cy="1819275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50825" y="404875"/>
              <a:ext cx="1295400" cy="1601724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95312" y="1142999"/>
              <a:ext cx="1331849" cy="1774825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66812" y="2214499"/>
              <a:ext cx="1295400" cy="17526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8477" y="257682"/>
            <a:ext cx="8735060" cy="1882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49100"/>
              </a:lnSpc>
              <a:spcBef>
                <a:spcPts val="100"/>
              </a:spcBef>
            </a:pPr>
            <a:r>
              <a:rPr sz="2000" b="1" spc="-25" dirty="0">
                <a:latin typeface="Arial"/>
                <a:cs typeface="Arial"/>
              </a:rPr>
              <a:t>Тестовые</a:t>
            </a:r>
            <a:r>
              <a:rPr sz="2000" b="1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задания</a:t>
            </a:r>
            <a:r>
              <a:rPr sz="2000" b="1" spc="-10" dirty="0">
                <a:latin typeface="Arial"/>
                <a:cs typeface="Arial"/>
              </a:rPr>
              <a:t> составлены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таким</a:t>
            </a:r>
            <a:r>
              <a:rPr sz="2000" b="1" spc="-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образом,</a:t>
            </a:r>
            <a:r>
              <a:rPr sz="2000" b="1" spc="20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чтобы одновременно </a:t>
            </a:r>
            <a:r>
              <a:rPr sz="2000" b="1" spc="-54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выяснялась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и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spc="-15" dirty="0">
                <a:latin typeface="Arial"/>
                <a:cs typeface="Arial"/>
              </a:rPr>
              <a:t>сформированность</a:t>
            </a:r>
            <a:r>
              <a:rPr sz="2000" b="1" spc="50" dirty="0">
                <a:latin typeface="Arial"/>
                <a:cs typeface="Arial"/>
              </a:rPr>
              <a:t> </a:t>
            </a:r>
            <a:r>
              <a:rPr sz="2000" b="1" spc="-15" dirty="0">
                <a:latin typeface="Arial"/>
                <a:cs typeface="Arial"/>
              </a:rPr>
              <a:t>учебных</a:t>
            </a:r>
            <a:r>
              <a:rPr sz="2000" b="1" spc="65" dirty="0">
                <a:latin typeface="Arial"/>
                <a:cs typeface="Arial"/>
              </a:rPr>
              <a:t> </a:t>
            </a:r>
            <a:r>
              <a:rPr sz="2000" b="1" spc="-20" dirty="0">
                <a:latin typeface="Arial"/>
                <a:cs typeface="Arial"/>
              </a:rPr>
              <a:t>умений</a:t>
            </a:r>
            <a:r>
              <a:rPr sz="2000" b="1" spc="8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–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spc="-20" dirty="0">
                <a:latin typeface="Arial"/>
                <a:cs typeface="Arial"/>
              </a:rPr>
              <a:t>умения</a:t>
            </a:r>
            <a:endParaRPr sz="2000">
              <a:latin typeface="Arial"/>
              <a:cs typeface="Arial"/>
            </a:endParaRPr>
          </a:p>
          <a:p>
            <a:pPr marL="55880" marR="48895" indent="635" algn="ctr">
              <a:lnSpc>
                <a:spcPct val="100000"/>
              </a:lnSpc>
              <a:spcBef>
                <a:spcPts val="260"/>
              </a:spcBef>
            </a:pPr>
            <a:r>
              <a:rPr sz="2000" b="1" spc="-15" dirty="0">
                <a:latin typeface="Arial"/>
                <a:cs typeface="Arial"/>
              </a:rPr>
              <a:t>воспринимать</a:t>
            </a:r>
            <a:r>
              <a:rPr sz="2000" b="1" spc="25" dirty="0">
                <a:latin typeface="Arial"/>
                <a:cs typeface="Arial"/>
              </a:rPr>
              <a:t> </a:t>
            </a:r>
            <a:r>
              <a:rPr sz="2000" b="1" spc="-20" dirty="0">
                <a:latin typeface="Arial"/>
                <a:cs typeface="Arial"/>
              </a:rPr>
              <a:t>учебную</a:t>
            </a:r>
            <a:r>
              <a:rPr sz="2000" b="1" spc="70" dirty="0">
                <a:latin typeface="Arial"/>
                <a:cs typeface="Arial"/>
              </a:rPr>
              <a:t> </a:t>
            </a:r>
            <a:r>
              <a:rPr sz="2000" b="1" spc="-45" dirty="0">
                <a:latin typeface="Arial"/>
                <a:cs typeface="Arial"/>
              </a:rPr>
              <a:t>задачу,</a:t>
            </a:r>
            <a:r>
              <a:rPr sz="2000" b="1" spc="65" dirty="0">
                <a:latin typeface="Arial"/>
                <a:cs typeface="Arial"/>
              </a:rPr>
              <a:t> </a:t>
            </a:r>
            <a:r>
              <a:rPr sz="2000" b="1" spc="-15" dirty="0">
                <a:latin typeface="Arial"/>
                <a:cs typeface="Arial"/>
              </a:rPr>
              <a:t>контролировать</a:t>
            </a:r>
            <a:r>
              <a:rPr sz="2000" b="1" spc="5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и</a:t>
            </a:r>
            <a:r>
              <a:rPr sz="2000" b="1" spc="-30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корректировать </a:t>
            </a:r>
            <a:r>
              <a:rPr sz="2000" b="1" spc="-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собственные</a:t>
            </a:r>
            <a:r>
              <a:rPr sz="2000" b="1" spc="10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действия</a:t>
            </a:r>
            <a:r>
              <a:rPr sz="2000" b="1" spc="2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по</a:t>
            </a:r>
            <a:r>
              <a:rPr sz="2000" b="1" spc="25" dirty="0">
                <a:latin typeface="Arial"/>
                <a:cs typeface="Arial"/>
              </a:rPr>
              <a:t> </a:t>
            </a:r>
            <a:r>
              <a:rPr sz="2000" b="1" spc="-20" dirty="0">
                <a:latin typeface="Arial"/>
                <a:cs typeface="Arial"/>
              </a:rPr>
              <a:t>ходу</a:t>
            </a:r>
            <a:r>
              <a:rPr sz="2000" b="1" spc="20" dirty="0">
                <a:latin typeface="Arial"/>
                <a:cs typeface="Arial"/>
              </a:rPr>
              <a:t> </a:t>
            </a:r>
            <a:r>
              <a:rPr sz="2000" b="1" spc="-15" dirty="0">
                <a:latin typeface="Arial"/>
                <a:cs typeface="Arial"/>
              </a:rPr>
              <a:t>выполнения</a:t>
            </a:r>
            <a:r>
              <a:rPr sz="2000" b="1" spc="6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задания,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spc="-20" dirty="0">
                <a:latin typeface="Arial"/>
                <a:cs typeface="Arial"/>
              </a:rPr>
              <a:t>использовать </a:t>
            </a:r>
            <a:r>
              <a:rPr sz="2000" b="1" spc="-540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свои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spc="-5" dirty="0">
                <a:latin typeface="Arial"/>
                <a:cs typeface="Arial"/>
              </a:rPr>
              <a:t>знания </a:t>
            </a:r>
            <a:r>
              <a:rPr sz="2000" b="1" dirty="0">
                <a:latin typeface="Arial"/>
                <a:cs typeface="Arial"/>
              </a:rPr>
              <a:t>в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новой,</a:t>
            </a:r>
            <a:r>
              <a:rPr sz="2000" b="1" spc="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нестандартной</a:t>
            </a:r>
            <a:r>
              <a:rPr sz="2000" b="1" spc="50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ситуации.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598462" y="2326881"/>
            <a:ext cx="5052060" cy="3793490"/>
            <a:chOff x="598462" y="2326881"/>
            <a:chExt cx="5052060" cy="379349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98462" y="2326881"/>
              <a:ext cx="3478364" cy="37932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89400" y="2421001"/>
              <a:ext cx="1560576" cy="1873250"/>
            </a:xfrm>
            <a:prstGeom prst="rect">
              <a:avLst/>
            </a:prstGeom>
          </p:spPr>
        </p:pic>
      </p:grp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105525" y="2997200"/>
            <a:ext cx="1482725" cy="180022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905750" y="4005262"/>
            <a:ext cx="1481074" cy="1727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562" y="428625"/>
            <a:ext cx="4290949" cy="6048375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955159" y="453771"/>
            <a:ext cx="4382135" cy="37325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ts val="3200"/>
              </a:lnSpc>
              <a:spcBef>
                <a:spcPts val="1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latin typeface="Times New Roman"/>
                <a:cs typeface="Times New Roman"/>
              </a:rPr>
              <a:t>Разработан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коллективом</a:t>
            </a:r>
            <a:endParaRPr sz="2800">
              <a:latin typeface="Times New Roman"/>
              <a:cs typeface="Times New Roman"/>
            </a:endParaRPr>
          </a:p>
          <a:p>
            <a:pPr marL="355600" marR="5080">
              <a:lnSpc>
                <a:spcPct val="90000"/>
              </a:lnSpc>
              <a:spcBef>
                <a:spcPts val="175"/>
              </a:spcBef>
              <a:tabLst>
                <a:tab pos="1551305" algn="l"/>
                <a:tab pos="2693670" algn="l"/>
              </a:tabLst>
            </a:pPr>
            <a:r>
              <a:rPr sz="2800" spc="-20" dirty="0">
                <a:latin typeface="Times New Roman"/>
                <a:cs typeface="Times New Roman"/>
              </a:rPr>
              <a:t>авторов </a:t>
            </a:r>
            <a:r>
              <a:rPr sz="2800" dirty="0">
                <a:latin typeface="Times New Roman"/>
                <a:cs typeface="Times New Roman"/>
              </a:rPr>
              <a:t>Центра </a:t>
            </a:r>
            <a:r>
              <a:rPr sz="2800" spc="-20" dirty="0">
                <a:latin typeface="Times New Roman"/>
                <a:cs typeface="Times New Roman"/>
              </a:rPr>
              <a:t>начальной </a:t>
            </a:r>
            <a:r>
              <a:rPr sz="2800" spc="-685" dirty="0">
                <a:latin typeface="Times New Roman"/>
                <a:cs typeface="Times New Roman"/>
              </a:rPr>
              <a:t> </a:t>
            </a:r>
            <a:r>
              <a:rPr sz="2800" spc="-40" dirty="0">
                <a:latin typeface="Times New Roman"/>
                <a:cs typeface="Times New Roman"/>
              </a:rPr>
              <a:t>школы	</a:t>
            </a:r>
            <a:r>
              <a:rPr sz="2800" spc="-10" dirty="0">
                <a:latin typeface="Times New Roman"/>
                <a:cs typeface="Times New Roman"/>
              </a:rPr>
              <a:t>ИСМО </a:t>
            </a:r>
            <a:r>
              <a:rPr sz="2800" spc="-170" dirty="0">
                <a:latin typeface="Times New Roman"/>
                <a:cs typeface="Times New Roman"/>
              </a:rPr>
              <a:t>РАО</a:t>
            </a:r>
            <a:r>
              <a:rPr sz="2800" spc="-165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под 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spc="-35" dirty="0">
                <a:latin typeface="Times New Roman"/>
                <a:cs typeface="Times New Roman"/>
              </a:rPr>
              <a:t>руководством	</a:t>
            </a:r>
            <a:r>
              <a:rPr sz="2800" spc="-15" dirty="0">
                <a:latin typeface="Times New Roman"/>
                <a:cs typeface="Times New Roman"/>
              </a:rPr>
              <a:t>доктора </a:t>
            </a:r>
            <a:r>
              <a:rPr sz="2800" spc="-10" dirty="0">
                <a:latin typeface="Times New Roman"/>
                <a:cs typeface="Times New Roman"/>
              </a:rPr>
              <a:t> педагогических</a:t>
            </a:r>
            <a:r>
              <a:rPr sz="2800" spc="30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imes New Roman"/>
                <a:cs typeface="Times New Roman"/>
              </a:rPr>
              <a:t>наук, 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профессора, </a:t>
            </a:r>
            <a:r>
              <a:rPr sz="2800" spc="-5" dirty="0">
                <a:latin typeface="Times New Roman"/>
                <a:cs typeface="Times New Roman"/>
              </a:rPr>
              <a:t>члена- 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корреспондента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170" dirty="0">
                <a:latin typeface="Times New Roman"/>
                <a:cs typeface="Times New Roman"/>
              </a:rPr>
              <a:t>РАО</a:t>
            </a:r>
            <a:endParaRPr sz="2800">
              <a:latin typeface="Times New Roman"/>
              <a:cs typeface="Times New Roman"/>
            </a:endParaRPr>
          </a:p>
          <a:p>
            <a:pPr marL="355600" marR="184150" indent="12700">
              <a:lnSpc>
                <a:spcPts val="3460"/>
              </a:lnSpc>
              <a:spcBef>
                <a:spcPts val="790"/>
              </a:spcBef>
            </a:pPr>
            <a:r>
              <a:rPr sz="3200" b="1" spc="-10" dirty="0">
                <a:latin typeface="Times New Roman"/>
                <a:cs typeface="Times New Roman"/>
              </a:rPr>
              <a:t>Натальи </a:t>
            </a:r>
            <a:r>
              <a:rPr sz="3200" b="1" spc="-20" dirty="0">
                <a:latin typeface="Times New Roman"/>
                <a:cs typeface="Times New Roman"/>
              </a:rPr>
              <a:t>Федоровны </a:t>
            </a:r>
            <a:r>
              <a:rPr sz="3200" b="1" spc="-785" dirty="0">
                <a:latin typeface="Times New Roman"/>
                <a:cs typeface="Times New Roman"/>
              </a:rPr>
              <a:t> </a:t>
            </a:r>
            <a:r>
              <a:rPr sz="3200" b="1" spc="-10" dirty="0">
                <a:latin typeface="Times New Roman"/>
                <a:cs typeface="Times New Roman"/>
              </a:rPr>
              <a:t>Виноградовой.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88352" y="256857"/>
            <a:ext cx="851090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  <a:tabLst>
                <a:tab pos="3676650" algn="l"/>
              </a:tabLst>
            </a:pPr>
            <a:r>
              <a:rPr sz="2400" b="1" i="1" spc="-20" dirty="0">
                <a:latin typeface="Arial"/>
                <a:cs typeface="Arial"/>
              </a:rPr>
              <a:t>Комплект</a:t>
            </a:r>
            <a:r>
              <a:rPr sz="2400" b="1" i="1" spc="-15" dirty="0">
                <a:latin typeface="Arial"/>
                <a:cs typeface="Arial"/>
              </a:rPr>
              <a:t> </a:t>
            </a:r>
            <a:r>
              <a:rPr sz="2400" b="1" i="1" spc="-5" dirty="0">
                <a:latin typeface="Arial"/>
                <a:cs typeface="Arial"/>
              </a:rPr>
              <a:t>учебников</a:t>
            </a:r>
            <a:r>
              <a:rPr sz="2400" b="1" i="1" spc="20" dirty="0">
                <a:latin typeface="Arial"/>
                <a:cs typeface="Arial"/>
              </a:rPr>
              <a:t> </a:t>
            </a:r>
            <a:r>
              <a:rPr sz="2400" b="1" i="1" dirty="0">
                <a:latin typeface="Arial"/>
                <a:cs typeface="Arial"/>
              </a:rPr>
              <a:t>и	</a:t>
            </a:r>
            <a:r>
              <a:rPr sz="2400" b="1" i="1" spc="-5" dirty="0">
                <a:latin typeface="Arial"/>
                <a:cs typeface="Arial"/>
              </a:rPr>
              <a:t>учебно-методических</a:t>
            </a:r>
            <a:r>
              <a:rPr sz="2400" b="1" i="1" spc="25" dirty="0">
                <a:latin typeface="Arial"/>
                <a:cs typeface="Arial"/>
              </a:rPr>
              <a:t> </a:t>
            </a:r>
            <a:r>
              <a:rPr sz="2400" b="1" i="1" spc="-10" dirty="0">
                <a:latin typeface="Arial"/>
                <a:cs typeface="Arial"/>
              </a:rPr>
              <a:t>пособий</a:t>
            </a:r>
            <a:endParaRPr sz="2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2400" b="1" i="1" spc="-15" dirty="0">
                <a:latin typeface="Arial"/>
                <a:cs typeface="Arial"/>
              </a:rPr>
              <a:t>«НАЧАЛЬНАЯ</a:t>
            </a:r>
            <a:r>
              <a:rPr sz="2400" b="1" i="1" spc="-5" dirty="0">
                <a:latin typeface="Arial"/>
                <a:cs typeface="Arial"/>
              </a:rPr>
              <a:t> </a:t>
            </a:r>
            <a:r>
              <a:rPr sz="2400" b="1" i="1" spc="-25" dirty="0">
                <a:latin typeface="Arial"/>
                <a:cs typeface="Arial"/>
              </a:rPr>
              <a:t>ШКОЛА</a:t>
            </a:r>
            <a:r>
              <a:rPr sz="2400" b="1" i="1" spc="30" dirty="0">
                <a:latin typeface="Arial"/>
                <a:cs typeface="Arial"/>
              </a:rPr>
              <a:t> </a:t>
            </a:r>
            <a:r>
              <a:rPr sz="2400" b="1" i="1" spc="5" dirty="0">
                <a:latin typeface="Arial"/>
                <a:cs typeface="Arial"/>
              </a:rPr>
              <a:t>ХХI</a:t>
            </a:r>
            <a:r>
              <a:rPr sz="2400" b="1" i="1" spc="-20" dirty="0">
                <a:latin typeface="Arial"/>
                <a:cs typeface="Arial"/>
              </a:rPr>
              <a:t> </a:t>
            </a:r>
            <a:r>
              <a:rPr sz="2400" b="1" i="1" spc="-5" dirty="0">
                <a:latin typeface="Arial"/>
                <a:cs typeface="Arial"/>
              </a:rPr>
              <a:t>ВЕКА»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88669" y="1176253"/>
            <a:ext cx="6273800" cy="3822700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355600" marR="193675" indent="-343535">
              <a:lnSpc>
                <a:spcPct val="86900"/>
              </a:lnSpc>
              <a:spcBef>
                <a:spcPts val="434"/>
              </a:spcBef>
              <a:buFont typeface="Arial MT"/>
              <a:buChar char="•"/>
              <a:tabLst>
                <a:tab pos="355600" algn="l"/>
                <a:tab pos="356235" algn="l"/>
              </a:tabLst>
            </a:pPr>
            <a:r>
              <a:rPr sz="2000" i="1" spc="-15" dirty="0">
                <a:latin typeface="Arial"/>
                <a:cs typeface="Arial"/>
              </a:rPr>
              <a:t>Включен </a:t>
            </a:r>
            <a:r>
              <a:rPr sz="2000" i="1" dirty="0">
                <a:latin typeface="Arial"/>
                <a:cs typeface="Arial"/>
              </a:rPr>
              <a:t>в </a:t>
            </a:r>
            <a:r>
              <a:rPr sz="2000" i="1" spc="-5" dirty="0">
                <a:latin typeface="Arial"/>
                <a:cs typeface="Arial"/>
              </a:rPr>
              <a:t>Федеральный </a:t>
            </a:r>
            <a:r>
              <a:rPr sz="2000" i="1" spc="-15" dirty="0">
                <a:latin typeface="Arial"/>
                <a:cs typeface="Arial"/>
              </a:rPr>
              <a:t>перечень </a:t>
            </a:r>
            <a:r>
              <a:rPr sz="2000" i="1" spc="-5" dirty="0">
                <a:latin typeface="Arial"/>
                <a:cs typeface="Arial"/>
              </a:rPr>
              <a:t>учебников </a:t>
            </a:r>
            <a:r>
              <a:rPr sz="2100" i="1" spc="25" dirty="0">
                <a:latin typeface="Arial"/>
                <a:cs typeface="Arial"/>
              </a:rPr>
              <a:t>, </a:t>
            </a:r>
            <a:r>
              <a:rPr sz="2100" i="1" spc="30" dirty="0">
                <a:latin typeface="Arial"/>
                <a:cs typeface="Arial"/>
              </a:rPr>
              <a:t> </a:t>
            </a:r>
            <a:r>
              <a:rPr sz="2000" i="1" spc="-20" dirty="0">
                <a:latin typeface="Arial"/>
                <a:cs typeface="Arial"/>
              </a:rPr>
              <a:t>учебно</a:t>
            </a:r>
            <a:r>
              <a:rPr sz="2100" i="1" spc="-20" dirty="0">
                <a:latin typeface="Arial"/>
                <a:cs typeface="Arial"/>
              </a:rPr>
              <a:t>-</a:t>
            </a:r>
            <a:r>
              <a:rPr sz="2000" i="1" spc="-20" dirty="0">
                <a:latin typeface="Arial"/>
                <a:cs typeface="Arial"/>
              </a:rPr>
              <a:t>методических</a:t>
            </a:r>
            <a:r>
              <a:rPr sz="2000" i="1" spc="-60" dirty="0">
                <a:latin typeface="Arial"/>
                <a:cs typeface="Arial"/>
              </a:rPr>
              <a:t> </a:t>
            </a:r>
            <a:r>
              <a:rPr sz="2000" i="1" dirty="0">
                <a:latin typeface="Arial"/>
                <a:cs typeface="Arial"/>
              </a:rPr>
              <a:t>и</a:t>
            </a:r>
            <a:r>
              <a:rPr sz="2000" i="1" spc="-40" dirty="0">
                <a:latin typeface="Arial"/>
                <a:cs typeface="Arial"/>
              </a:rPr>
              <a:t> </a:t>
            </a:r>
            <a:r>
              <a:rPr sz="2000" i="1" spc="-10" dirty="0">
                <a:latin typeface="Arial"/>
                <a:cs typeface="Arial"/>
              </a:rPr>
              <a:t>методических</a:t>
            </a:r>
            <a:r>
              <a:rPr sz="2000" i="1" spc="-55" dirty="0">
                <a:latin typeface="Arial"/>
                <a:cs typeface="Arial"/>
              </a:rPr>
              <a:t> </a:t>
            </a:r>
            <a:r>
              <a:rPr sz="2000" i="1" dirty="0">
                <a:latin typeface="Arial"/>
                <a:cs typeface="Arial"/>
              </a:rPr>
              <a:t>изданий</a:t>
            </a:r>
            <a:r>
              <a:rPr sz="2100" i="1" dirty="0">
                <a:latin typeface="Arial"/>
                <a:cs typeface="Arial"/>
              </a:rPr>
              <a:t>, </a:t>
            </a:r>
            <a:r>
              <a:rPr sz="2100" i="1" spc="-565" dirty="0">
                <a:latin typeface="Arial"/>
                <a:cs typeface="Arial"/>
              </a:rPr>
              <a:t> </a:t>
            </a:r>
            <a:r>
              <a:rPr sz="2000" i="1" spc="5" dirty="0">
                <a:latin typeface="Arial"/>
                <a:cs typeface="Arial"/>
              </a:rPr>
              <a:t>име</a:t>
            </a:r>
            <a:r>
              <a:rPr sz="2000" i="1" spc="-15" dirty="0">
                <a:latin typeface="Arial"/>
                <a:cs typeface="Arial"/>
              </a:rPr>
              <a:t>е</a:t>
            </a:r>
            <a:r>
              <a:rPr sz="2000" i="1" dirty="0">
                <a:latin typeface="Arial"/>
                <a:cs typeface="Arial"/>
              </a:rPr>
              <a:t>т</a:t>
            </a:r>
            <a:r>
              <a:rPr sz="2000" i="1" spc="-75" dirty="0">
                <a:latin typeface="Arial"/>
                <a:cs typeface="Arial"/>
              </a:rPr>
              <a:t> </a:t>
            </a:r>
            <a:r>
              <a:rPr sz="2000" i="1" spc="-5" dirty="0">
                <a:latin typeface="Arial"/>
                <a:cs typeface="Arial"/>
              </a:rPr>
              <a:t>гр</a:t>
            </a:r>
            <a:r>
              <a:rPr sz="2000" i="1" spc="5" dirty="0">
                <a:latin typeface="Arial"/>
                <a:cs typeface="Arial"/>
              </a:rPr>
              <a:t>и</a:t>
            </a:r>
            <a:r>
              <a:rPr sz="2000" i="1" dirty="0">
                <a:latin typeface="Arial"/>
                <a:cs typeface="Arial"/>
              </a:rPr>
              <a:t>ф</a:t>
            </a:r>
            <a:r>
              <a:rPr sz="2000" i="1" spc="-65" dirty="0">
                <a:latin typeface="Arial"/>
                <a:cs typeface="Arial"/>
              </a:rPr>
              <a:t> </a:t>
            </a:r>
            <a:r>
              <a:rPr sz="2100" i="1" spc="-190" dirty="0">
                <a:latin typeface="Arial"/>
                <a:cs typeface="Arial"/>
              </a:rPr>
              <a:t>«</a:t>
            </a:r>
            <a:r>
              <a:rPr sz="2000" i="1" spc="-15" dirty="0">
                <a:latin typeface="Arial"/>
                <a:cs typeface="Arial"/>
              </a:rPr>
              <a:t>Р</a:t>
            </a:r>
            <a:r>
              <a:rPr sz="2000" i="1" spc="5" dirty="0">
                <a:latin typeface="Arial"/>
                <a:cs typeface="Arial"/>
              </a:rPr>
              <a:t>е</a:t>
            </a:r>
            <a:r>
              <a:rPr sz="2000" i="1" spc="-5" dirty="0">
                <a:latin typeface="Arial"/>
                <a:cs typeface="Arial"/>
              </a:rPr>
              <a:t>ко</a:t>
            </a:r>
            <a:r>
              <a:rPr sz="2000" i="1" spc="5" dirty="0">
                <a:latin typeface="Arial"/>
                <a:cs typeface="Arial"/>
              </a:rPr>
              <a:t>ме</a:t>
            </a:r>
            <a:r>
              <a:rPr sz="2000" i="1" spc="-5" dirty="0">
                <a:latin typeface="Arial"/>
                <a:cs typeface="Arial"/>
              </a:rPr>
              <a:t>ндо</a:t>
            </a:r>
            <a:r>
              <a:rPr sz="2000" i="1" spc="-45" dirty="0">
                <a:latin typeface="Arial"/>
                <a:cs typeface="Arial"/>
              </a:rPr>
              <a:t>в</a:t>
            </a:r>
            <a:r>
              <a:rPr sz="2000" i="1" spc="5" dirty="0">
                <a:latin typeface="Arial"/>
                <a:cs typeface="Arial"/>
              </a:rPr>
              <a:t>а</a:t>
            </a:r>
            <a:r>
              <a:rPr sz="2000" i="1" spc="-5" dirty="0">
                <a:latin typeface="Arial"/>
                <a:cs typeface="Arial"/>
              </a:rPr>
              <a:t>н</a:t>
            </a:r>
            <a:r>
              <a:rPr sz="2000" i="1" spc="20" dirty="0">
                <a:latin typeface="Arial"/>
                <a:cs typeface="Arial"/>
              </a:rPr>
              <a:t>о</a:t>
            </a:r>
            <a:r>
              <a:rPr sz="2100" i="1" spc="-195" dirty="0">
                <a:latin typeface="Arial"/>
                <a:cs typeface="Arial"/>
              </a:rPr>
              <a:t>»</a:t>
            </a:r>
            <a:r>
              <a:rPr sz="2100" i="1" spc="-120" dirty="0">
                <a:latin typeface="Arial"/>
                <a:cs typeface="Arial"/>
              </a:rPr>
              <a:t> </a:t>
            </a:r>
            <a:r>
              <a:rPr sz="2000" i="1" dirty="0">
                <a:latin typeface="Arial"/>
                <a:cs typeface="Arial"/>
              </a:rPr>
              <a:t>Мин</a:t>
            </a:r>
            <a:r>
              <a:rPr sz="2000" i="1" spc="5" dirty="0">
                <a:latin typeface="Arial"/>
                <a:cs typeface="Arial"/>
              </a:rPr>
              <a:t>и</a:t>
            </a:r>
            <a:r>
              <a:rPr sz="2000" i="1" dirty="0">
                <a:latin typeface="Arial"/>
                <a:cs typeface="Arial"/>
              </a:rPr>
              <a:t>с</a:t>
            </a:r>
            <a:r>
              <a:rPr sz="2000" i="1" spc="-30" dirty="0">
                <a:latin typeface="Arial"/>
                <a:cs typeface="Arial"/>
              </a:rPr>
              <a:t>т</a:t>
            </a:r>
            <a:r>
              <a:rPr sz="2000" i="1" spc="5" dirty="0">
                <a:latin typeface="Arial"/>
                <a:cs typeface="Arial"/>
              </a:rPr>
              <a:t>ер</a:t>
            </a:r>
            <a:r>
              <a:rPr sz="2000" i="1" dirty="0">
                <a:latin typeface="Arial"/>
                <a:cs typeface="Arial"/>
              </a:rPr>
              <a:t>с</a:t>
            </a:r>
            <a:r>
              <a:rPr sz="2000" i="1" spc="-30" dirty="0">
                <a:latin typeface="Arial"/>
                <a:cs typeface="Arial"/>
              </a:rPr>
              <a:t>т</a:t>
            </a:r>
            <a:r>
              <a:rPr sz="2000" i="1" spc="-45" dirty="0">
                <a:latin typeface="Arial"/>
                <a:cs typeface="Arial"/>
              </a:rPr>
              <a:t>в</a:t>
            </a:r>
            <a:r>
              <a:rPr sz="2000" i="1" dirty="0">
                <a:latin typeface="Arial"/>
                <a:cs typeface="Arial"/>
              </a:rPr>
              <a:t>а  </a:t>
            </a:r>
            <a:r>
              <a:rPr sz="2000" i="1" spc="-10" dirty="0">
                <a:latin typeface="Arial"/>
                <a:cs typeface="Arial"/>
              </a:rPr>
              <a:t>образования</a:t>
            </a:r>
            <a:r>
              <a:rPr sz="2000" i="1" spc="400" dirty="0">
                <a:latin typeface="Arial"/>
                <a:cs typeface="Arial"/>
              </a:rPr>
              <a:t> </a:t>
            </a:r>
            <a:r>
              <a:rPr sz="2000" i="1" dirty="0">
                <a:latin typeface="Arial"/>
                <a:cs typeface="Arial"/>
              </a:rPr>
              <a:t>Российской</a:t>
            </a:r>
            <a:r>
              <a:rPr sz="2000" i="1" spc="-60" dirty="0">
                <a:latin typeface="Arial"/>
                <a:cs typeface="Arial"/>
              </a:rPr>
              <a:t> </a:t>
            </a:r>
            <a:r>
              <a:rPr sz="2000" i="1" dirty="0">
                <a:latin typeface="Arial"/>
                <a:cs typeface="Arial"/>
              </a:rPr>
              <a:t>Федерации</a:t>
            </a:r>
            <a:endParaRPr sz="2000">
              <a:latin typeface="Arial"/>
              <a:cs typeface="Arial"/>
            </a:endParaRPr>
          </a:p>
          <a:p>
            <a:pPr marL="355600" indent="-343535">
              <a:lnSpc>
                <a:spcPts val="2280"/>
              </a:lnSpc>
              <a:spcBef>
                <a:spcPts val="240"/>
              </a:spcBef>
              <a:buFont typeface="Arial MT"/>
              <a:buChar char="•"/>
              <a:tabLst>
                <a:tab pos="355600" algn="l"/>
                <a:tab pos="356235" algn="l"/>
                <a:tab pos="1682114" algn="l"/>
              </a:tabLst>
            </a:pPr>
            <a:r>
              <a:rPr sz="2000" i="1" spc="-10" dirty="0">
                <a:latin typeface="Arial"/>
                <a:cs typeface="Arial"/>
              </a:rPr>
              <a:t>Удостоен	</a:t>
            </a:r>
            <a:r>
              <a:rPr sz="2000" i="1" spc="-5" dirty="0">
                <a:latin typeface="Arial"/>
                <a:cs typeface="Arial"/>
              </a:rPr>
              <a:t>премии</a:t>
            </a:r>
            <a:r>
              <a:rPr sz="2000" i="1" spc="-100" dirty="0">
                <a:latin typeface="Arial"/>
                <a:cs typeface="Arial"/>
              </a:rPr>
              <a:t> </a:t>
            </a:r>
            <a:r>
              <a:rPr sz="2000" i="1" spc="-10" dirty="0">
                <a:latin typeface="Arial"/>
                <a:cs typeface="Arial"/>
              </a:rPr>
              <a:t>Президента</a:t>
            </a:r>
            <a:r>
              <a:rPr sz="2000" i="1" spc="-80" dirty="0">
                <a:latin typeface="Arial"/>
                <a:cs typeface="Arial"/>
              </a:rPr>
              <a:t> </a:t>
            </a:r>
            <a:r>
              <a:rPr sz="2000" i="1" dirty="0">
                <a:latin typeface="Arial"/>
                <a:cs typeface="Arial"/>
              </a:rPr>
              <a:t>Российской</a:t>
            </a:r>
            <a:endParaRPr sz="2000">
              <a:latin typeface="Arial"/>
              <a:cs typeface="Arial"/>
            </a:endParaRPr>
          </a:p>
          <a:p>
            <a:pPr marL="355600">
              <a:lnSpc>
                <a:spcPts val="2280"/>
              </a:lnSpc>
            </a:pPr>
            <a:r>
              <a:rPr sz="2000" i="1" spc="-5" dirty="0">
                <a:latin typeface="Arial"/>
                <a:cs typeface="Arial"/>
              </a:rPr>
              <a:t>Федерации</a:t>
            </a:r>
            <a:r>
              <a:rPr sz="2000" i="1" spc="-100" dirty="0">
                <a:latin typeface="Arial"/>
                <a:cs typeface="Arial"/>
              </a:rPr>
              <a:t> </a:t>
            </a:r>
            <a:r>
              <a:rPr sz="2000" i="1" dirty="0">
                <a:latin typeface="Arial"/>
                <a:cs typeface="Arial"/>
              </a:rPr>
              <a:t>в</a:t>
            </a:r>
            <a:r>
              <a:rPr sz="2000" i="1" spc="-65" dirty="0">
                <a:latin typeface="Arial"/>
                <a:cs typeface="Arial"/>
              </a:rPr>
              <a:t> </a:t>
            </a:r>
            <a:r>
              <a:rPr sz="2000" i="1" spc="-15" dirty="0">
                <a:latin typeface="Arial"/>
                <a:cs typeface="Arial"/>
              </a:rPr>
              <a:t>области</a:t>
            </a:r>
            <a:r>
              <a:rPr sz="2000" i="1" spc="-25" dirty="0">
                <a:latin typeface="Arial"/>
                <a:cs typeface="Arial"/>
              </a:rPr>
              <a:t> </a:t>
            </a:r>
            <a:r>
              <a:rPr sz="2000" i="1" spc="-15" dirty="0">
                <a:latin typeface="Arial"/>
                <a:cs typeface="Arial"/>
              </a:rPr>
              <a:t>образования</a:t>
            </a:r>
            <a:endParaRPr sz="2000">
              <a:latin typeface="Arial"/>
              <a:cs typeface="Arial"/>
            </a:endParaRPr>
          </a:p>
          <a:p>
            <a:pPr marL="355600" marR="5080" indent="-343535">
              <a:lnSpc>
                <a:spcPct val="87400"/>
              </a:lnSpc>
              <a:spcBef>
                <a:spcPts val="545"/>
              </a:spcBef>
              <a:buFont typeface="Arial MT"/>
              <a:buChar char="•"/>
              <a:tabLst>
                <a:tab pos="355600" algn="l"/>
                <a:tab pos="356235" algn="l"/>
              </a:tabLst>
            </a:pPr>
            <a:r>
              <a:rPr sz="2000" i="1" spc="-15" dirty="0">
                <a:latin typeface="Arial"/>
                <a:cs typeface="Arial"/>
              </a:rPr>
              <a:t>Победитель </a:t>
            </a:r>
            <a:r>
              <a:rPr sz="2000" i="1" spc="-5" dirty="0">
                <a:latin typeface="Arial"/>
                <a:cs typeface="Arial"/>
              </a:rPr>
              <a:t>конкурса по созданию учебников </a:t>
            </a:r>
            <a:r>
              <a:rPr sz="2000" i="1" dirty="0">
                <a:latin typeface="Arial"/>
                <a:cs typeface="Arial"/>
              </a:rPr>
              <a:t> </a:t>
            </a:r>
            <a:r>
              <a:rPr sz="2000" i="1" spc="-15" dirty="0">
                <a:latin typeface="Arial"/>
                <a:cs typeface="Arial"/>
              </a:rPr>
              <a:t>нового</a:t>
            </a:r>
            <a:r>
              <a:rPr sz="2000" i="1" spc="-70" dirty="0">
                <a:latin typeface="Arial"/>
                <a:cs typeface="Arial"/>
              </a:rPr>
              <a:t> </a:t>
            </a:r>
            <a:r>
              <a:rPr sz="2000" i="1" spc="-5" dirty="0">
                <a:latin typeface="Arial"/>
                <a:cs typeface="Arial"/>
              </a:rPr>
              <a:t>поколения</a:t>
            </a:r>
            <a:r>
              <a:rPr sz="2100" i="1" spc="-5" dirty="0">
                <a:latin typeface="Arial"/>
                <a:cs typeface="Arial"/>
              </a:rPr>
              <a:t>,</a:t>
            </a:r>
            <a:r>
              <a:rPr sz="2100" i="1" spc="-100" dirty="0">
                <a:latin typeface="Arial"/>
                <a:cs typeface="Arial"/>
              </a:rPr>
              <a:t> </a:t>
            </a:r>
            <a:r>
              <a:rPr sz="2000" i="1" spc="-5" dirty="0">
                <a:latin typeface="Arial"/>
                <a:cs typeface="Arial"/>
              </a:rPr>
              <a:t>проводимого</a:t>
            </a:r>
            <a:r>
              <a:rPr sz="2000" i="1" spc="-75" dirty="0">
                <a:latin typeface="Arial"/>
                <a:cs typeface="Arial"/>
              </a:rPr>
              <a:t> </a:t>
            </a:r>
            <a:r>
              <a:rPr sz="2000" i="1" spc="-10" dirty="0">
                <a:latin typeface="Arial"/>
                <a:cs typeface="Arial"/>
              </a:rPr>
              <a:t>Министерством </a:t>
            </a:r>
            <a:r>
              <a:rPr sz="2000" i="1" spc="-545" dirty="0">
                <a:latin typeface="Arial"/>
                <a:cs typeface="Arial"/>
              </a:rPr>
              <a:t> </a:t>
            </a:r>
            <a:r>
              <a:rPr sz="2000" i="1" spc="-15" dirty="0">
                <a:latin typeface="Arial"/>
                <a:cs typeface="Arial"/>
              </a:rPr>
              <a:t>образования </a:t>
            </a:r>
            <a:r>
              <a:rPr sz="2000" i="1" spc="-5" dirty="0">
                <a:latin typeface="Arial"/>
                <a:cs typeface="Arial"/>
              </a:rPr>
              <a:t>Российской Федерации </a:t>
            </a:r>
            <a:r>
              <a:rPr sz="2000" i="1" dirty="0">
                <a:latin typeface="Arial"/>
                <a:cs typeface="Arial"/>
              </a:rPr>
              <a:t>и </a:t>
            </a:r>
            <a:r>
              <a:rPr sz="2000" i="1" spc="5" dirty="0">
                <a:latin typeface="Arial"/>
                <a:cs typeface="Arial"/>
              </a:rPr>
              <a:t> </a:t>
            </a:r>
            <a:r>
              <a:rPr sz="2000" i="1" spc="-5" dirty="0">
                <a:latin typeface="Arial"/>
                <a:cs typeface="Arial"/>
              </a:rPr>
              <a:t>Национальным</a:t>
            </a:r>
            <a:r>
              <a:rPr sz="2000" i="1" spc="-80" dirty="0">
                <a:latin typeface="Arial"/>
                <a:cs typeface="Arial"/>
              </a:rPr>
              <a:t> </a:t>
            </a:r>
            <a:r>
              <a:rPr sz="2000" i="1" dirty="0">
                <a:latin typeface="Arial"/>
                <a:cs typeface="Arial"/>
              </a:rPr>
              <a:t>фондом</a:t>
            </a:r>
            <a:r>
              <a:rPr sz="2000" i="1" spc="-60" dirty="0">
                <a:latin typeface="Arial"/>
                <a:cs typeface="Arial"/>
              </a:rPr>
              <a:t> </a:t>
            </a:r>
            <a:r>
              <a:rPr sz="2000" i="1" spc="-10" dirty="0">
                <a:latin typeface="Arial"/>
                <a:cs typeface="Arial"/>
              </a:rPr>
              <a:t>подготовки</a:t>
            </a:r>
            <a:r>
              <a:rPr sz="2000" i="1" spc="-20" dirty="0">
                <a:latin typeface="Arial"/>
                <a:cs typeface="Arial"/>
              </a:rPr>
              <a:t> </a:t>
            </a:r>
            <a:r>
              <a:rPr sz="2000" i="1" dirty="0">
                <a:latin typeface="Arial"/>
                <a:cs typeface="Arial"/>
              </a:rPr>
              <a:t>кадров</a:t>
            </a:r>
            <a:r>
              <a:rPr sz="2100" i="1" dirty="0">
                <a:latin typeface="Arial"/>
                <a:cs typeface="Arial"/>
              </a:rPr>
              <a:t>.</a:t>
            </a:r>
            <a:endParaRPr sz="2100">
              <a:latin typeface="Arial"/>
              <a:cs typeface="Arial"/>
            </a:endParaRPr>
          </a:p>
          <a:p>
            <a:pPr marL="355600" indent="-343535">
              <a:lnSpc>
                <a:spcPts val="2230"/>
              </a:lnSpc>
              <a:spcBef>
                <a:spcPts val="220"/>
              </a:spcBef>
              <a:buFont typeface="Arial MT"/>
              <a:buChar char="•"/>
              <a:tabLst>
                <a:tab pos="355600" algn="l"/>
                <a:tab pos="356235" algn="l"/>
                <a:tab pos="3188335" algn="l"/>
              </a:tabLst>
            </a:pPr>
            <a:r>
              <a:rPr sz="2000" i="1" spc="-15" dirty="0">
                <a:latin typeface="Arial"/>
                <a:cs typeface="Arial"/>
              </a:rPr>
              <a:t>Обладатель</a:t>
            </a:r>
            <a:r>
              <a:rPr sz="2000" i="1" spc="-65" dirty="0">
                <a:latin typeface="Arial"/>
                <a:cs typeface="Arial"/>
              </a:rPr>
              <a:t> </a:t>
            </a:r>
            <a:r>
              <a:rPr sz="2000" i="1" spc="-5" dirty="0">
                <a:latin typeface="Arial"/>
                <a:cs typeface="Arial"/>
              </a:rPr>
              <a:t>книжного	</a:t>
            </a:r>
            <a:r>
              <a:rPr sz="2000" i="1" dirty="0">
                <a:latin typeface="Arial"/>
                <a:cs typeface="Arial"/>
              </a:rPr>
              <a:t>Оскара</a:t>
            </a:r>
            <a:r>
              <a:rPr sz="2000" i="1" spc="-105" dirty="0">
                <a:latin typeface="Arial"/>
                <a:cs typeface="Arial"/>
              </a:rPr>
              <a:t> </a:t>
            </a:r>
            <a:r>
              <a:rPr sz="2000" i="1" dirty="0">
                <a:latin typeface="Arial"/>
                <a:cs typeface="Arial"/>
              </a:rPr>
              <a:t>в</a:t>
            </a:r>
            <a:r>
              <a:rPr sz="2000" i="1" spc="-65" dirty="0">
                <a:latin typeface="Arial"/>
                <a:cs typeface="Arial"/>
              </a:rPr>
              <a:t> </a:t>
            </a:r>
            <a:r>
              <a:rPr sz="2000" i="1" dirty="0">
                <a:latin typeface="Arial"/>
                <a:cs typeface="Arial"/>
              </a:rPr>
              <a:t>номинации</a:t>
            </a:r>
            <a:endParaRPr sz="2000">
              <a:latin typeface="Arial"/>
              <a:cs typeface="Arial"/>
            </a:endParaRPr>
          </a:p>
          <a:p>
            <a:pPr marL="355600">
              <a:lnSpc>
                <a:spcPts val="2170"/>
              </a:lnSpc>
            </a:pPr>
            <a:r>
              <a:rPr sz="2100" i="1" spc="-25" dirty="0">
                <a:latin typeface="Arial"/>
                <a:cs typeface="Arial"/>
              </a:rPr>
              <a:t>«</a:t>
            </a:r>
            <a:r>
              <a:rPr sz="2000" i="1" spc="-25" dirty="0">
                <a:latin typeface="Arial"/>
                <a:cs typeface="Arial"/>
              </a:rPr>
              <a:t>Учебники</a:t>
            </a:r>
            <a:r>
              <a:rPr sz="2000" i="1" spc="-70" dirty="0">
                <a:latin typeface="Arial"/>
                <a:cs typeface="Arial"/>
              </a:rPr>
              <a:t> </a:t>
            </a:r>
            <a:r>
              <a:rPr sz="2000" i="1" spc="25" dirty="0">
                <a:latin typeface="Arial"/>
                <a:cs typeface="Arial"/>
              </a:rPr>
              <a:t>ХХ</a:t>
            </a:r>
            <a:r>
              <a:rPr sz="2100" i="1" spc="25" dirty="0">
                <a:latin typeface="Arial"/>
                <a:cs typeface="Arial"/>
              </a:rPr>
              <a:t>I</a:t>
            </a:r>
            <a:r>
              <a:rPr sz="2100" i="1" spc="-105" dirty="0">
                <a:latin typeface="Arial"/>
                <a:cs typeface="Arial"/>
              </a:rPr>
              <a:t> </a:t>
            </a:r>
            <a:r>
              <a:rPr sz="2000" i="1" spc="-50" dirty="0">
                <a:latin typeface="Arial"/>
                <a:cs typeface="Arial"/>
              </a:rPr>
              <a:t>века</a:t>
            </a:r>
            <a:r>
              <a:rPr sz="2100" i="1" spc="-50" dirty="0">
                <a:latin typeface="Arial"/>
                <a:cs typeface="Arial"/>
              </a:rPr>
              <a:t>»</a:t>
            </a:r>
            <a:r>
              <a:rPr sz="2100" i="1" spc="-85" dirty="0">
                <a:latin typeface="Arial"/>
                <a:cs typeface="Arial"/>
              </a:rPr>
              <a:t> </a:t>
            </a:r>
            <a:r>
              <a:rPr sz="2100" i="1" spc="100" dirty="0">
                <a:latin typeface="Arial"/>
                <a:cs typeface="Arial"/>
              </a:rPr>
              <a:t>XIV</a:t>
            </a:r>
            <a:r>
              <a:rPr sz="2100" i="1" spc="-114" dirty="0">
                <a:latin typeface="Arial"/>
                <a:cs typeface="Arial"/>
              </a:rPr>
              <a:t> </a:t>
            </a:r>
            <a:r>
              <a:rPr sz="2000" i="1" spc="-10" dirty="0">
                <a:latin typeface="Arial"/>
                <a:cs typeface="Arial"/>
              </a:rPr>
              <a:t>Московской</a:t>
            </a:r>
            <a:endParaRPr sz="2000">
              <a:latin typeface="Arial"/>
              <a:cs typeface="Arial"/>
            </a:endParaRPr>
          </a:p>
          <a:p>
            <a:pPr marL="355600">
              <a:lnSpc>
                <a:spcPts val="2340"/>
              </a:lnSpc>
            </a:pPr>
            <a:r>
              <a:rPr sz="2000" i="1" spc="-5" dirty="0">
                <a:latin typeface="Arial"/>
                <a:cs typeface="Arial"/>
              </a:rPr>
              <a:t>международной</a:t>
            </a:r>
            <a:r>
              <a:rPr sz="2000" i="1" spc="-100" dirty="0">
                <a:latin typeface="Arial"/>
                <a:cs typeface="Arial"/>
              </a:rPr>
              <a:t> </a:t>
            </a:r>
            <a:r>
              <a:rPr sz="2000" i="1" spc="-5" dirty="0">
                <a:latin typeface="Arial"/>
                <a:cs typeface="Arial"/>
              </a:rPr>
              <a:t>книжной</a:t>
            </a:r>
            <a:r>
              <a:rPr sz="2000" i="1" spc="-60" dirty="0">
                <a:latin typeface="Arial"/>
                <a:cs typeface="Arial"/>
              </a:rPr>
              <a:t> </a:t>
            </a:r>
            <a:r>
              <a:rPr sz="2000" i="1" spc="-10" dirty="0">
                <a:latin typeface="Arial"/>
                <a:cs typeface="Arial"/>
              </a:rPr>
              <a:t>выставки</a:t>
            </a:r>
            <a:r>
              <a:rPr sz="2000" i="1" spc="-5" dirty="0">
                <a:latin typeface="Arial"/>
                <a:cs typeface="Arial"/>
              </a:rPr>
              <a:t> </a:t>
            </a:r>
            <a:r>
              <a:rPr sz="2100" i="1" spc="370" dirty="0">
                <a:latin typeface="Arial"/>
                <a:cs typeface="Arial"/>
              </a:rPr>
              <a:t>–</a:t>
            </a:r>
            <a:r>
              <a:rPr sz="2100" i="1" spc="-80" dirty="0">
                <a:latin typeface="Arial"/>
                <a:cs typeface="Arial"/>
              </a:rPr>
              <a:t> </a:t>
            </a:r>
            <a:r>
              <a:rPr sz="2000" i="1" spc="-5" dirty="0">
                <a:latin typeface="Arial"/>
                <a:cs typeface="Arial"/>
              </a:rPr>
              <a:t>ярмарки</a:t>
            </a:r>
            <a:endParaRPr sz="20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48625" y="3071876"/>
            <a:ext cx="1482725" cy="288124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4372" y="173672"/>
            <a:ext cx="851281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i="1" spc="5" dirty="0">
                <a:latin typeface="Cambria"/>
                <a:cs typeface="Cambria"/>
              </a:rPr>
              <a:t>П</a:t>
            </a:r>
            <a:r>
              <a:rPr sz="4400" b="1" i="1" spc="-565" dirty="0">
                <a:latin typeface="Cambria"/>
                <a:cs typeface="Cambria"/>
              </a:rPr>
              <a:t>р</a:t>
            </a:r>
            <a:r>
              <a:rPr sz="4400" b="1" i="1" spc="-545" dirty="0">
                <a:latin typeface="Cambria"/>
                <a:cs typeface="Cambria"/>
              </a:rPr>
              <a:t>и</a:t>
            </a:r>
            <a:r>
              <a:rPr sz="4400" b="1" i="1" spc="-740" dirty="0">
                <a:latin typeface="Cambria"/>
                <a:cs typeface="Cambria"/>
              </a:rPr>
              <a:t>оритетные</a:t>
            </a:r>
            <a:r>
              <a:rPr sz="4400" b="1" i="1" spc="-65" dirty="0">
                <a:latin typeface="Cambria"/>
                <a:cs typeface="Cambria"/>
              </a:rPr>
              <a:t> </a:t>
            </a:r>
            <a:r>
              <a:rPr sz="4400" b="1" i="1" spc="-545" dirty="0">
                <a:latin typeface="Cambria"/>
                <a:cs typeface="Cambria"/>
              </a:rPr>
              <a:t>ц</a:t>
            </a:r>
            <a:r>
              <a:rPr sz="4400" b="1" i="1" spc="-685" dirty="0">
                <a:latin typeface="Cambria"/>
                <a:cs typeface="Cambria"/>
              </a:rPr>
              <a:t>е</a:t>
            </a:r>
            <a:r>
              <a:rPr sz="4400" b="1" i="1" spc="-650" dirty="0">
                <a:latin typeface="Cambria"/>
                <a:cs typeface="Cambria"/>
              </a:rPr>
              <a:t>ли</a:t>
            </a:r>
            <a:r>
              <a:rPr sz="4400" b="1" i="1" spc="-35" dirty="0">
                <a:latin typeface="Cambria"/>
                <a:cs typeface="Cambria"/>
              </a:rPr>
              <a:t> </a:t>
            </a:r>
            <a:r>
              <a:rPr sz="4400" b="1" i="1" spc="-745" dirty="0">
                <a:latin typeface="Cambria"/>
                <a:cs typeface="Cambria"/>
              </a:rPr>
              <a:t>«</a:t>
            </a:r>
            <a:r>
              <a:rPr sz="4400" b="1" i="1" spc="-30" dirty="0">
                <a:latin typeface="Cambria"/>
                <a:cs typeface="Cambria"/>
              </a:rPr>
              <a:t>Н</a:t>
            </a:r>
            <a:r>
              <a:rPr sz="4400" b="1" i="1" spc="-635" dirty="0">
                <a:latin typeface="Cambria"/>
                <a:cs typeface="Cambria"/>
              </a:rPr>
              <a:t>а</a:t>
            </a:r>
            <a:r>
              <a:rPr sz="4400" b="1" i="1" spc="-610" dirty="0">
                <a:latin typeface="Cambria"/>
                <a:cs typeface="Cambria"/>
              </a:rPr>
              <a:t>чальной</a:t>
            </a:r>
            <a:r>
              <a:rPr sz="4400" b="1" i="1" spc="-45" dirty="0">
                <a:latin typeface="Cambria"/>
                <a:cs typeface="Cambria"/>
              </a:rPr>
              <a:t> </a:t>
            </a:r>
            <a:r>
              <a:rPr sz="4400" b="1" i="1" spc="-935" dirty="0">
                <a:latin typeface="Cambria"/>
                <a:cs typeface="Cambria"/>
              </a:rPr>
              <a:t>ш</a:t>
            </a:r>
            <a:r>
              <a:rPr sz="4400" b="1" i="1" spc="-590" dirty="0">
                <a:latin typeface="Cambria"/>
                <a:cs typeface="Cambria"/>
              </a:rPr>
              <a:t>к</a:t>
            </a:r>
            <a:r>
              <a:rPr sz="4400" b="1" i="1" spc="-610" dirty="0">
                <a:latin typeface="Cambria"/>
                <a:cs typeface="Cambria"/>
              </a:rPr>
              <a:t>о</a:t>
            </a:r>
            <a:r>
              <a:rPr sz="4400" b="1" i="1" spc="-775" dirty="0">
                <a:latin typeface="Cambria"/>
                <a:cs typeface="Cambria"/>
              </a:rPr>
              <a:t>лы</a:t>
            </a:r>
            <a:endParaRPr sz="4400">
              <a:latin typeface="Cambria"/>
              <a:cs typeface="Cambri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23284" y="974579"/>
            <a:ext cx="2058035" cy="611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360"/>
              </a:lnSpc>
            </a:pPr>
            <a:r>
              <a:rPr sz="4400" b="1" i="1" spc="-15" dirty="0">
                <a:solidFill>
                  <a:srgbClr val="3333FF"/>
                </a:solidFill>
                <a:latin typeface="Cambria"/>
                <a:cs typeface="Cambria"/>
              </a:rPr>
              <a:t>XXI</a:t>
            </a:r>
            <a:r>
              <a:rPr sz="4400" b="1" i="1" spc="-75" dirty="0">
                <a:solidFill>
                  <a:srgbClr val="3333FF"/>
                </a:solidFill>
                <a:latin typeface="Cambria"/>
                <a:cs typeface="Cambria"/>
              </a:rPr>
              <a:t> </a:t>
            </a:r>
            <a:r>
              <a:rPr sz="4400" b="1" i="1" spc="-665" dirty="0">
                <a:solidFill>
                  <a:srgbClr val="3333FF"/>
                </a:solidFill>
                <a:latin typeface="Cambria"/>
                <a:cs typeface="Cambria"/>
              </a:rPr>
              <a:t>века»</a:t>
            </a:r>
            <a:endParaRPr sz="4400">
              <a:latin typeface="Cambria"/>
              <a:cs typeface="Cambri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980439" y="1018539"/>
            <a:ext cx="8366759" cy="1101090"/>
            <a:chOff x="980439" y="1018539"/>
            <a:chExt cx="8366759" cy="110109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80439" y="1018539"/>
              <a:ext cx="8298180" cy="103123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21079" y="1056639"/>
              <a:ext cx="8295640" cy="103123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65212" y="1101788"/>
              <a:ext cx="8281924" cy="1017587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1065212" y="1101788"/>
            <a:ext cx="8282305" cy="101790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135890" rIns="0" bIns="0" rtlCol="0">
            <a:spAutoFit/>
          </a:bodyPr>
          <a:lstStyle/>
          <a:p>
            <a:pPr marL="91440">
              <a:lnSpc>
                <a:spcPts val="2870"/>
              </a:lnSpc>
              <a:spcBef>
                <a:spcPts val="1070"/>
              </a:spcBef>
            </a:pPr>
            <a:r>
              <a:rPr sz="2400" i="1" spc="-15" dirty="0">
                <a:latin typeface="Arial"/>
                <a:cs typeface="Arial"/>
              </a:rPr>
              <a:t>Обеспечение</a:t>
            </a:r>
            <a:r>
              <a:rPr sz="2400" i="1" spc="-25" dirty="0">
                <a:latin typeface="Arial"/>
                <a:cs typeface="Arial"/>
              </a:rPr>
              <a:t> </a:t>
            </a:r>
            <a:r>
              <a:rPr sz="2400" i="1" spc="-20" dirty="0">
                <a:latin typeface="Arial"/>
                <a:cs typeface="Arial"/>
              </a:rPr>
              <a:t>возможностей</a:t>
            </a:r>
            <a:r>
              <a:rPr sz="2400" i="1" spc="5" dirty="0">
                <a:latin typeface="Arial"/>
                <a:cs typeface="Arial"/>
              </a:rPr>
              <a:t> </a:t>
            </a:r>
            <a:r>
              <a:rPr sz="2400" i="1" dirty="0">
                <a:latin typeface="Arial"/>
                <a:cs typeface="Arial"/>
              </a:rPr>
              <a:t>для </a:t>
            </a:r>
            <a:r>
              <a:rPr sz="2400" i="1" spc="-10" dirty="0">
                <a:latin typeface="Arial"/>
                <a:cs typeface="Arial"/>
              </a:rPr>
              <a:t>получения</a:t>
            </a:r>
            <a:endParaRPr sz="2400">
              <a:latin typeface="Arial"/>
              <a:cs typeface="Arial"/>
            </a:endParaRPr>
          </a:p>
          <a:p>
            <a:pPr marL="91440">
              <a:lnSpc>
                <a:spcPts val="2870"/>
              </a:lnSpc>
            </a:pPr>
            <a:r>
              <a:rPr sz="2400" i="1" spc="-25" dirty="0">
                <a:latin typeface="Arial"/>
                <a:cs typeface="Arial"/>
              </a:rPr>
              <a:t>качественного</a:t>
            </a:r>
            <a:r>
              <a:rPr sz="2400" i="1" spc="-5" dirty="0">
                <a:latin typeface="Arial"/>
                <a:cs typeface="Arial"/>
              </a:rPr>
              <a:t> </a:t>
            </a:r>
            <a:r>
              <a:rPr sz="2400" i="1" spc="-20" dirty="0">
                <a:latin typeface="Arial"/>
                <a:cs typeface="Arial"/>
              </a:rPr>
              <a:t>начального</a:t>
            </a:r>
            <a:r>
              <a:rPr sz="2400" i="1" spc="-10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общего</a:t>
            </a:r>
            <a:r>
              <a:rPr sz="2400" i="1" spc="-20" dirty="0">
                <a:latin typeface="Arial"/>
                <a:cs typeface="Arial"/>
              </a:rPr>
              <a:t> </a:t>
            </a:r>
            <a:r>
              <a:rPr sz="2400" i="1" spc="-15" dirty="0">
                <a:latin typeface="Arial"/>
                <a:cs typeface="Arial"/>
              </a:rPr>
              <a:t>образования.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985519" y="2268220"/>
            <a:ext cx="8281034" cy="1045210"/>
            <a:chOff x="985519" y="2268220"/>
            <a:chExt cx="8281034" cy="1045210"/>
          </a:xfrm>
        </p:grpSpPr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5519" y="2268220"/>
              <a:ext cx="8206740" cy="970279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23619" y="2306320"/>
              <a:ext cx="8206740" cy="97027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65212" y="2347976"/>
              <a:ext cx="8201025" cy="965200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1065212" y="2347976"/>
            <a:ext cx="8201025" cy="965200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91440">
              <a:lnSpc>
                <a:spcPts val="2870"/>
              </a:lnSpc>
              <a:spcBef>
                <a:spcPts val="865"/>
              </a:spcBef>
            </a:pPr>
            <a:r>
              <a:rPr sz="2400" i="1" spc="-10" dirty="0">
                <a:latin typeface="Arial"/>
                <a:cs typeface="Arial"/>
              </a:rPr>
              <a:t>Развитие </a:t>
            </a:r>
            <a:r>
              <a:rPr sz="2400" i="1" spc="-5" dirty="0">
                <a:latin typeface="Arial"/>
                <a:cs typeface="Arial"/>
              </a:rPr>
              <a:t>личности</a:t>
            </a:r>
            <a:r>
              <a:rPr sz="2400" i="1" dirty="0">
                <a:latin typeface="Arial"/>
                <a:cs typeface="Arial"/>
              </a:rPr>
              <a:t> </a:t>
            </a:r>
            <a:r>
              <a:rPr sz="2400" i="1" spc="-10" dirty="0">
                <a:latin typeface="Arial"/>
                <a:cs typeface="Arial"/>
              </a:rPr>
              <a:t>школьника</a:t>
            </a:r>
            <a:endParaRPr sz="2400">
              <a:latin typeface="Arial"/>
              <a:cs typeface="Arial"/>
            </a:endParaRPr>
          </a:p>
          <a:p>
            <a:pPr marL="91440">
              <a:lnSpc>
                <a:spcPts val="2870"/>
              </a:lnSpc>
            </a:pPr>
            <a:r>
              <a:rPr sz="2400" i="1" dirty="0">
                <a:latin typeface="Arial"/>
                <a:cs typeface="Arial"/>
              </a:rPr>
              <a:t>как</a:t>
            </a:r>
            <a:r>
              <a:rPr sz="2400" i="1" spc="-5" dirty="0">
                <a:latin typeface="Arial"/>
                <a:cs typeface="Arial"/>
              </a:rPr>
              <a:t> </a:t>
            </a:r>
            <a:r>
              <a:rPr sz="2400" i="1" spc="-10" dirty="0">
                <a:latin typeface="Arial"/>
                <a:cs typeface="Arial"/>
              </a:rPr>
              <a:t>приоритетная</a:t>
            </a:r>
            <a:r>
              <a:rPr sz="2400" i="1" spc="20" dirty="0">
                <a:latin typeface="Arial"/>
                <a:cs typeface="Arial"/>
              </a:rPr>
              <a:t> </a:t>
            </a:r>
            <a:r>
              <a:rPr sz="2400" i="1" spc="-20" dirty="0">
                <a:latin typeface="Arial"/>
                <a:cs typeface="Arial"/>
              </a:rPr>
              <a:t>цель</a:t>
            </a:r>
            <a:r>
              <a:rPr sz="2400" i="1" spc="-30" dirty="0">
                <a:latin typeface="Arial"/>
                <a:cs typeface="Arial"/>
              </a:rPr>
              <a:t> </a:t>
            </a:r>
            <a:r>
              <a:rPr sz="2400" i="1" spc="-20" dirty="0">
                <a:latin typeface="Arial"/>
                <a:cs typeface="Arial"/>
              </a:rPr>
              <a:t>начальной</a:t>
            </a:r>
            <a:r>
              <a:rPr sz="2400" i="1" spc="-30" dirty="0">
                <a:latin typeface="Arial"/>
                <a:cs typeface="Arial"/>
              </a:rPr>
              <a:t> </a:t>
            </a:r>
            <a:r>
              <a:rPr sz="2400" i="1" spc="-10" dirty="0">
                <a:latin typeface="Arial"/>
                <a:cs typeface="Arial"/>
              </a:rPr>
              <a:t>школы.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982980" y="3484879"/>
            <a:ext cx="8286750" cy="1282700"/>
            <a:chOff x="982980" y="3484879"/>
            <a:chExt cx="8286750" cy="1282700"/>
          </a:xfrm>
        </p:grpSpPr>
        <p:pic>
          <p:nvPicPr>
            <p:cNvPr id="15" name="object 1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82980" y="3484879"/>
              <a:ext cx="8216900" cy="1214120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21080" y="3522979"/>
              <a:ext cx="8216900" cy="1214120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66800" y="3567175"/>
              <a:ext cx="8202676" cy="1200150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1066800" y="3567176"/>
            <a:ext cx="8202930" cy="1200150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2750">
              <a:latin typeface="Times New Roman"/>
              <a:cs typeface="Times New Roman"/>
            </a:endParaRPr>
          </a:p>
          <a:p>
            <a:pPr marL="91440">
              <a:lnSpc>
                <a:spcPct val="100000"/>
              </a:lnSpc>
              <a:spcBef>
                <a:spcPts val="5"/>
              </a:spcBef>
            </a:pPr>
            <a:r>
              <a:rPr sz="2400" i="1" spc="-10" dirty="0">
                <a:latin typeface="Arial"/>
                <a:cs typeface="Arial"/>
              </a:rPr>
              <a:t>Формирование</a:t>
            </a:r>
            <a:r>
              <a:rPr sz="2400" i="1" spc="-15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учебной</a:t>
            </a:r>
            <a:r>
              <a:rPr sz="2400" i="1" spc="-25" dirty="0">
                <a:latin typeface="Arial"/>
                <a:cs typeface="Arial"/>
              </a:rPr>
              <a:t> </a:t>
            </a:r>
            <a:r>
              <a:rPr sz="2400" i="1" spc="-10" dirty="0">
                <a:latin typeface="Arial"/>
                <a:cs typeface="Arial"/>
              </a:rPr>
              <a:t>деятельности</a:t>
            </a:r>
            <a:r>
              <a:rPr sz="2400" i="1" spc="45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школьника.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1038860" y="4859020"/>
            <a:ext cx="8162290" cy="1426210"/>
            <a:chOff x="1038860" y="4859020"/>
            <a:chExt cx="8162290" cy="1426210"/>
          </a:xfrm>
        </p:grpSpPr>
        <p:pic>
          <p:nvPicPr>
            <p:cNvPr id="20" name="object 2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38860" y="4859020"/>
              <a:ext cx="8087359" cy="1351280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076960" y="4897120"/>
              <a:ext cx="8087359" cy="1351280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117600" y="4938712"/>
              <a:ext cx="8083550" cy="1346200"/>
            </a:xfrm>
            <a:prstGeom prst="rect">
              <a:avLst/>
            </a:prstGeom>
          </p:spPr>
        </p:pic>
      </p:grpSp>
      <p:sp>
        <p:nvSpPr>
          <p:cNvPr id="23" name="object 23"/>
          <p:cNvSpPr txBox="1"/>
          <p:nvPr/>
        </p:nvSpPr>
        <p:spPr>
          <a:xfrm>
            <a:off x="1117600" y="4938712"/>
            <a:ext cx="8083550" cy="1346200"/>
          </a:xfrm>
          <a:prstGeom prst="rect">
            <a:avLst/>
          </a:prstGeom>
        </p:spPr>
        <p:txBody>
          <a:bodyPr vert="horz" wrap="square" lIns="0" tIns="120015" rIns="0" bIns="0" rtlCol="0">
            <a:spAutoFit/>
          </a:bodyPr>
          <a:lstStyle/>
          <a:p>
            <a:pPr marL="91440" marR="363855">
              <a:lnSpc>
                <a:spcPct val="99700"/>
              </a:lnSpc>
              <a:spcBef>
                <a:spcPts val="945"/>
              </a:spcBef>
            </a:pPr>
            <a:r>
              <a:rPr sz="2400" i="1" spc="-10" dirty="0">
                <a:latin typeface="Arial"/>
                <a:cs typeface="Arial"/>
              </a:rPr>
              <a:t>Духовно-нравственное</a:t>
            </a:r>
            <a:r>
              <a:rPr sz="2400" i="1" spc="10" dirty="0">
                <a:latin typeface="Arial"/>
                <a:cs typeface="Arial"/>
              </a:rPr>
              <a:t> </a:t>
            </a:r>
            <a:r>
              <a:rPr sz="2400" i="1" spc="-10" dirty="0">
                <a:latin typeface="Arial"/>
                <a:cs typeface="Arial"/>
              </a:rPr>
              <a:t>развитие</a:t>
            </a:r>
            <a:r>
              <a:rPr sz="2400" i="1" spc="5" dirty="0">
                <a:latin typeface="Arial"/>
                <a:cs typeface="Arial"/>
              </a:rPr>
              <a:t> </a:t>
            </a:r>
            <a:r>
              <a:rPr sz="2400" i="1" spc="-10" dirty="0">
                <a:latin typeface="Arial"/>
                <a:cs typeface="Arial"/>
              </a:rPr>
              <a:t>обучающихся, </a:t>
            </a:r>
            <a:r>
              <a:rPr sz="2400" i="1" spc="-5" dirty="0">
                <a:latin typeface="Arial"/>
                <a:cs typeface="Arial"/>
              </a:rPr>
              <a:t> </a:t>
            </a:r>
            <a:r>
              <a:rPr sz="2400" i="1" spc="-10" dirty="0">
                <a:latin typeface="Arial"/>
                <a:cs typeface="Arial"/>
              </a:rPr>
              <a:t>сохранение</a:t>
            </a:r>
            <a:r>
              <a:rPr sz="2400" i="1" spc="-5" dirty="0">
                <a:latin typeface="Arial"/>
                <a:cs typeface="Arial"/>
              </a:rPr>
              <a:t> </a:t>
            </a:r>
            <a:r>
              <a:rPr sz="2400" i="1" dirty="0">
                <a:latin typeface="Arial"/>
                <a:cs typeface="Arial"/>
              </a:rPr>
              <a:t>и</a:t>
            </a:r>
            <a:r>
              <a:rPr sz="2400" i="1" spc="-5" dirty="0">
                <a:latin typeface="Arial"/>
                <a:cs typeface="Arial"/>
              </a:rPr>
              <a:t> </a:t>
            </a:r>
            <a:r>
              <a:rPr sz="2400" i="1" spc="-10" dirty="0">
                <a:latin typeface="Arial"/>
                <a:cs typeface="Arial"/>
              </a:rPr>
              <a:t>развитие</a:t>
            </a:r>
            <a:r>
              <a:rPr sz="2400" i="1" spc="10" dirty="0">
                <a:latin typeface="Arial"/>
                <a:cs typeface="Arial"/>
              </a:rPr>
              <a:t> </a:t>
            </a:r>
            <a:r>
              <a:rPr sz="2400" i="1" spc="-15" dirty="0">
                <a:latin typeface="Arial"/>
                <a:cs typeface="Arial"/>
              </a:rPr>
              <a:t>культурного</a:t>
            </a:r>
            <a:r>
              <a:rPr sz="2400" i="1" spc="15" dirty="0">
                <a:latin typeface="Arial"/>
                <a:cs typeface="Arial"/>
              </a:rPr>
              <a:t> </a:t>
            </a:r>
            <a:r>
              <a:rPr sz="2400" i="1" spc="-10" dirty="0">
                <a:latin typeface="Arial"/>
                <a:cs typeface="Arial"/>
              </a:rPr>
              <a:t>разнообразия</a:t>
            </a:r>
            <a:r>
              <a:rPr sz="2400" i="1" spc="-30" dirty="0">
                <a:latin typeface="Arial"/>
                <a:cs typeface="Arial"/>
              </a:rPr>
              <a:t> </a:t>
            </a:r>
            <a:r>
              <a:rPr sz="2400" i="1" dirty="0">
                <a:latin typeface="Arial"/>
                <a:cs typeface="Arial"/>
              </a:rPr>
              <a:t>и </a:t>
            </a:r>
            <a:r>
              <a:rPr sz="2400" i="1" spc="-650" dirty="0">
                <a:latin typeface="Arial"/>
                <a:cs typeface="Arial"/>
              </a:rPr>
              <a:t> </a:t>
            </a:r>
            <a:r>
              <a:rPr sz="2400" i="1" spc="-15" dirty="0">
                <a:latin typeface="Arial"/>
                <a:cs typeface="Arial"/>
              </a:rPr>
              <a:t>языкового</a:t>
            </a:r>
            <a:r>
              <a:rPr sz="2400" i="1" spc="-5" dirty="0">
                <a:latin typeface="Arial"/>
                <a:cs typeface="Arial"/>
              </a:rPr>
              <a:t> наследия</a:t>
            </a:r>
            <a:r>
              <a:rPr sz="2400" i="1" spc="-25" dirty="0">
                <a:latin typeface="Arial"/>
                <a:cs typeface="Arial"/>
              </a:rPr>
              <a:t> </a:t>
            </a:r>
            <a:r>
              <a:rPr sz="2400" i="1" spc="-5" dirty="0">
                <a:latin typeface="Arial"/>
                <a:cs typeface="Arial"/>
              </a:rPr>
              <a:t>многонациональной </a:t>
            </a:r>
            <a:r>
              <a:rPr sz="2400" i="1" spc="-10" dirty="0">
                <a:latin typeface="Arial"/>
                <a:cs typeface="Arial"/>
              </a:rPr>
              <a:t>России.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68019" y="1945639"/>
            <a:ext cx="2260600" cy="1089660"/>
            <a:chOff x="668019" y="1945639"/>
            <a:chExt cx="2260600" cy="108966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68019" y="1973579"/>
              <a:ext cx="535940" cy="6350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95679" y="1945639"/>
              <a:ext cx="1932939" cy="6858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68019" y="2377439"/>
              <a:ext cx="535940" cy="6350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95679" y="2349499"/>
              <a:ext cx="1772920" cy="685800"/>
            </a:xfrm>
            <a:prstGeom prst="rect">
              <a:avLst/>
            </a:prstGeom>
          </p:spPr>
        </p:pic>
      </p:grpSp>
      <p:grpSp>
        <p:nvGrpSpPr>
          <p:cNvPr id="7" name="object 7"/>
          <p:cNvGrpSpPr/>
          <p:nvPr/>
        </p:nvGrpSpPr>
        <p:grpSpPr>
          <a:xfrm>
            <a:off x="668019" y="3081020"/>
            <a:ext cx="1920239" cy="685800"/>
            <a:chOff x="668019" y="3081020"/>
            <a:chExt cx="1920239" cy="685800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68019" y="3108960"/>
              <a:ext cx="535940" cy="63500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95679" y="3081020"/>
              <a:ext cx="1592580" cy="685799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834707" y="455040"/>
            <a:ext cx="8633460" cy="4561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3210" marR="643890" indent="-1905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Учебная</a:t>
            </a:r>
            <a:r>
              <a:rPr sz="24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 деятельность</a:t>
            </a:r>
            <a:r>
              <a:rPr sz="2400" b="1" spc="3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FF"/>
                </a:solidFill>
                <a:latin typeface="Times New Roman"/>
                <a:cs typeface="Times New Roman"/>
              </a:rPr>
              <a:t>(в </a:t>
            </a:r>
            <a:r>
              <a:rPr sz="2400" spc="-10" dirty="0">
                <a:solidFill>
                  <a:srgbClr val="0000FF"/>
                </a:solidFill>
                <a:latin typeface="Times New Roman"/>
                <a:cs typeface="Times New Roman"/>
              </a:rPr>
              <a:t>соответствии</a:t>
            </a:r>
            <a:r>
              <a:rPr sz="2400" spc="5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FF"/>
                </a:solidFill>
                <a:latin typeface="Times New Roman"/>
                <a:cs typeface="Times New Roman"/>
              </a:rPr>
              <a:t>с</a:t>
            </a:r>
            <a:r>
              <a:rPr sz="2400" spc="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0000FF"/>
                </a:solidFill>
                <a:latin typeface="Times New Roman"/>
                <a:cs typeface="Times New Roman"/>
              </a:rPr>
              <a:t>теоретической </a:t>
            </a:r>
            <a:r>
              <a:rPr sz="2400" spc="-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spc="-20" dirty="0">
                <a:solidFill>
                  <a:srgbClr val="0000FF"/>
                </a:solidFill>
                <a:latin typeface="Times New Roman"/>
                <a:cs typeface="Times New Roman"/>
              </a:rPr>
              <a:t>концепцией</a:t>
            </a:r>
            <a:r>
              <a:rPr sz="2400" spc="5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spc="-20" dirty="0">
                <a:solidFill>
                  <a:srgbClr val="0000FF"/>
                </a:solidFill>
                <a:latin typeface="Times New Roman"/>
                <a:cs typeface="Times New Roman"/>
              </a:rPr>
              <a:t>Д.Б.Эльконина</a:t>
            </a:r>
            <a:r>
              <a:rPr sz="2400" spc="2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FF"/>
                </a:solidFill>
                <a:latin typeface="Times New Roman"/>
                <a:cs typeface="Times New Roman"/>
              </a:rPr>
              <a:t>–</a:t>
            </a:r>
            <a:r>
              <a:rPr sz="2400" spc="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Times New Roman"/>
                <a:cs typeface="Times New Roman"/>
              </a:rPr>
              <a:t>В.В.Давыдова)</a:t>
            </a:r>
            <a:r>
              <a:rPr sz="2400" spc="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0000FF"/>
                </a:solidFill>
                <a:latin typeface="Times New Roman"/>
                <a:cs typeface="Times New Roman"/>
              </a:rPr>
              <a:t>выступает</a:t>
            </a:r>
            <a:r>
              <a:rPr sz="2400" spc="8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spc="-20" dirty="0">
                <a:solidFill>
                  <a:srgbClr val="0000FF"/>
                </a:solidFill>
                <a:latin typeface="Times New Roman"/>
                <a:cs typeface="Times New Roman"/>
              </a:rPr>
              <a:t>как </a:t>
            </a:r>
            <a:r>
              <a:rPr sz="2400" spc="-58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spc="5" dirty="0">
                <a:solidFill>
                  <a:srgbClr val="0000FF"/>
                </a:solidFill>
                <a:latin typeface="Times New Roman"/>
                <a:cs typeface="Times New Roman"/>
              </a:rPr>
              <a:t>особая </a:t>
            </a:r>
            <a:r>
              <a:rPr sz="2400" spc="-15" dirty="0">
                <a:solidFill>
                  <a:srgbClr val="0000FF"/>
                </a:solidFill>
                <a:latin typeface="Times New Roman"/>
                <a:cs typeface="Times New Roman"/>
              </a:rPr>
              <a:t>форма</a:t>
            </a:r>
            <a:r>
              <a:rPr sz="2400" spc="-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0000FF"/>
                </a:solidFill>
                <a:latin typeface="Times New Roman"/>
                <a:cs typeface="Times New Roman"/>
              </a:rPr>
              <a:t>активности</a:t>
            </a:r>
            <a:r>
              <a:rPr sz="2400" spc="5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FF"/>
                </a:solidFill>
                <a:latin typeface="Times New Roman"/>
                <a:cs typeface="Times New Roman"/>
              </a:rPr>
              <a:t>личности,</a:t>
            </a:r>
            <a:r>
              <a:rPr sz="2400" spc="3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0000FF"/>
                </a:solidFill>
                <a:latin typeface="Times New Roman"/>
                <a:cs typeface="Times New Roman"/>
              </a:rPr>
              <a:t>направленная</a:t>
            </a:r>
            <a:r>
              <a:rPr sz="2400" spc="5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0000FF"/>
                </a:solidFill>
                <a:latin typeface="Times New Roman"/>
                <a:cs typeface="Times New Roman"/>
              </a:rPr>
              <a:t>на: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Wingdings"/>
              <a:buChar char=""/>
              <a:tabLst>
                <a:tab pos="355600" algn="l"/>
                <a:tab pos="2029460" algn="l"/>
              </a:tabLst>
            </a:pPr>
            <a:r>
              <a:rPr sz="2400" b="1" i="1" spc="-5" dirty="0">
                <a:latin typeface="Times New Roman"/>
                <a:cs typeface="Times New Roman"/>
              </a:rPr>
              <a:t>присвоение	</a:t>
            </a:r>
            <a:r>
              <a:rPr sz="2400" spc="-10" dirty="0">
                <a:latin typeface="Times New Roman"/>
                <a:cs typeface="Times New Roman"/>
              </a:rPr>
              <a:t>социального</a:t>
            </a:r>
            <a:r>
              <a:rPr sz="2400" dirty="0">
                <a:latin typeface="Times New Roman"/>
                <a:cs typeface="Times New Roman"/>
              </a:rPr>
              <a:t> опыта;</a:t>
            </a:r>
            <a:endParaRPr sz="2400">
              <a:latin typeface="Times New Roman"/>
              <a:cs typeface="Times New Roman"/>
            </a:endParaRPr>
          </a:p>
          <a:p>
            <a:pPr marL="355600" marR="988694" indent="-342900">
              <a:lnSpc>
                <a:spcPts val="2580"/>
              </a:lnSpc>
              <a:spcBef>
                <a:spcPts val="640"/>
              </a:spcBef>
              <a:buFont typeface="Wingdings"/>
              <a:buChar char=""/>
              <a:tabLst>
                <a:tab pos="355600" algn="l"/>
                <a:tab pos="1866900" algn="l"/>
              </a:tabLst>
            </a:pPr>
            <a:r>
              <a:rPr sz="2400" b="1" i="1" dirty="0">
                <a:latin typeface="Times New Roman"/>
                <a:cs typeface="Times New Roman"/>
              </a:rPr>
              <a:t>овладение	</a:t>
            </a:r>
            <a:r>
              <a:rPr sz="2400" spc="-30" dirty="0">
                <a:latin typeface="Times New Roman"/>
                <a:cs typeface="Times New Roman"/>
              </a:rPr>
              <a:t>общекультурными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способами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предметных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 </a:t>
            </a:r>
            <a:r>
              <a:rPr sz="2400" spc="-58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умственных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действий;</a:t>
            </a: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265"/>
              </a:spcBef>
              <a:buFont typeface="Wingdings"/>
              <a:buChar char=""/>
              <a:tabLst>
                <a:tab pos="355600" algn="l"/>
                <a:tab pos="1689100" algn="l"/>
              </a:tabLst>
            </a:pPr>
            <a:r>
              <a:rPr sz="2400" b="1" i="1" spc="-10" dirty="0">
                <a:latin typeface="Times New Roman"/>
                <a:cs typeface="Times New Roman"/>
              </a:rPr>
              <a:t>освоение	</a:t>
            </a:r>
            <a:r>
              <a:rPr sz="2400" spc="-10" dirty="0">
                <a:latin typeface="Times New Roman"/>
                <a:cs typeface="Times New Roman"/>
              </a:rPr>
              <a:t>определѐнных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теоретических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сведений.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000">
              <a:latin typeface="Times New Roman"/>
              <a:cs typeface="Times New Roman"/>
            </a:endParaRPr>
          </a:p>
          <a:p>
            <a:pPr marL="733425">
              <a:lnSpc>
                <a:spcPts val="2730"/>
              </a:lnSpc>
              <a:spcBef>
                <a:spcPts val="5"/>
              </a:spcBef>
            </a:pPr>
            <a:r>
              <a:rPr sz="2400" spc="-5" dirty="0">
                <a:solidFill>
                  <a:srgbClr val="0000FF"/>
                </a:solidFill>
                <a:latin typeface="Times New Roman"/>
                <a:cs typeface="Times New Roman"/>
              </a:rPr>
              <a:t>Учебная</a:t>
            </a:r>
            <a:r>
              <a:rPr sz="2400" spc="3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0000FF"/>
                </a:solidFill>
                <a:latin typeface="Times New Roman"/>
                <a:cs typeface="Times New Roman"/>
              </a:rPr>
              <a:t>деятельность</a:t>
            </a:r>
            <a:r>
              <a:rPr sz="2400" spc="5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–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это</a:t>
            </a:r>
            <a:r>
              <a:rPr sz="2400" dirty="0">
                <a:latin typeface="Times New Roman"/>
                <a:cs typeface="Times New Roman"/>
              </a:rPr>
              <a:t> деятельность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изменяющая</a:t>
            </a:r>
            <a:endParaRPr sz="2400">
              <a:latin typeface="Times New Roman"/>
              <a:cs typeface="Times New Roman"/>
            </a:endParaRPr>
          </a:p>
          <a:p>
            <a:pPr marL="276860">
              <a:lnSpc>
                <a:spcPts val="2590"/>
              </a:lnSpc>
            </a:pPr>
            <a:r>
              <a:rPr sz="2400" spc="-10" dirty="0">
                <a:latin typeface="Times New Roman"/>
                <a:cs typeface="Times New Roman"/>
              </a:rPr>
              <a:t>самого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Times New Roman"/>
                <a:cs typeface="Times New Roman"/>
              </a:rPr>
              <a:t>субъекта.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еѐ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процессе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ученик</a:t>
            </a:r>
            <a:r>
              <a:rPr sz="2400" spc="8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приобретает</a:t>
            </a:r>
            <a:r>
              <a:rPr sz="2400" spc="4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два</a:t>
            </a:r>
            <a:endParaRPr sz="2400">
              <a:latin typeface="Times New Roman"/>
              <a:cs typeface="Times New Roman"/>
            </a:endParaRPr>
          </a:p>
          <a:p>
            <a:pPr marL="276860">
              <a:lnSpc>
                <a:spcPts val="2740"/>
              </a:lnSpc>
            </a:pPr>
            <a:r>
              <a:rPr sz="2400" spc="-10" dirty="0">
                <a:latin typeface="Times New Roman"/>
                <a:cs typeface="Times New Roman"/>
              </a:rPr>
              <a:t>интегративных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качества</a:t>
            </a:r>
            <a:r>
              <a:rPr sz="2400" spc="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личности: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000FF"/>
                </a:solidFill>
                <a:latin typeface="Times New Roman"/>
                <a:cs typeface="Times New Roman"/>
              </a:rPr>
              <a:t>желание</a:t>
            </a:r>
            <a:r>
              <a:rPr sz="2400" b="1" spc="6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и</a:t>
            </a:r>
            <a:r>
              <a:rPr sz="2400" b="1" spc="1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умение </a:t>
            </a:r>
            <a:r>
              <a:rPr sz="2400" b="1" dirty="0">
                <a:solidFill>
                  <a:srgbClr val="0000FF"/>
                </a:solidFill>
                <a:latin typeface="Times New Roman"/>
                <a:cs typeface="Times New Roman"/>
              </a:rPr>
              <a:t>учиться</a:t>
            </a:r>
            <a:r>
              <a:rPr sz="2400" dirty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4369" y="4555553"/>
            <a:ext cx="8559165" cy="7219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740"/>
              </a:lnSpc>
              <a:spcBef>
                <a:spcPts val="100"/>
              </a:spcBef>
              <a:tabLst>
                <a:tab pos="1081405" algn="l"/>
                <a:tab pos="1503680" algn="l"/>
                <a:tab pos="2402840" algn="l"/>
                <a:tab pos="3436620" algn="l"/>
                <a:tab pos="4836795" algn="l"/>
                <a:tab pos="5965190" algn="l"/>
                <a:tab pos="7362190" algn="l"/>
              </a:tabLst>
            </a:pPr>
            <a:r>
              <a:rPr sz="2400" spc="-5" dirty="0">
                <a:latin typeface="Times New Roman"/>
                <a:cs typeface="Times New Roman"/>
              </a:rPr>
              <a:t>И</a:t>
            </a:r>
            <a:r>
              <a:rPr sz="2400" spc="-45" dirty="0">
                <a:latin typeface="Times New Roman"/>
                <a:cs typeface="Times New Roman"/>
              </a:rPr>
              <a:t>с</a:t>
            </a:r>
            <a:r>
              <a:rPr sz="2400" spc="-105" dirty="0">
                <a:latin typeface="Times New Roman"/>
                <a:cs typeface="Times New Roman"/>
              </a:rPr>
              <a:t>х</a:t>
            </a:r>
            <a:r>
              <a:rPr sz="2400" spc="-65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дя	</a:t>
            </a:r>
            <a:r>
              <a:rPr sz="2400" spc="-10" dirty="0">
                <a:latin typeface="Times New Roman"/>
                <a:cs typeface="Times New Roman"/>
              </a:rPr>
              <a:t>и</a:t>
            </a:r>
            <a:r>
              <a:rPr sz="2400" dirty="0">
                <a:latin typeface="Times New Roman"/>
                <a:cs typeface="Times New Roman"/>
              </a:rPr>
              <a:t>з	</a:t>
            </a:r>
            <a:r>
              <a:rPr sz="2400" spc="5" dirty="0">
                <a:latin typeface="Times New Roman"/>
                <a:cs typeface="Times New Roman"/>
              </a:rPr>
              <a:t>э</a:t>
            </a:r>
            <a:r>
              <a:rPr sz="2400" spc="-55" dirty="0">
                <a:latin typeface="Times New Roman"/>
                <a:cs typeface="Times New Roman"/>
              </a:rPr>
              <a:t>т</a:t>
            </a:r>
            <a:r>
              <a:rPr sz="2400" spc="15" dirty="0">
                <a:latin typeface="Times New Roman"/>
                <a:cs typeface="Times New Roman"/>
              </a:rPr>
              <a:t>о</a:t>
            </a:r>
            <a:r>
              <a:rPr sz="2400" spc="-70" dirty="0">
                <a:latin typeface="Times New Roman"/>
                <a:cs typeface="Times New Roman"/>
              </a:rPr>
              <a:t>г</a:t>
            </a:r>
            <a:r>
              <a:rPr sz="2400" dirty="0">
                <a:latin typeface="Times New Roman"/>
                <a:cs typeface="Times New Roman"/>
              </a:rPr>
              <a:t>о,	</a:t>
            </a:r>
            <a:r>
              <a:rPr sz="2400" spc="75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с</a:t>
            </a:r>
            <a:r>
              <a:rPr sz="2400" spc="-10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б</a:t>
            </a:r>
            <a:r>
              <a:rPr sz="2400" spc="10" dirty="0">
                <a:latin typeface="Times New Roman"/>
                <a:cs typeface="Times New Roman"/>
              </a:rPr>
              <a:t>о</a:t>
            </a:r>
            <a:r>
              <a:rPr sz="2400" dirty="0">
                <a:latin typeface="Times New Roman"/>
                <a:cs typeface="Times New Roman"/>
              </a:rPr>
              <a:t>е	</a:t>
            </a:r>
            <a:r>
              <a:rPr sz="2400" spc="-5" dirty="0">
                <a:latin typeface="Times New Roman"/>
                <a:cs typeface="Times New Roman"/>
              </a:rPr>
              <a:t>вн</a:t>
            </a:r>
            <a:r>
              <a:rPr sz="2400" spc="10" dirty="0">
                <a:latin typeface="Times New Roman"/>
                <a:cs typeface="Times New Roman"/>
              </a:rPr>
              <a:t>и</a:t>
            </a:r>
            <a:r>
              <a:rPr sz="2400" spc="-25" dirty="0">
                <a:latin typeface="Times New Roman"/>
                <a:cs typeface="Times New Roman"/>
              </a:rPr>
              <a:t>м</a:t>
            </a:r>
            <a:r>
              <a:rPr sz="2400" dirty="0">
                <a:latin typeface="Times New Roman"/>
                <a:cs typeface="Times New Roman"/>
              </a:rPr>
              <a:t>а</a:t>
            </a:r>
            <a:r>
              <a:rPr sz="2400" spc="5" dirty="0">
                <a:latin typeface="Times New Roman"/>
                <a:cs typeface="Times New Roman"/>
              </a:rPr>
              <a:t>н</a:t>
            </a:r>
            <a:r>
              <a:rPr sz="2400" spc="-5" dirty="0">
                <a:latin typeface="Times New Roman"/>
                <a:cs typeface="Times New Roman"/>
              </a:rPr>
              <a:t>и</a:t>
            </a:r>
            <a:r>
              <a:rPr sz="2400" dirty="0">
                <a:latin typeface="Times New Roman"/>
                <a:cs typeface="Times New Roman"/>
              </a:rPr>
              <a:t>е	д</a:t>
            </a:r>
            <a:r>
              <a:rPr sz="2400" spc="-25" dirty="0">
                <a:latin typeface="Times New Roman"/>
                <a:cs typeface="Times New Roman"/>
              </a:rPr>
              <a:t>о</a:t>
            </a:r>
            <a:r>
              <a:rPr sz="2400" spc="-5" dirty="0">
                <a:latin typeface="Times New Roman"/>
                <a:cs typeface="Times New Roman"/>
              </a:rPr>
              <a:t>лжн</a:t>
            </a:r>
            <a:r>
              <a:rPr sz="2400" dirty="0">
                <a:latin typeface="Times New Roman"/>
                <a:cs typeface="Times New Roman"/>
              </a:rPr>
              <a:t>о	</a:t>
            </a:r>
            <a:r>
              <a:rPr sz="2400" spc="-204" dirty="0">
                <a:latin typeface="Times New Roman"/>
                <a:cs typeface="Times New Roman"/>
              </a:rPr>
              <a:t>у</a:t>
            </a:r>
            <a:r>
              <a:rPr sz="2400" dirty="0">
                <a:latin typeface="Times New Roman"/>
                <a:cs typeface="Times New Roman"/>
              </a:rPr>
              <a:t>д</a:t>
            </a:r>
            <a:r>
              <a:rPr sz="2400" spc="-10" dirty="0">
                <a:latin typeface="Times New Roman"/>
                <a:cs typeface="Times New Roman"/>
              </a:rPr>
              <a:t>е</a:t>
            </a:r>
            <a:r>
              <a:rPr sz="2400" spc="-5" dirty="0">
                <a:latin typeface="Times New Roman"/>
                <a:cs typeface="Times New Roman"/>
              </a:rPr>
              <a:t>л</a:t>
            </a:r>
            <a:r>
              <a:rPr sz="2400" spc="10" dirty="0">
                <a:latin typeface="Times New Roman"/>
                <a:cs typeface="Times New Roman"/>
              </a:rPr>
              <a:t>я</a:t>
            </a:r>
            <a:r>
              <a:rPr sz="2400" spc="-10" dirty="0">
                <a:latin typeface="Times New Roman"/>
                <a:cs typeface="Times New Roman"/>
              </a:rPr>
              <a:t>т</a:t>
            </a:r>
            <a:r>
              <a:rPr sz="2400" spc="-5" dirty="0">
                <a:latin typeface="Times New Roman"/>
                <a:cs typeface="Times New Roman"/>
              </a:rPr>
              <a:t>ьс</a:t>
            </a:r>
            <a:r>
              <a:rPr sz="2400" dirty="0">
                <a:latin typeface="Times New Roman"/>
                <a:cs typeface="Times New Roman"/>
              </a:rPr>
              <a:t>я	</a:t>
            </a:r>
            <a:r>
              <a:rPr sz="2400" spc="-5" dirty="0">
                <a:latin typeface="Times New Roman"/>
                <a:cs typeface="Times New Roman"/>
              </a:rPr>
              <a:t>п</a:t>
            </a:r>
            <a:r>
              <a:rPr sz="2400" dirty="0">
                <a:latin typeface="Times New Roman"/>
                <a:cs typeface="Times New Roman"/>
              </a:rPr>
              <a:t>ер</a:t>
            </a:r>
            <a:r>
              <a:rPr sz="2400" spc="-10" dirty="0">
                <a:latin typeface="Times New Roman"/>
                <a:cs typeface="Times New Roman"/>
              </a:rPr>
              <a:t>е</a:t>
            </a:r>
            <a:r>
              <a:rPr sz="2400" spc="-15" dirty="0">
                <a:latin typeface="Times New Roman"/>
                <a:cs typeface="Times New Roman"/>
              </a:rPr>
              <a:t>в</a:t>
            </a:r>
            <a:r>
              <a:rPr sz="2400" spc="-65" dirty="0">
                <a:latin typeface="Times New Roman"/>
                <a:cs typeface="Times New Roman"/>
              </a:rPr>
              <a:t>о</a:t>
            </a:r>
            <a:r>
              <a:rPr sz="2400" spc="10" dirty="0">
                <a:latin typeface="Times New Roman"/>
                <a:cs typeface="Times New Roman"/>
              </a:rPr>
              <a:t>д</a:t>
            </a:r>
            <a:r>
              <a:rPr sz="2400" dirty="0">
                <a:latin typeface="Times New Roman"/>
                <a:cs typeface="Times New Roman"/>
              </a:rPr>
              <a:t>у</a:t>
            </a:r>
            <a:endParaRPr sz="2400">
              <a:latin typeface="Times New Roman"/>
              <a:cs typeface="Times New Roman"/>
            </a:endParaRPr>
          </a:p>
          <a:p>
            <a:pPr marL="354965">
              <a:lnSpc>
                <a:spcPts val="2740"/>
              </a:lnSpc>
            </a:pPr>
            <a:r>
              <a:rPr sz="2400" spc="-10" dirty="0">
                <a:latin typeface="Times New Roman"/>
                <a:cs typeface="Times New Roman"/>
              </a:rPr>
              <a:t>предметных</a:t>
            </a:r>
            <a:r>
              <a:rPr sz="2400" spc="3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умений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в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общеучебные</a:t>
            </a:r>
            <a:r>
              <a:rPr sz="2400" spc="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универсальные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949960" y="2311400"/>
            <a:ext cx="7178040" cy="1778000"/>
            <a:chOff x="949960" y="2311400"/>
            <a:chExt cx="7178040" cy="17780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9960" y="3454400"/>
              <a:ext cx="1869439" cy="63500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26640" y="3413760"/>
              <a:ext cx="350519" cy="34290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6000" y="3098800"/>
              <a:ext cx="1696720" cy="63500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675380" y="3139439"/>
              <a:ext cx="289560" cy="33527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642360" y="2882900"/>
              <a:ext cx="1699260" cy="63500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031739" y="2887980"/>
              <a:ext cx="294639" cy="33527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001260" y="2598420"/>
              <a:ext cx="1696719" cy="63500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451600" y="2606040"/>
              <a:ext cx="238759" cy="33020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428739" y="2311400"/>
              <a:ext cx="1699260" cy="635000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1126172" y="1612836"/>
            <a:ext cx="6720205" cy="22574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3380">
              <a:lnSpc>
                <a:spcPct val="100000"/>
              </a:lnSpc>
              <a:spcBef>
                <a:spcPts val="100"/>
              </a:spcBef>
            </a:pPr>
            <a:r>
              <a:rPr sz="3200" b="1" spc="-10" dirty="0">
                <a:solidFill>
                  <a:srgbClr val="0000FF"/>
                </a:solidFill>
                <a:latin typeface="Times New Roman"/>
                <a:cs typeface="Times New Roman"/>
              </a:rPr>
              <a:t>Структура</a:t>
            </a:r>
            <a:r>
              <a:rPr sz="3200" b="1" spc="-2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0000FF"/>
                </a:solidFill>
                <a:latin typeface="Times New Roman"/>
                <a:cs typeface="Times New Roman"/>
              </a:rPr>
              <a:t>учебной</a:t>
            </a:r>
            <a:r>
              <a:rPr sz="3200" b="1" spc="-2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b="1" spc="-5" dirty="0">
                <a:solidFill>
                  <a:srgbClr val="0000FF"/>
                </a:solidFill>
                <a:latin typeface="Times New Roman"/>
                <a:cs typeface="Times New Roman"/>
              </a:rPr>
              <a:t>деятельности</a:t>
            </a:r>
            <a:r>
              <a:rPr sz="3200" spc="-5" dirty="0">
                <a:solidFill>
                  <a:srgbClr val="0000FF"/>
                </a:solidFill>
                <a:latin typeface="Times New Roman"/>
                <a:cs typeface="Times New Roman"/>
              </a:rPr>
              <a:t>:</a:t>
            </a:r>
            <a:endParaRPr sz="3200">
              <a:latin typeface="Times New Roman"/>
              <a:cs typeface="Times New Roman"/>
            </a:endParaRPr>
          </a:p>
          <a:p>
            <a:pPr marL="5605780">
              <a:lnSpc>
                <a:spcPct val="100000"/>
              </a:lnSpc>
              <a:spcBef>
                <a:spcPts val="2810"/>
              </a:spcBef>
            </a:pPr>
            <a:r>
              <a:rPr sz="1600" spc="-10" dirty="0">
                <a:solidFill>
                  <a:srgbClr val="FFFFFF"/>
                </a:solidFill>
                <a:latin typeface="Arial Black"/>
                <a:cs typeface="Arial Black"/>
              </a:rPr>
              <a:t>операции</a:t>
            </a:r>
            <a:endParaRPr sz="1600">
              <a:latin typeface="Arial Black"/>
              <a:cs typeface="Arial Black"/>
            </a:endParaRPr>
          </a:p>
          <a:p>
            <a:pPr marL="4201795">
              <a:lnSpc>
                <a:spcPct val="100000"/>
              </a:lnSpc>
              <a:spcBef>
                <a:spcPts val="330"/>
              </a:spcBef>
            </a:pPr>
            <a:r>
              <a:rPr sz="1600" spc="-10" dirty="0">
                <a:solidFill>
                  <a:srgbClr val="FFFFFF"/>
                </a:solidFill>
                <a:latin typeface="Arial Black"/>
                <a:cs typeface="Arial Black"/>
              </a:rPr>
              <a:t>действия</a:t>
            </a:r>
            <a:endParaRPr sz="1600">
              <a:latin typeface="Arial Black"/>
              <a:cs typeface="Arial Black"/>
            </a:endParaRPr>
          </a:p>
          <a:p>
            <a:pPr marL="3027045">
              <a:lnSpc>
                <a:spcPts val="1805"/>
              </a:lnSpc>
              <a:spcBef>
                <a:spcPts val="330"/>
              </a:spcBef>
            </a:pPr>
            <a:r>
              <a:rPr sz="1600" spc="-5" dirty="0">
                <a:solidFill>
                  <a:srgbClr val="FFFFFF"/>
                </a:solidFill>
                <a:latin typeface="Arial Black"/>
                <a:cs typeface="Arial Black"/>
              </a:rPr>
              <a:t>мотив</a:t>
            </a:r>
            <a:endParaRPr sz="1600">
              <a:latin typeface="Arial Black"/>
              <a:cs typeface="Arial Black"/>
            </a:endParaRPr>
          </a:p>
          <a:p>
            <a:pPr marL="1603375">
              <a:lnSpc>
                <a:spcPts val="1805"/>
              </a:lnSpc>
            </a:pPr>
            <a:r>
              <a:rPr sz="1600" spc="-10" dirty="0">
                <a:solidFill>
                  <a:srgbClr val="FFFFFF"/>
                </a:solidFill>
                <a:latin typeface="Arial Black"/>
                <a:cs typeface="Arial Black"/>
              </a:rPr>
              <a:t>задача</a:t>
            </a:r>
            <a:endParaRPr sz="16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894"/>
              </a:spcBef>
            </a:pPr>
            <a:r>
              <a:rPr sz="1600" spc="-10" dirty="0">
                <a:solidFill>
                  <a:srgbClr val="FFFFFF"/>
                </a:solidFill>
                <a:latin typeface="Arial Black"/>
                <a:cs typeface="Arial Black"/>
              </a:rPr>
              <a:t>потребность</a:t>
            </a:r>
            <a:endParaRPr sz="1600">
              <a:latin typeface="Arial Black"/>
              <a:cs typeface="Arial Black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442338" y="487298"/>
            <a:ext cx="703516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Учебная</a:t>
            </a:r>
            <a:r>
              <a:rPr sz="3200" spc="5" dirty="0"/>
              <a:t> деятельность</a:t>
            </a:r>
            <a:r>
              <a:rPr sz="3200" spc="-10" dirty="0"/>
              <a:t> </a:t>
            </a:r>
            <a:r>
              <a:rPr sz="3200" dirty="0"/>
              <a:t>не</a:t>
            </a:r>
            <a:r>
              <a:rPr sz="3200" spc="-10" dirty="0"/>
              <a:t> </a:t>
            </a:r>
            <a:r>
              <a:rPr sz="3200" dirty="0"/>
              <a:t>равна</a:t>
            </a:r>
            <a:r>
              <a:rPr sz="3200" spc="-10" dirty="0"/>
              <a:t> </a:t>
            </a:r>
            <a:r>
              <a:rPr sz="3200" spc="5" dirty="0"/>
              <a:t>учению!</a:t>
            </a:r>
            <a:endParaRPr sz="32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8514" y="2041270"/>
            <a:ext cx="203200" cy="17780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8514" y="2407030"/>
            <a:ext cx="203200" cy="17780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8514" y="3077591"/>
            <a:ext cx="203200" cy="17780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8514" y="3748151"/>
            <a:ext cx="203200" cy="17780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18514" y="4418710"/>
            <a:ext cx="203200" cy="177800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52069">
              <a:lnSpc>
                <a:spcPct val="100000"/>
              </a:lnSpc>
              <a:spcBef>
                <a:spcPts val="695"/>
              </a:spcBef>
            </a:pPr>
            <a:r>
              <a:rPr spc="-10" dirty="0"/>
              <a:t>Формирование:</a:t>
            </a:r>
          </a:p>
          <a:p>
            <a:pPr marL="394970">
              <a:lnSpc>
                <a:spcPct val="100000"/>
              </a:lnSpc>
              <a:spcBef>
                <a:spcPts val="505"/>
              </a:spcBef>
            </a:pPr>
            <a:r>
              <a:rPr sz="2000" spc="-10" dirty="0"/>
              <a:t>учебно-познавательных</a:t>
            </a:r>
            <a:r>
              <a:rPr sz="2000" spc="40" dirty="0"/>
              <a:t> </a:t>
            </a:r>
            <a:r>
              <a:rPr sz="2000" spc="-10" dirty="0"/>
              <a:t>мотивов;</a:t>
            </a:r>
            <a:endParaRPr sz="2000"/>
          </a:p>
          <a:p>
            <a:pPr marL="394970" marR="5080">
              <a:lnSpc>
                <a:spcPct val="100000"/>
              </a:lnSpc>
              <a:spcBef>
                <a:spcPts val="480"/>
              </a:spcBef>
            </a:pPr>
            <a:r>
              <a:rPr sz="2000" spc="5" dirty="0"/>
              <a:t>способность</a:t>
            </a:r>
            <a:r>
              <a:rPr sz="2000" spc="-10" dirty="0"/>
              <a:t> </a:t>
            </a:r>
            <a:r>
              <a:rPr sz="2000" spc="-5" dirty="0"/>
              <a:t>выполнять </a:t>
            </a:r>
            <a:r>
              <a:rPr sz="2000" dirty="0"/>
              <a:t>различные</a:t>
            </a:r>
            <a:r>
              <a:rPr sz="2000" spc="5" dirty="0"/>
              <a:t> </a:t>
            </a:r>
            <a:r>
              <a:rPr sz="2000" spc="-5" dirty="0"/>
              <a:t>целенаправленные</a:t>
            </a:r>
            <a:r>
              <a:rPr sz="2000" spc="10" dirty="0"/>
              <a:t> </a:t>
            </a:r>
            <a:r>
              <a:rPr sz="2000" spc="-10" dirty="0"/>
              <a:t>учебные</a:t>
            </a:r>
            <a:r>
              <a:rPr sz="2000" spc="65" dirty="0"/>
              <a:t> </a:t>
            </a:r>
            <a:r>
              <a:rPr sz="2000" spc="-5" dirty="0"/>
              <a:t>действия, </a:t>
            </a:r>
            <a:r>
              <a:rPr sz="2000" spc="-484" dirty="0"/>
              <a:t> </a:t>
            </a:r>
            <a:r>
              <a:rPr sz="2000" spc="-10" dirty="0"/>
              <a:t>адекватные</a:t>
            </a:r>
            <a:r>
              <a:rPr sz="2000" dirty="0"/>
              <a:t> поставленной</a:t>
            </a:r>
            <a:r>
              <a:rPr sz="2000" spc="5" dirty="0"/>
              <a:t> </a:t>
            </a:r>
            <a:r>
              <a:rPr sz="2000" spc="-10" dirty="0"/>
              <a:t>учебной</a:t>
            </a:r>
            <a:r>
              <a:rPr sz="2000" spc="65" dirty="0"/>
              <a:t> </a:t>
            </a:r>
            <a:r>
              <a:rPr sz="2000" spc="-20" dirty="0"/>
              <a:t>задаче;</a:t>
            </a:r>
            <a:endParaRPr sz="2000"/>
          </a:p>
          <a:p>
            <a:pPr marL="394970" marR="1647189">
              <a:lnSpc>
                <a:spcPct val="100000"/>
              </a:lnSpc>
              <a:spcBef>
                <a:spcPts val="480"/>
              </a:spcBef>
            </a:pPr>
            <a:r>
              <a:rPr sz="2000" spc="-15" dirty="0"/>
              <a:t>умения</a:t>
            </a:r>
            <a:r>
              <a:rPr sz="2000" spc="50" dirty="0"/>
              <a:t> </a:t>
            </a:r>
            <a:r>
              <a:rPr sz="2000" spc="-15" dirty="0"/>
              <a:t>решать</a:t>
            </a:r>
            <a:r>
              <a:rPr sz="2000" spc="10" dirty="0"/>
              <a:t> </a:t>
            </a:r>
            <a:r>
              <a:rPr sz="2000" spc="-10" dirty="0"/>
              <a:t>учебные</a:t>
            </a:r>
            <a:r>
              <a:rPr sz="2000" spc="60" dirty="0"/>
              <a:t> </a:t>
            </a:r>
            <a:r>
              <a:rPr sz="2000" spc="-20" dirty="0"/>
              <a:t>задачи</a:t>
            </a:r>
            <a:r>
              <a:rPr sz="2000" spc="-15" dirty="0"/>
              <a:t> </a:t>
            </a:r>
            <a:r>
              <a:rPr sz="2000" dirty="0"/>
              <a:t>разной </a:t>
            </a:r>
            <a:r>
              <a:rPr sz="2000" spc="-5" dirty="0"/>
              <a:t>степени</a:t>
            </a:r>
            <a:r>
              <a:rPr sz="2000" spc="5" dirty="0"/>
              <a:t> </a:t>
            </a:r>
            <a:r>
              <a:rPr sz="2000" spc="-15" dirty="0"/>
              <a:t>трудности, </a:t>
            </a:r>
            <a:r>
              <a:rPr sz="2000" spc="-484" dirty="0"/>
              <a:t> </a:t>
            </a:r>
            <a:r>
              <a:rPr sz="2000" spc="-10" dirty="0"/>
              <a:t>ориентироваться</a:t>
            </a:r>
            <a:r>
              <a:rPr sz="2000" dirty="0"/>
              <a:t> на</a:t>
            </a:r>
            <a:r>
              <a:rPr sz="2000" spc="-10" dirty="0"/>
              <a:t> усвоенные</a:t>
            </a:r>
            <a:r>
              <a:rPr sz="2000" spc="90" dirty="0"/>
              <a:t> </a:t>
            </a:r>
            <a:r>
              <a:rPr sz="2000" dirty="0"/>
              <a:t>общие</a:t>
            </a:r>
            <a:r>
              <a:rPr sz="2000" spc="-30" dirty="0"/>
              <a:t> </a:t>
            </a:r>
            <a:r>
              <a:rPr sz="2000" spc="5" dirty="0"/>
              <a:t>способы</a:t>
            </a:r>
            <a:r>
              <a:rPr sz="2000" dirty="0"/>
              <a:t> действий;</a:t>
            </a:r>
            <a:endParaRPr sz="2000"/>
          </a:p>
          <a:p>
            <a:pPr marL="394970">
              <a:lnSpc>
                <a:spcPct val="100000"/>
              </a:lnSpc>
              <a:spcBef>
                <a:spcPts val="484"/>
              </a:spcBef>
            </a:pPr>
            <a:r>
              <a:rPr sz="2000" spc="5" dirty="0"/>
              <a:t>способности</a:t>
            </a:r>
            <a:r>
              <a:rPr sz="2000" spc="-5" dirty="0"/>
              <a:t> </a:t>
            </a:r>
            <a:r>
              <a:rPr sz="2000" spc="-15" dirty="0"/>
              <a:t>контролировать</a:t>
            </a:r>
            <a:r>
              <a:rPr sz="2000" dirty="0"/>
              <a:t> </a:t>
            </a:r>
            <a:r>
              <a:rPr sz="2000" spc="-10" dirty="0"/>
              <a:t>свои</a:t>
            </a:r>
            <a:r>
              <a:rPr sz="2000" spc="30" dirty="0"/>
              <a:t> </a:t>
            </a:r>
            <a:r>
              <a:rPr sz="2000" dirty="0"/>
              <a:t>действия,</a:t>
            </a:r>
            <a:r>
              <a:rPr sz="2000" spc="10" dirty="0"/>
              <a:t> </a:t>
            </a:r>
            <a:r>
              <a:rPr sz="2000" spc="-5" dirty="0"/>
              <a:t>предвидеть</a:t>
            </a:r>
            <a:r>
              <a:rPr sz="2000" spc="-10" dirty="0"/>
              <a:t> </a:t>
            </a:r>
            <a:r>
              <a:rPr sz="2000" dirty="0"/>
              <a:t>и</a:t>
            </a:r>
            <a:r>
              <a:rPr sz="2000" spc="15" dirty="0"/>
              <a:t> </a:t>
            </a:r>
            <a:r>
              <a:rPr sz="2000" spc="-10" dirty="0"/>
              <a:t>устранять</a:t>
            </a:r>
            <a:endParaRPr sz="2000"/>
          </a:p>
          <a:p>
            <a:pPr marL="394970">
              <a:lnSpc>
                <a:spcPct val="100000"/>
              </a:lnSpc>
            </a:pPr>
            <a:r>
              <a:rPr sz="2000" spc="-15" dirty="0"/>
              <a:t>возможные</a:t>
            </a:r>
            <a:r>
              <a:rPr sz="2000" spc="5" dirty="0"/>
              <a:t> </a:t>
            </a:r>
            <a:r>
              <a:rPr sz="2000" spc="-15" dirty="0"/>
              <a:t>трудности,</a:t>
            </a:r>
            <a:r>
              <a:rPr sz="2000" spc="40" dirty="0"/>
              <a:t> </a:t>
            </a:r>
            <a:r>
              <a:rPr sz="2000" spc="-10" dirty="0"/>
              <a:t>оценивать</a:t>
            </a:r>
            <a:r>
              <a:rPr sz="2000" spc="-5" dirty="0"/>
              <a:t> </a:t>
            </a:r>
            <a:r>
              <a:rPr sz="2000" spc="5" dirty="0"/>
              <a:t>процесс</a:t>
            </a:r>
            <a:r>
              <a:rPr sz="2000" spc="10" dirty="0"/>
              <a:t> </a:t>
            </a:r>
            <a:r>
              <a:rPr sz="2000" dirty="0"/>
              <a:t>и</a:t>
            </a:r>
            <a:r>
              <a:rPr sz="2000" spc="-10" dirty="0"/>
              <a:t> </a:t>
            </a:r>
            <a:r>
              <a:rPr sz="2000" spc="-35" dirty="0"/>
              <a:t>результат</a:t>
            </a:r>
            <a:r>
              <a:rPr sz="2000" spc="65" dirty="0"/>
              <a:t> </a:t>
            </a:r>
            <a:r>
              <a:rPr sz="2000" spc="-5" dirty="0"/>
              <a:t>работы;</a:t>
            </a:r>
            <a:endParaRPr sz="2000"/>
          </a:p>
          <a:p>
            <a:pPr marL="394970" marR="776605">
              <a:lnSpc>
                <a:spcPct val="100000"/>
              </a:lnSpc>
              <a:spcBef>
                <a:spcPts val="480"/>
              </a:spcBef>
            </a:pPr>
            <a:r>
              <a:rPr sz="2000" spc="5" dirty="0"/>
              <a:t>способы</a:t>
            </a:r>
            <a:r>
              <a:rPr sz="2000" spc="-5" dirty="0"/>
              <a:t> </a:t>
            </a:r>
            <a:r>
              <a:rPr sz="2000" spc="-20" dirty="0"/>
              <a:t>учебного</a:t>
            </a:r>
            <a:r>
              <a:rPr sz="2000" spc="75" dirty="0"/>
              <a:t> </a:t>
            </a:r>
            <a:r>
              <a:rPr sz="2000" spc="-15" dirty="0"/>
              <a:t>сотрудничества</a:t>
            </a:r>
            <a:r>
              <a:rPr sz="2000" spc="45" dirty="0"/>
              <a:t> </a:t>
            </a:r>
            <a:r>
              <a:rPr sz="2000" dirty="0"/>
              <a:t>– </a:t>
            </a:r>
            <a:r>
              <a:rPr sz="2000" spc="-15" dirty="0"/>
              <a:t>как</a:t>
            </a:r>
            <a:r>
              <a:rPr sz="2000" dirty="0"/>
              <a:t> на</a:t>
            </a:r>
            <a:r>
              <a:rPr sz="2000" spc="-10" dirty="0"/>
              <a:t> практическом,</a:t>
            </a:r>
            <a:r>
              <a:rPr sz="2000" spc="-25" dirty="0"/>
              <a:t> </a:t>
            </a:r>
            <a:r>
              <a:rPr sz="2000" dirty="0"/>
              <a:t>так</a:t>
            </a:r>
            <a:r>
              <a:rPr sz="2000" spc="5" dirty="0"/>
              <a:t> </a:t>
            </a:r>
            <a:r>
              <a:rPr sz="2000" dirty="0"/>
              <a:t>и</a:t>
            </a:r>
            <a:r>
              <a:rPr sz="2000" spc="5" dirty="0"/>
              <a:t> </a:t>
            </a:r>
            <a:r>
              <a:rPr sz="2000" dirty="0"/>
              <a:t>на </a:t>
            </a:r>
            <a:r>
              <a:rPr sz="2000" spc="-484" dirty="0"/>
              <a:t> </a:t>
            </a:r>
            <a:r>
              <a:rPr sz="2000" spc="-25" dirty="0"/>
              <a:t>коммуникативном</a:t>
            </a:r>
            <a:r>
              <a:rPr sz="2000" spc="65" dirty="0"/>
              <a:t> </a:t>
            </a:r>
            <a:r>
              <a:rPr sz="2000" spc="-10" dirty="0"/>
              <a:t>уровне.</a:t>
            </a:r>
            <a:endParaRPr sz="2000"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23315" marR="5080" indent="-1110615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Цель</a:t>
            </a:r>
            <a:r>
              <a:rPr spc="-10" dirty="0"/>
              <a:t> образования</a:t>
            </a:r>
            <a:r>
              <a:rPr spc="15" dirty="0"/>
              <a:t> </a:t>
            </a:r>
            <a:r>
              <a:rPr dirty="0"/>
              <a:t>–</a:t>
            </a:r>
            <a:r>
              <a:rPr spc="-10" dirty="0"/>
              <a:t> </a:t>
            </a:r>
            <a:r>
              <a:rPr spc="-5" dirty="0"/>
              <a:t>развитие</a:t>
            </a:r>
            <a:r>
              <a:rPr dirty="0"/>
              <a:t> </a:t>
            </a:r>
            <a:r>
              <a:rPr spc="5" dirty="0"/>
              <a:t>личности</a:t>
            </a:r>
            <a:r>
              <a:rPr spc="15" dirty="0"/>
              <a:t> </a:t>
            </a:r>
            <a:r>
              <a:rPr spc="-5" dirty="0"/>
              <a:t>на </a:t>
            </a:r>
            <a:r>
              <a:rPr spc="-885" dirty="0"/>
              <a:t> </a:t>
            </a:r>
            <a:r>
              <a:rPr spc="5" dirty="0"/>
              <a:t>основе</a:t>
            </a:r>
            <a:r>
              <a:rPr spc="10" dirty="0"/>
              <a:t> </a:t>
            </a:r>
            <a:r>
              <a:rPr spc="-5" dirty="0"/>
              <a:t>ведущей</a:t>
            </a:r>
            <a:r>
              <a:rPr spc="-70" dirty="0"/>
              <a:t> </a:t>
            </a:r>
            <a:r>
              <a:rPr spc="5" dirty="0"/>
              <a:t>деятельности.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06157" y="569848"/>
            <a:ext cx="8263890" cy="3867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4300">
              <a:lnSpc>
                <a:spcPct val="100000"/>
              </a:lnSpc>
              <a:spcBef>
                <a:spcPts val="100"/>
              </a:spcBef>
            </a:pPr>
            <a:r>
              <a:rPr sz="2800" b="1" spc="-15" dirty="0">
                <a:latin typeface="Times New Roman"/>
                <a:cs typeface="Times New Roman"/>
              </a:rPr>
              <a:t>Начальное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образование</a:t>
            </a:r>
            <a:r>
              <a:rPr sz="2800" b="1" spc="-15" dirty="0">
                <a:latin typeface="Times New Roman"/>
                <a:cs typeface="Times New Roman"/>
              </a:rPr>
              <a:t> должно</a:t>
            </a:r>
            <a:r>
              <a:rPr sz="2800" b="1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обеспечить</a:t>
            </a:r>
            <a:endParaRPr sz="28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2800" b="1" spc="-5" dirty="0">
                <a:latin typeface="Times New Roman"/>
                <a:cs typeface="Times New Roman"/>
              </a:rPr>
              <a:t>«разнообразие индивидуальных </a:t>
            </a:r>
            <a:r>
              <a:rPr sz="2800" b="1" spc="-15" dirty="0">
                <a:latin typeface="Times New Roman"/>
                <a:cs typeface="Times New Roman"/>
              </a:rPr>
              <a:t>образовательных </a:t>
            </a:r>
            <a:r>
              <a:rPr sz="2800" b="1" spc="-10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траекторий </a:t>
            </a:r>
            <a:r>
              <a:rPr sz="2800" b="1" dirty="0">
                <a:latin typeface="Times New Roman"/>
                <a:cs typeface="Times New Roman"/>
              </a:rPr>
              <a:t>и </a:t>
            </a:r>
            <a:r>
              <a:rPr sz="2800" b="1" spc="-5" dirty="0">
                <a:latin typeface="Times New Roman"/>
                <a:cs typeface="Times New Roman"/>
              </a:rPr>
              <a:t>индивидуального развития </a:t>
            </a:r>
            <a:r>
              <a:rPr sz="2800" b="1" spc="-20" dirty="0">
                <a:latin typeface="Times New Roman"/>
                <a:cs typeface="Times New Roman"/>
              </a:rPr>
              <a:t>каждого </a:t>
            </a:r>
            <a:r>
              <a:rPr sz="2800" b="1" spc="-15" dirty="0">
                <a:latin typeface="Times New Roman"/>
                <a:cs typeface="Times New Roman"/>
              </a:rPr>
              <a:t> обучающегося</a:t>
            </a:r>
            <a:r>
              <a:rPr sz="2800" b="1" spc="-5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(включая</a:t>
            </a:r>
            <a:r>
              <a:rPr sz="2800" b="1" spc="-5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одаренных</a:t>
            </a:r>
            <a:r>
              <a:rPr sz="2800" b="1" spc="-3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детей</a:t>
            </a:r>
            <a:r>
              <a:rPr sz="2800" b="1" spc="-3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и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детей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с </a:t>
            </a:r>
            <a:r>
              <a:rPr sz="2800" b="1" spc="-68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ограниченными</a:t>
            </a:r>
            <a:r>
              <a:rPr sz="2800" b="1" spc="-25" dirty="0">
                <a:latin typeface="Times New Roman"/>
                <a:cs typeface="Times New Roman"/>
              </a:rPr>
              <a:t> возможностями</a:t>
            </a:r>
            <a:r>
              <a:rPr sz="2800" b="1" spc="-5" dirty="0">
                <a:latin typeface="Times New Roman"/>
                <a:cs typeface="Times New Roman"/>
              </a:rPr>
              <a:t> </a:t>
            </a:r>
            <a:r>
              <a:rPr sz="2800" b="1" spc="-15" dirty="0">
                <a:latin typeface="Times New Roman"/>
                <a:cs typeface="Times New Roman"/>
              </a:rPr>
              <a:t>здоровья),</a:t>
            </a:r>
            <a:endParaRPr sz="2800">
              <a:latin typeface="Times New Roman"/>
              <a:cs typeface="Times New Roman"/>
            </a:endParaRPr>
          </a:p>
          <a:p>
            <a:pPr marL="12700" marR="584835">
              <a:lnSpc>
                <a:spcPct val="100000"/>
              </a:lnSpc>
              <a:spcBef>
                <a:spcPts val="5"/>
              </a:spcBef>
            </a:pPr>
            <a:r>
              <a:rPr sz="2800" b="1" spc="-10" dirty="0">
                <a:latin typeface="Times New Roman"/>
                <a:cs typeface="Times New Roman"/>
              </a:rPr>
              <a:t>обеспечивающих </a:t>
            </a:r>
            <a:r>
              <a:rPr sz="2800" b="1" spc="-5" dirty="0">
                <a:latin typeface="Times New Roman"/>
                <a:cs typeface="Times New Roman"/>
              </a:rPr>
              <a:t>рост </a:t>
            </a:r>
            <a:r>
              <a:rPr sz="2800" b="1" spc="-15" dirty="0">
                <a:latin typeface="Times New Roman"/>
                <a:cs typeface="Times New Roman"/>
              </a:rPr>
              <a:t>творческого </a:t>
            </a:r>
            <a:r>
              <a:rPr sz="2800" b="1" spc="-5" dirty="0">
                <a:latin typeface="Times New Roman"/>
                <a:cs typeface="Times New Roman"/>
              </a:rPr>
              <a:t>потенциала, </a:t>
            </a:r>
            <a:r>
              <a:rPr sz="2800" b="1" spc="-685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познавательных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spc="-25" dirty="0">
                <a:latin typeface="Times New Roman"/>
                <a:cs typeface="Times New Roman"/>
              </a:rPr>
              <a:t>мотивов,</a:t>
            </a:r>
            <a:r>
              <a:rPr sz="2800" b="1" spc="-10" dirty="0">
                <a:latin typeface="Times New Roman"/>
                <a:cs typeface="Times New Roman"/>
              </a:rPr>
              <a:t> обогащение</a:t>
            </a:r>
            <a:r>
              <a:rPr sz="2800" b="1" spc="5" dirty="0">
                <a:latin typeface="Times New Roman"/>
                <a:cs typeface="Times New Roman"/>
              </a:rPr>
              <a:t> </a:t>
            </a:r>
            <a:r>
              <a:rPr sz="2800" b="1" spc="-25" dirty="0">
                <a:latin typeface="Times New Roman"/>
                <a:cs typeface="Times New Roman"/>
              </a:rPr>
              <a:t>форм</a:t>
            </a:r>
            <a:endParaRPr sz="2800">
              <a:latin typeface="Times New Roman"/>
              <a:cs typeface="Times New Roman"/>
            </a:endParaRPr>
          </a:p>
          <a:p>
            <a:pPr marL="12700" marR="987425">
              <a:lnSpc>
                <a:spcPct val="100000"/>
              </a:lnSpc>
              <a:spcBef>
                <a:spcPts val="5"/>
              </a:spcBef>
            </a:pPr>
            <a:r>
              <a:rPr sz="2800" b="1" spc="-5" dirty="0">
                <a:latin typeface="Times New Roman"/>
                <a:cs typeface="Times New Roman"/>
              </a:rPr>
              <a:t>учебного</a:t>
            </a:r>
            <a:r>
              <a:rPr sz="2800" b="1" spc="-60" dirty="0">
                <a:latin typeface="Times New Roman"/>
                <a:cs typeface="Times New Roman"/>
              </a:rPr>
              <a:t> </a:t>
            </a:r>
            <a:r>
              <a:rPr sz="2800" b="1" spc="-15" dirty="0">
                <a:latin typeface="Times New Roman"/>
                <a:cs typeface="Times New Roman"/>
              </a:rPr>
              <a:t>сотрудничества</a:t>
            </a:r>
            <a:r>
              <a:rPr sz="2800" b="1" spc="-7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и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расширение</a:t>
            </a:r>
            <a:r>
              <a:rPr sz="2800" b="1" spc="-30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зоны </a:t>
            </a:r>
            <a:r>
              <a:rPr sz="2800" b="1" spc="-685" dirty="0">
                <a:latin typeface="Times New Roman"/>
                <a:cs typeface="Times New Roman"/>
              </a:rPr>
              <a:t> </a:t>
            </a:r>
            <a:r>
              <a:rPr sz="2800" b="1" spc="-20" dirty="0">
                <a:latin typeface="Times New Roman"/>
                <a:cs typeface="Times New Roman"/>
              </a:rPr>
              <a:t>ближайшего</a:t>
            </a:r>
            <a:r>
              <a:rPr sz="2800" b="1" spc="-5" dirty="0">
                <a:latin typeface="Times New Roman"/>
                <a:cs typeface="Times New Roman"/>
              </a:rPr>
              <a:t> развития».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17903" y="483298"/>
            <a:ext cx="6638925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spc="-10" dirty="0">
                <a:latin typeface="Times New Roman"/>
                <a:cs typeface="Times New Roman"/>
              </a:rPr>
              <a:t>Ведущая</a:t>
            </a:r>
            <a:r>
              <a:rPr sz="4800" b="1" spc="-35" dirty="0">
                <a:latin typeface="Times New Roman"/>
                <a:cs typeface="Times New Roman"/>
              </a:rPr>
              <a:t> </a:t>
            </a:r>
            <a:r>
              <a:rPr sz="4800" b="1" spc="-20" dirty="0">
                <a:latin typeface="Times New Roman"/>
                <a:cs typeface="Times New Roman"/>
              </a:rPr>
              <a:t>роль</a:t>
            </a:r>
            <a:r>
              <a:rPr sz="4800" b="1" spc="-35" dirty="0">
                <a:latin typeface="Times New Roman"/>
                <a:cs typeface="Times New Roman"/>
              </a:rPr>
              <a:t> </a:t>
            </a:r>
            <a:r>
              <a:rPr sz="4800" b="1" spc="-10" dirty="0">
                <a:latin typeface="Times New Roman"/>
                <a:cs typeface="Times New Roman"/>
              </a:rPr>
              <a:t>учебника</a:t>
            </a:r>
            <a:endParaRPr sz="4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5044" y="1711642"/>
            <a:ext cx="7865109" cy="27571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739775" indent="-3429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3200" b="1" spc="-5" dirty="0">
                <a:solidFill>
                  <a:srgbClr val="5F497A"/>
                </a:solidFill>
                <a:latin typeface="Times New Roman"/>
                <a:cs typeface="Times New Roman"/>
              </a:rPr>
              <a:t>Учебник</a:t>
            </a:r>
            <a:r>
              <a:rPr sz="3200" b="1" spc="15" dirty="0">
                <a:solidFill>
                  <a:srgbClr val="5F497A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5F497A"/>
                </a:solidFill>
                <a:latin typeface="Times New Roman"/>
                <a:cs typeface="Times New Roman"/>
              </a:rPr>
              <a:t>с</a:t>
            </a:r>
            <a:r>
              <a:rPr sz="3200" b="1" spc="5" dirty="0">
                <a:solidFill>
                  <a:srgbClr val="5F497A"/>
                </a:solidFill>
                <a:latin typeface="Times New Roman"/>
                <a:cs typeface="Times New Roman"/>
              </a:rPr>
              <a:t> </a:t>
            </a:r>
            <a:r>
              <a:rPr sz="3200" b="1" spc="-15" dirty="0">
                <a:solidFill>
                  <a:srgbClr val="5F497A"/>
                </a:solidFill>
                <a:latin typeface="Times New Roman"/>
                <a:cs typeface="Times New Roman"/>
              </a:rPr>
              <a:t>многофункциональным </a:t>
            </a:r>
            <a:r>
              <a:rPr sz="3200" b="1" spc="-10" dirty="0">
                <a:solidFill>
                  <a:srgbClr val="5F497A"/>
                </a:solidFill>
                <a:latin typeface="Times New Roman"/>
                <a:cs typeface="Times New Roman"/>
              </a:rPr>
              <a:t> </a:t>
            </a:r>
            <a:r>
              <a:rPr sz="3200" b="1" spc="-15" dirty="0">
                <a:solidFill>
                  <a:srgbClr val="5F497A"/>
                </a:solidFill>
                <a:latin typeface="Times New Roman"/>
                <a:cs typeface="Times New Roman"/>
              </a:rPr>
              <a:t>методическим</a:t>
            </a:r>
            <a:r>
              <a:rPr sz="3200" b="1" spc="40" dirty="0">
                <a:solidFill>
                  <a:srgbClr val="5F497A"/>
                </a:solidFill>
                <a:latin typeface="Times New Roman"/>
                <a:cs typeface="Times New Roman"/>
              </a:rPr>
              <a:t> </a:t>
            </a:r>
            <a:r>
              <a:rPr sz="3200" b="1" spc="-30" dirty="0">
                <a:solidFill>
                  <a:srgbClr val="5F497A"/>
                </a:solidFill>
                <a:latin typeface="Times New Roman"/>
                <a:cs typeface="Times New Roman"/>
              </a:rPr>
              <a:t>аппаратом</a:t>
            </a:r>
            <a:r>
              <a:rPr sz="3200" b="1" spc="5" dirty="0">
                <a:solidFill>
                  <a:srgbClr val="5F497A"/>
                </a:solidFill>
                <a:latin typeface="Times New Roman"/>
                <a:cs typeface="Times New Roman"/>
              </a:rPr>
              <a:t> </a:t>
            </a:r>
            <a:r>
              <a:rPr sz="3200" b="1" spc="-15" dirty="0">
                <a:solidFill>
                  <a:srgbClr val="5F497A"/>
                </a:solidFill>
                <a:latin typeface="Times New Roman"/>
                <a:cs typeface="Times New Roman"/>
              </a:rPr>
              <a:t>позволяет:</a:t>
            </a:r>
            <a:endParaRPr sz="3200">
              <a:latin typeface="Times New Roman"/>
              <a:cs typeface="Times New Roman"/>
            </a:endParaRPr>
          </a:p>
          <a:p>
            <a:pPr marL="248920" indent="-236220">
              <a:lnSpc>
                <a:spcPct val="100000"/>
              </a:lnSpc>
              <a:spcBef>
                <a:spcPts val="765"/>
              </a:spcBef>
              <a:buChar char="-"/>
              <a:tabLst>
                <a:tab pos="248920" algn="l"/>
              </a:tabLst>
            </a:pPr>
            <a:r>
              <a:rPr sz="3200" b="1" spc="-20" dirty="0">
                <a:solidFill>
                  <a:srgbClr val="5F497A"/>
                </a:solidFill>
                <a:latin typeface="Times New Roman"/>
                <a:cs typeface="Times New Roman"/>
              </a:rPr>
              <a:t>проектировать</a:t>
            </a:r>
            <a:r>
              <a:rPr sz="3200" b="1" spc="10" dirty="0">
                <a:solidFill>
                  <a:srgbClr val="5F497A"/>
                </a:solidFill>
                <a:latin typeface="Times New Roman"/>
                <a:cs typeface="Times New Roman"/>
              </a:rPr>
              <a:t> </a:t>
            </a:r>
            <a:r>
              <a:rPr sz="3200" b="1" spc="-10" dirty="0">
                <a:solidFill>
                  <a:srgbClr val="5F497A"/>
                </a:solidFill>
                <a:latin typeface="Times New Roman"/>
                <a:cs typeface="Times New Roman"/>
              </a:rPr>
              <a:t>познавательный</a:t>
            </a:r>
            <a:r>
              <a:rPr sz="3200" b="1" spc="25" dirty="0">
                <a:solidFill>
                  <a:srgbClr val="5F497A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5F497A"/>
                </a:solidFill>
                <a:latin typeface="Times New Roman"/>
                <a:cs typeface="Times New Roman"/>
              </a:rPr>
              <a:t>процесс;</a:t>
            </a:r>
            <a:endParaRPr sz="3200">
              <a:latin typeface="Times New Roman"/>
              <a:cs typeface="Times New Roman"/>
            </a:endParaRPr>
          </a:p>
          <a:p>
            <a:pPr marL="248920" indent="-236220">
              <a:lnSpc>
                <a:spcPct val="100000"/>
              </a:lnSpc>
              <a:spcBef>
                <a:spcPts val="760"/>
              </a:spcBef>
              <a:buChar char="-"/>
              <a:tabLst>
                <a:tab pos="248920" algn="l"/>
              </a:tabLst>
            </a:pPr>
            <a:r>
              <a:rPr sz="3200" b="1" spc="-15" dirty="0">
                <a:solidFill>
                  <a:srgbClr val="5F497A"/>
                </a:solidFill>
                <a:latin typeface="Times New Roman"/>
                <a:cs typeface="Times New Roman"/>
              </a:rPr>
              <a:t>направлять</a:t>
            </a:r>
            <a:r>
              <a:rPr sz="3200" b="1" dirty="0">
                <a:solidFill>
                  <a:srgbClr val="5F497A"/>
                </a:solidFill>
                <a:latin typeface="Times New Roman"/>
                <a:cs typeface="Times New Roman"/>
              </a:rPr>
              <a:t> деятельность</a:t>
            </a:r>
            <a:r>
              <a:rPr sz="3200" b="1" spc="10" dirty="0">
                <a:solidFill>
                  <a:srgbClr val="5F497A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5F497A"/>
                </a:solidFill>
                <a:latin typeface="Times New Roman"/>
                <a:cs typeface="Times New Roman"/>
              </a:rPr>
              <a:t>учителя;</a:t>
            </a:r>
            <a:endParaRPr sz="3200">
              <a:latin typeface="Times New Roman"/>
              <a:cs typeface="Times New Roman"/>
            </a:endParaRPr>
          </a:p>
          <a:p>
            <a:pPr marL="248920" indent="-236220">
              <a:lnSpc>
                <a:spcPct val="100000"/>
              </a:lnSpc>
              <a:spcBef>
                <a:spcPts val="780"/>
              </a:spcBef>
              <a:buChar char="-"/>
              <a:tabLst>
                <a:tab pos="248920" algn="l"/>
              </a:tabLst>
            </a:pPr>
            <a:r>
              <a:rPr sz="3200" b="1" spc="-10" dirty="0">
                <a:solidFill>
                  <a:srgbClr val="5F497A"/>
                </a:solidFill>
                <a:latin typeface="Times New Roman"/>
                <a:cs typeface="Times New Roman"/>
              </a:rPr>
              <a:t>управлять</a:t>
            </a:r>
            <a:r>
              <a:rPr sz="3200" b="1" spc="-5" dirty="0">
                <a:solidFill>
                  <a:srgbClr val="5F497A"/>
                </a:solidFill>
                <a:latin typeface="Times New Roman"/>
                <a:cs typeface="Times New Roman"/>
              </a:rPr>
              <a:t> деятельностью</a:t>
            </a:r>
            <a:r>
              <a:rPr sz="3200" b="1" spc="30" dirty="0">
                <a:solidFill>
                  <a:srgbClr val="5F497A"/>
                </a:solidFill>
                <a:latin typeface="Times New Roman"/>
                <a:cs typeface="Times New Roman"/>
              </a:rPr>
              <a:t> </a:t>
            </a:r>
            <a:r>
              <a:rPr sz="3200" b="1" spc="-10" dirty="0">
                <a:solidFill>
                  <a:srgbClr val="5F497A"/>
                </a:solidFill>
                <a:latin typeface="Times New Roman"/>
                <a:cs typeface="Times New Roman"/>
              </a:rPr>
              <a:t>ученика.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340</Words>
  <Application>Microsoft Office PowerPoint</Application>
  <PresentationFormat>Лист A4 (210x297 мм)</PresentationFormat>
  <Paragraphs>64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Слайд 1</vt:lpstr>
      <vt:lpstr>Слайд 2</vt:lpstr>
      <vt:lpstr>Комплект учебников и учебно-методических пособий «НАЧАЛЬНАЯ ШКОЛА ХХI ВЕКА»</vt:lpstr>
      <vt:lpstr>Приоритетные цели «Начальной школы</vt:lpstr>
      <vt:lpstr>Слайд 5</vt:lpstr>
      <vt:lpstr>Учебная деятельность не равна учению!</vt:lpstr>
      <vt:lpstr>Цель образования – развитие личности на  основе ведущей деятельности.</vt:lpstr>
      <vt:lpstr>Слайд 8</vt:lpstr>
      <vt:lpstr>Ведущая роль учебника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требований стандартов второго поколения в системе  «Начальная школа XXI века»</dc:title>
  <dc:creator>User</dc:creator>
  <cp:lastModifiedBy>HP</cp:lastModifiedBy>
  <cp:revision>1</cp:revision>
  <dcterms:created xsi:type="dcterms:W3CDTF">2023-03-29T13:37:06Z</dcterms:created>
  <dcterms:modified xsi:type="dcterms:W3CDTF">2023-03-29T13:41:29Z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2022-05-18T00:00:00Z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2023-03-29T00:00:00Z</vt:filetime>
  </property>
</Properties>
</file>