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59" r:id="rId3"/>
    <p:sldId id="257" r:id="rId4"/>
    <p:sldId id="261" r:id="rId5"/>
    <p:sldId id="263" r:id="rId6"/>
    <p:sldId id="265" r:id="rId7"/>
    <p:sldId id="270" r:id="rId8"/>
    <p:sldId id="272" r:id="rId9"/>
    <p:sldId id="274" r:id="rId10"/>
    <p:sldId id="276" r:id="rId11"/>
    <p:sldId id="277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CC"/>
    <a:srgbClr val="0099CC"/>
    <a:srgbClr val="3399FF"/>
    <a:srgbClr val="6699FF"/>
    <a:srgbClr val="336699"/>
    <a:srgbClr val="9966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E4F342-93A8-424A-B31C-822C642B7DB2}" type="datetimeFigureOut">
              <a:rPr lang="ru-RU" smtClean="0"/>
              <a:pPr/>
              <a:t>08.11.2021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1CFA4B-3E62-4E1C-91BC-9DE5833599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199958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38758D-3FA3-470D-8B40-BB82ECD248BC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094864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94F313-A780-4D57-82E3-08767F2794A1}" type="datetimeFigureOut">
              <a:rPr lang="ru-RU" smtClean="0"/>
              <a:pPr/>
              <a:t>08.11.2021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AE83A-6122-44EE-B2A1-C6D4C8C683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94F313-A780-4D57-82E3-08767F2794A1}" type="datetimeFigureOut">
              <a:rPr lang="ru-RU" smtClean="0"/>
              <a:pPr/>
              <a:t>08.11.2021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AE83A-6122-44EE-B2A1-C6D4C8C683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94F313-A780-4D57-82E3-08767F2794A1}" type="datetimeFigureOut">
              <a:rPr lang="ru-RU" smtClean="0"/>
              <a:pPr/>
              <a:t>08.11.2021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AE83A-6122-44EE-B2A1-C6D4C8C683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94F313-A780-4D57-82E3-08767F2794A1}" type="datetimeFigureOut">
              <a:rPr lang="ru-RU" smtClean="0"/>
              <a:pPr/>
              <a:t>08.11.2021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AE83A-6122-44EE-B2A1-C6D4C8C683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94F313-A780-4D57-82E3-08767F2794A1}" type="datetimeFigureOut">
              <a:rPr lang="ru-RU" smtClean="0"/>
              <a:pPr/>
              <a:t>08.11.2021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AE83A-6122-44EE-B2A1-C6D4C8C683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94F313-A780-4D57-82E3-08767F2794A1}" type="datetimeFigureOut">
              <a:rPr lang="ru-RU" smtClean="0"/>
              <a:pPr/>
              <a:t>08.11.2021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AE83A-6122-44EE-B2A1-C6D4C8C683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94F313-A780-4D57-82E3-08767F2794A1}" type="datetimeFigureOut">
              <a:rPr lang="ru-RU" smtClean="0"/>
              <a:pPr/>
              <a:t>08.11.2021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AE83A-6122-44EE-B2A1-C6D4C8C683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94F313-A780-4D57-82E3-08767F2794A1}" type="datetimeFigureOut">
              <a:rPr lang="ru-RU" smtClean="0"/>
              <a:pPr/>
              <a:t>08.11.2021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AE83A-6122-44EE-B2A1-C6D4C8C683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94F313-A780-4D57-82E3-08767F2794A1}" type="datetimeFigureOut">
              <a:rPr lang="ru-RU" smtClean="0"/>
              <a:pPr/>
              <a:t>08.11.2021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AE83A-6122-44EE-B2A1-C6D4C8C683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94F313-A780-4D57-82E3-08767F2794A1}" type="datetimeFigureOut">
              <a:rPr lang="ru-RU" smtClean="0"/>
              <a:pPr/>
              <a:t>08.11.2021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AE83A-6122-44EE-B2A1-C6D4C8C683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94F313-A780-4D57-82E3-08767F2794A1}" type="datetimeFigureOut">
              <a:rPr lang="ru-RU" smtClean="0"/>
              <a:pPr/>
              <a:t>08.11.2021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AE83A-6122-44EE-B2A1-C6D4C8C683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5000"/>
                <a:lumOff val="95000"/>
              </a:schemeClr>
            </a:gs>
            <a:gs pos="0">
              <a:schemeClr val="accent6">
                <a:lumMod val="45000"/>
                <a:lumOff val="55000"/>
              </a:schemeClr>
            </a:gs>
            <a:gs pos="12000">
              <a:schemeClr val="accent6">
                <a:lumMod val="20000"/>
                <a:lumOff val="80000"/>
              </a:schemeClr>
            </a:gs>
            <a:gs pos="100000">
              <a:schemeClr val="accent6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94F313-A780-4D57-82E3-08767F2794A1}" type="datetimeFigureOut">
              <a:rPr lang="ru-RU" smtClean="0"/>
              <a:pPr/>
              <a:t>08.11.2021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5AE83A-6122-44EE-B2A1-C6D4C8C6834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188640"/>
            <a:ext cx="69847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Региональный этап Всероссийского конкурса </a:t>
            </a:r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профессионального мастерства педагогов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«</a:t>
            </a:r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Мой лучший урок»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4" name="Рисунок 3" descr="F:\Косухина Е.С\1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4106387"/>
            <a:ext cx="2232248" cy="2736304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 rot="10800000" flipV="1">
            <a:off x="1691680" y="3761770"/>
            <a:ext cx="5147558" cy="26653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0000"/>
              </a:lnSpc>
            </a:pPr>
            <a:endParaRPr lang="ru-RU" sz="1400" b="1" dirty="0" smtClean="0">
              <a:solidFill>
                <a:srgbClr val="002060"/>
              </a:solidFill>
              <a:latin typeface="Verdana" panose="020B0604030504040204" pitchFamily="34" charset="0"/>
            </a:endParaRPr>
          </a:p>
          <a:p>
            <a:pPr algn="ctr">
              <a:lnSpc>
                <a:spcPct val="110000"/>
              </a:lnSpc>
            </a:pPr>
            <a:endParaRPr lang="ru-RU" sz="1400" b="1" dirty="0">
              <a:solidFill>
                <a:srgbClr val="002060"/>
              </a:solidFill>
              <a:latin typeface="Verdana" panose="020B0604030504040204" pitchFamily="34" charset="0"/>
            </a:endParaRPr>
          </a:p>
          <a:p>
            <a:pPr algn="ctr">
              <a:lnSpc>
                <a:spcPct val="110000"/>
              </a:lnSpc>
            </a:pPr>
            <a:endParaRPr lang="ru-RU" sz="1400" b="1" dirty="0" smtClean="0">
              <a:solidFill>
                <a:srgbClr val="002060"/>
              </a:solidFill>
              <a:latin typeface="Verdana" panose="020B0604030504040204" pitchFamily="34" charset="0"/>
            </a:endParaRPr>
          </a:p>
          <a:p>
            <a:pPr algn="ctr">
              <a:lnSpc>
                <a:spcPct val="110000"/>
              </a:lnSpc>
            </a:pPr>
            <a:endParaRPr lang="ru-RU" sz="1400" b="1" dirty="0">
              <a:solidFill>
                <a:srgbClr val="002060"/>
              </a:solidFill>
              <a:latin typeface="Verdana" panose="020B0604030504040204" pitchFamily="34" charset="0"/>
            </a:endParaRPr>
          </a:p>
          <a:p>
            <a:pPr algn="ctr">
              <a:lnSpc>
                <a:spcPct val="110000"/>
              </a:lnSpc>
            </a:pPr>
            <a:r>
              <a:rPr lang="ru-RU" sz="1400" b="1" dirty="0" err="1" smtClean="0">
                <a:solidFill>
                  <a:srgbClr val="002060"/>
                </a:solidFill>
                <a:latin typeface="Verdana" panose="020B0604030504040204" pitchFamily="34" charset="0"/>
              </a:rPr>
              <a:t>Косухина</a:t>
            </a:r>
            <a:r>
              <a:rPr lang="ru-RU" sz="1400" b="1" dirty="0" smtClean="0">
                <a:solidFill>
                  <a:srgbClr val="002060"/>
                </a:solidFill>
                <a:latin typeface="Verdana" panose="020B0604030504040204" pitchFamily="34" charset="0"/>
              </a:rPr>
              <a:t> </a:t>
            </a:r>
            <a:r>
              <a:rPr lang="ru-RU" sz="1400" b="1" dirty="0">
                <a:solidFill>
                  <a:srgbClr val="002060"/>
                </a:solidFill>
                <a:latin typeface="Verdana" panose="020B0604030504040204" pitchFamily="34" charset="0"/>
              </a:rPr>
              <a:t>Елена Сергеевна,</a:t>
            </a:r>
            <a:endParaRPr lang="ru-RU" sz="1400" kern="1400" dirty="0">
              <a:solidFill>
                <a:srgbClr val="000000"/>
              </a:solidFill>
              <a:latin typeface="Tahoma" panose="020B0604030504040204" pitchFamily="34" charset="0"/>
            </a:endParaRPr>
          </a:p>
          <a:p>
            <a:pPr algn="ctr">
              <a:lnSpc>
                <a:spcPct val="110000"/>
              </a:lnSpc>
            </a:pPr>
            <a:r>
              <a:rPr lang="ru-RU" sz="1400" dirty="0">
                <a:solidFill>
                  <a:srgbClr val="002060"/>
                </a:solidFill>
                <a:latin typeface="Verdana" panose="020B0604030504040204" pitchFamily="34" charset="0"/>
              </a:rPr>
              <a:t>учитель математики</a:t>
            </a:r>
            <a:endParaRPr lang="ru-RU" sz="1400" kern="1400" dirty="0">
              <a:solidFill>
                <a:srgbClr val="000000"/>
              </a:solidFill>
              <a:latin typeface="Tahoma" panose="020B0604030504040204" pitchFamily="34" charset="0"/>
            </a:endParaRPr>
          </a:p>
          <a:p>
            <a:pPr algn="ctr">
              <a:lnSpc>
                <a:spcPct val="110000"/>
              </a:lnSpc>
            </a:pPr>
            <a:r>
              <a:rPr lang="ru-RU" sz="1400" dirty="0">
                <a:solidFill>
                  <a:srgbClr val="002060"/>
                </a:solidFill>
                <a:latin typeface="Verdana" panose="020B0604030504040204" pitchFamily="34" charset="0"/>
              </a:rPr>
              <a:t>высшей квалификационной </a:t>
            </a:r>
            <a:endParaRPr lang="ru-RU" sz="1400" kern="1400" dirty="0">
              <a:solidFill>
                <a:srgbClr val="000000"/>
              </a:solidFill>
              <a:latin typeface="Tahoma" panose="020B0604030504040204" pitchFamily="34" charset="0"/>
            </a:endParaRPr>
          </a:p>
          <a:p>
            <a:pPr algn="ctr">
              <a:lnSpc>
                <a:spcPct val="110000"/>
              </a:lnSpc>
            </a:pPr>
            <a:r>
              <a:rPr lang="ru-RU" sz="1400" dirty="0">
                <a:solidFill>
                  <a:srgbClr val="002060"/>
                </a:solidFill>
                <a:latin typeface="Verdana" panose="020B0604030504040204" pitchFamily="34" charset="0"/>
              </a:rPr>
              <a:t>к</a:t>
            </a:r>
            <a:r>
              <a:rPr lang="ru-RU" sz="1400" dirty="0" smtClean="0">
                <a:solidFill>
                  <a:srgbClr val="002060"/>
                </a:solidFill>
                <a:latin typeface="Verdana" panose="020B0604030504040204" pitchFamily="34" charset="0"/>
              </a:rPr>
              <a:t>атегории </a:t>
            </a:r>
          </a:p>
          <a:p>
            <a:pPr algn="ctr">
              <a:lnSpc>
                <a:spcPct val="110000"/>
              </a:lnSpc>
            </a:pPr>
            <a:r>
              <a:rPr lang="ru-RU" sz="1400" dirty="0" smtClean="0">
                <a:solidFill>
                  <a:srgbClr val="002060"/>
                </a:solidFill>
                <a:latin typeface="Verdana" panose="020B0604030504040204" pitchFamily="34" charset="0"/>
              </a:rPr>
              <a:t>МБОУ «Ивановская СОШ» </a:t>
            </a:r>
          </a:p>
          <a:p>
            <a:pPr algn="ctr">
              <a:lnSpc>
                <a:spcPct val="110000"/>
              </a:lnSpc>
            </a:pPr>
            <a:r>
              <a:rPr lang="ru-RU" sz="1400" dirty="0" smtClean="0">
                <a:solidFill>
                  <a:srgbClr val="002060"/>
                </a:solidFill>
                <a:latin typeface="Verdana" panose="020B0604030504040204" pitchFamily="34" charset="0"/>
              </a:rPr>
              <a:t>Рыльского района Курской области</a:t>
            </a:r>
            <a:endParaRPr lang="ru-RU" sz="1400" kern="1400" dirty="0">
              <a:solidFill>
                <a:srgbClr val="000000"/>
              </a:solidFill>
              <a:latin typeface="Tahoma" panose="020B0604030504040204" pitchFamily="34" charset="0"/>
            </a:endParaRPr>
          </a:p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ru-RU" sz="1200" kern="1400" dirty="0">
                <a:solidFill>
                  <a:srgbClr val="000000"/>
                </a:solidFill>
                <a:latin typeface="Tahoma" panose="020B0604030504040204" pitchFamily="34" charset="0"/>
              </a:rPr>
              <a:t> </a:t>
            </a:r>
            <a:endParaRPr lang="ru-RU" sz="1200" kern="1400" dirty="0">
              <a:ln>
                <a:noFill/>
              </a:ln>
              <a:solidFill>
                <a:srgbClr val="000000"/>
              </a:solidFill>
              <a:effectLst/>
              <a:latin typeface="Tahoma" panose="020B0604030504040204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940152" y="4159775"/>
            <a:ext cx="3030172" cy="251952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187625" y="1179588"/>
            <a:ext cx="68407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71601" y="971813"/>
            <a:ext cx="7416823" cy="2935783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971601" y="1087151"/>
            <a:ext cx="7200800" cy="2185214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endParaRPr lang="ru-RU" sz="2000" b="1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sz="2000" b="1" dirty="0" smtClean="0">
                <a:solidFill>
                  <a:schemeClr val="accent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Урок </a:t>
            </a:r>
            <a:r>
              <a:rPr lang="ru-RU" sz="2000" b="1" dirty="0">
                <a:solidFill>
                  <a:schemeClr val="accent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математики в 5 </a:t>
            </a:r>
            <a:r>
              <a:rPr lang="ru-RU" sz="2000" b="1" dirty="0" smtClean="0">
                <a:solidFill>
                  <a:schemeClr val="accent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классе</a:t>
            </a:r>
          </a:p>
          <a:p>
            <a:pPr algn="ctr">
              <a:spcAft>
                <a:spcPts val="0"/>
              </a:spcAft>
            </a:pPr>
            <a:endParaRPr lang="ru-RU" sz="2000" dirty="0">
              <a:solidFill>
                <a:schemeClr val="accent6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sz="2000" b="1" dirty="0">
                <a:solidFill>
                  <a:schemeClr val="accent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Тема урока: </a:t>
            </a:r>
            <a:endParaRPr lang="ru-RU" sz="2000" b="1" dirty="0" smtClean="0">
              <a:solidFill>
                <a:schemeClr val="accent6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endParaRPr lang="ru-RU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«КОМБИНАТОРНЫЕ ЗАДАЧИ</a:t>
            </a:r>
            <a:r>
              <a:rPr lang="ru-RU" sz="36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»</a:t>
            </a:r>
            <a:endParaRPr lang="ru-RU" sz="3600" dirty="0">
              <a:solidFill>
                <a:schemeClr val="accent1">
                  <a:lumMod val="75000"/>
                </a:schemeClr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124079"/>
            <a:ext cx="8856984" cy="483017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07504" y="188641"/>
            <a:ext cx="9036496" cy="4830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.Рефлексия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7504" y="5914146"/>
            <a:ext cx="8856984" cy="75521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07504" y="5914146"/>
            <a:ext cx="8856984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рефлексии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самооценки учащимися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собственной учебной деятельности.</a:t>
            </a:r>
          </a:p>
          <a:p>
            <a:pPr algn="ctr"/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93499" y="808659"/>
            <a:ext cx="5832648" cy="2880525"/>
          </a:xfrm>
          <a:prstGeom prst="rect">
            <a:avLst/>
          </a:prstGeom>
        </p:spPr>
      </p:pic>
      <p:sp>
        <p:nvSpPr>
          <p:cNvPr id="13" name="Улыбающееся лицо 12"/>
          <p:cNvSpPr/>
          <p:nvPr/>
        </p:nvSpPr>
        <p:spPr>
          <a:xfrm>
            <a:off x="6988939" y="4615128"/>
            <a:ext cx="1039445" cy="883544"/>
          </a:xfrm>
          <a:prstGeom prst="smileyFace">
            <a:avLst>
              <a:gd name="adj" fmla="val 4653"/>
            </a:avLst>
          </a:prstGeom>
          <a:solidFill>
            <a:srgbClr val="FF99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rgbClr val="FF9900"/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 flipH="1">
            <a:off x="3779912" y="4293096"/>
            <a:ext cx="1526780" cy="1418456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задача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Стрелка вправо 9"/>
          <p:cNvSpPr/>
          <p:nvPr/>
        </p:nvSpPr>
        <p:spPr>
          <a:xfrm>
            <a:off x="5580111" y="4760008"/>
            <a:ext cx="1296145" cy="593784"/>
          </a:xfrm>
          <a:prstGeom prst="rightArrow">
            <a:avLst>
              <a:gd name="adj1" fmla="val 100000"/>
              <a:gd name="adj2" fmla="val 44368"/>
            </a:avLst>
          </a:prstGeom>
          <a:solidFill>
            <a:srgbClr val="0066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Конец урока</a:t>
            </a:r>
            <a:endParaRPr lang="ru-RU" dirty="0"/>
          </a:p>
        </p:txBody>
      </p:sp>
      <p:sp>
        <p:nvSpPr>
          <p:cNvPr id="17" name="Стрелка влево 16"/>
          <p:cNvSpPr/>
          <p:nvPr/>
        </p:nvSpPr>
        <p:spPr>
          <a:xfrm>
            <a:off x="2066331" y="4760008"/>
            <a:ext cx="1440161" cy="593784"/>
          </a:xfrm>
          <a:prstGeom prst="leftArrow">
            <a:avLst>
              <a:gd name="adj1" fmla="val 96748"/>
              <a:gd name="adj2" fmla="val 50000"/>
            </a:avLst>
          </a:prstGeom>
          <a:solidFill>
            <a:srgbClr val="0066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Начало урока</a:t>
            </a:r>
            <a:endParaRPr lang="ru-RU" dirty="0"/>
          </a:p>
        </p:txBody>
      </p:sp>
      <p:sp>
        <p:nvSpPr>
          <p:cNvPr id="18" name="Улыбающееся лицо 17"/>
          <p:cNvSpPr/>
          <p:nvPr/>
        </p:nvSpPr>
        <p:spPr>
          <a:xfrm>
            <a:off x="781299" y="4605928"/>
            <a:ext cx="1008112" cy="883544"/>
          </a:xfrm>
          <a:prstGeom prst="smileyFace">
            <a:avLst>
              <a:gd name="adj" fmla="val 4653"/>
            </a:avLst>
          </a:prstGeom>
          <a:solidFill>
            <a:srgbClr val="FF99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rgbClr val="FF99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971600" y="4148216"/>
            <a:ext cx="10912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32 %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164288" y="4149080"/>
            <a:ext cx="101329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</a:rPr>
              <a:t>86 </a:t>
            </a:r>
            <a:r>
              <a:rPr lang="ru-RU" sz="2000" b="1" dirty="0">
                <a:solidFill>
                  <a:srgbClr val="002060"/>
                </a:solidFill>
              </a:rPr>
              <a:t>%</a:t>
            </a:r>
          </a:p>
        </p:txBody>
      </p:sp>
      <p:pic>
        <p:nvPicPr>
          <p:cNvPr id="21" name="Рисунок 2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660232" y="1058343"/>
            <a:ext cx="1596308" cy="21183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335100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9" grpId="0" animBg="1"/>
      <p:bldP spid="10" grpId="0" animBg="1"/>
      <p:bldP spid="17" grpId="0" animBg="1"/>
      <p:bldP spid="1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907704" y="1412776"/>
            <a:ext cx="5328592" cy="381642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411760" y="2780928"/>
            <a:ext cx="42484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</a:p>
          <a:p>
            <a:pPr algn="ctr"/>
            <a:r>
              <a:rPr lang="ru-RU" sz="2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???????</a:t>
            </a:r>
            <a:endParaRPr lang="ru-RU" sz="24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17109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219038" y="2464545"/>
            <a:ext cx="3208946" cy="31229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  <a:tabLst>
                <a:tab pos="201295" algn="l"/>
              </a:tabLst>
            </a:pPr>
            <a:r>
              <a:rPr lang="ru-RU" sz="20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Задача.</a:t>
            </a: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классе 30 учеников. Сколько граммов хлеба окажется в пищевых отходах после посещения классом столовой, если 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каждый оставит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полкусочка хлеба, а масса всего кусочка 50 г?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231252" y="2390412"/>
            <a:ext cx="3718570" cy="3444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684691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Марина\Desktop\Новая папка (2)\43607682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0746" y="208489"/>
            <a:ext cx="2189843" cy="1538884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2627784" y="176425"/>
            <a:ext cx="6211415" cy="1538883"/>
          </a:xfrm>
          <a:prstGeom prst="rect">
            <a:avLst/>
          </a:prstGeom>
          <a:solidFill>
            <a:schemeClr val="bg1"/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2800" b="1" dirty="0" smtClean="0">
                <a:solidFill>
                  <a:srgbClr val="002600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400" dirty="0" smtClean="0">
                <a:cs typeface="Aharoni" panose="02010803020104030203" pitchFamily="2" charset="-79"/>
              </a:rPr>
              <a:t>создать </a:t>
            </a:r>
            <a:r>
              <a:rPr lang="ru-RU" sz="2400" dirty="0">
                <a:cs typeface="Aharoni" panose="02010803020104030203" pitchFamily="2" charset="-79"/>
              </a:rPr>
              <a:t>условия для  осуществления поиска оптимального способа решения комбинаторных задач</a:t>
            </a:r>
          </a:p>
          <a:p>
            <a:r>
              <a:rPr lang="ru-RU" dirty="0"/>
              <a:t> 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80746" y="1898319"/>
            <a:ext cx="4003222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lvl="0" algn="ctr"/>
            <a:r>
              <a:rPr lang="ru-RU" sz="2000" b="1" i="1" smtClean="0">
                <a:latin typeface="Times New Roman" pitchFamily="18" charset="0"/>
                <a:cs typeface="Times New Roman" pitchFamily="18" charset="0"/>
              </a:rPr>
              <a:t>Формы организации </a:t>
            </a:r>
          </a:p>
          <a:p>
            <a:pPr lvl="0" algn="ctr"/>
            <a:r>
              <a:rPr lang="ru-RU" sz="2000" b="1" i="1" smtClean="0">
                <a:latin typeface="Times New Roman" pitchFamily="18" charset="0"/>
                <a:cs typeface="Times New Roman" pitchFamily="18" charset="0"/>
              </a:rPr>
              <a:t>учебно-познавательной деятельности: фронтальная, парная, групповая.</a:t>
            </a:r>
            <a:endParaRPr lang="ru-RU" altLang="zh-CN" sz="20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076055" y="1898319"/>
            <a:ext cx="3763143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lvl="0" algn="ctr"/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Планируемые результаты: предметные, </a:t>
            </a:r>
            <a:r>
              <a:rPr lang="ru-RU" sz="2000" b="1" i="1" dirty="0" err="1" smtClean="0">
                <a:latin typeface="Times New Roman" pitchFamily="18" charset="0"/>
                <a:cs typeface="Times New Roman" pitchFamily="18" charset="0"/>
              </a:rPr>
              <a:t>метапредметные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, личностные.</a:t>
            </a:r>
          </a:p>
        </p:txBody>
      </p:sp>
      <p:sp>
        <p:nvSpPr>
          <p:cNvPr id="28" name="TextBox 27"/>
          <p:cNvSpPr txBox="1"/>
          <p:nvPr/>
        </p:nvSpPr>
        <p:spPr>
          <a:xfrm rot="10800000" flipV="1">
            <a:off x="755576" y="3560268"/>
            <a:ext cx="2664296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lvl="0" algn="ctr"/>
            <a:r>
              <a:rPr lang="ru-RU" altLang="zh-CN" sz="2000" b="1" i="1" dirty="0" smtClean="0">
                <a:latin typeface="Times New Roman" pitchFamily="18" charset="0"/>
                <a:cs typeface="Times New Roman" pitchFamily="18" charset="0"/>
              </a:rPr>
              <a:t>Методы и приемы</a:t>
            </a:r>
            <a:endParaRPr lang="ru-RU" altLang="zh-CN" sz="20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 rot="10800000" flipV="1">
            <a:off x="5076055" y="3609380"/>
            <a:ext cx="3763143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lvl="0" algn="ctr"/>
            <a:r>
              <a:rPr lang="ru-RU" altLang="zh-CN" sz="2000" b="1" i="1" dirty="0" smtClean="0">
                <a:latin typeface="Times New Roman" pitchFamily="18" charset="0"/>
                <a:cs typeface="Times New Roman" pitchFamily="18" charset="0"/>
              </a:rPr>
              <a:t>Образовательная технология</a:t>
            </a:r>
            <a:endParaRPr lang="ru-RU" altLang="zh-CN" sz="20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трелка вниз 5"/>
          <p:cNvSpPr/>
          <p:nvPr/>
        </p:nvSpPr>
        <p:spPr>
          <a:xfrm>
            <a:off x="6876256" y="4149080"/>
            <a:ext cx="484632" cy="978408"/>
          </a:xfrm>
          <a:prstGeom prst="down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5652120" y="5127488"/>
            <a:ext cx="2880320" cy="1160128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Технология мастерских</a:t>
            </a:r>
            <a:endParaRPr lang="ru-RU" sz="2400" dirty="0"/>
          </a:p>
        </p:txBody>
      </p:sp>
      <p:sp>
        <p:nvSpPr>
          <p:cNvPr id="10" name="Загнутый угол 9"/>
          <p:cNvSpPr/>
          <p:nvPr/>
        </p:nvSpPr>
        <p:spPr>
          <a:xfrm>
            <a:off x="341886" y="4158587"/>
            <a:ext cx="1205778" cy="1196639"/>
          </a:xfrm>
          <a:prstGeom prst="foldedCorner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Кейс-метод</a:t>
            </a:r>
            <a:endParaRPr lang="ru-RU" dirty="0"/>
          </a:p>
        </p:txBody>
      </p:sp>
      <p:sp>
        <p:nvSpPr>
          <p:cNvPr id="33" name="Загнутый угол 32"/>
          <p:cNvSpPr/>
          <p:nvPr/>
        </p:nvSpPr>
        <p:spPr>
          <a:xfrm>
            <a:off x="2627784" y="5495525"/>
            <a:ext cx="1224135" cy="1196639"/>
          </a:xfrm>
          <a:prstGeom prst="foldedCorner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Прием «Кластер»</a:t>
            </a:r>
            <a:endParaRPr lang="ru-RU" dirty="0"/>
          </a:p>
        </p:txBody>
      </p:sp>
      <p:sp>
        <p:nvSpPr>
          <p:cNvPr id="36" name="Загнутый угол 35"/>
          <p:cNvSpPr/>
          <p:nvPr/>
        </p:nvSpPr>
        <p:spPr>
          <a:xfrm>
            <a:off x="354373" y="5495526"/>
            <a:ext cx="2116215" cy="1196639"/>
          </a:xfrm>
          <a:prstGeom prst="foldedCorner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Прием «Коммуникативная</a:t>
            </a:r>
          </a:p>
          <a:p>
            <a:pPr algn="ctr"/>
            <a:r>
              <a:rPr lang="ru-RU" dirty="0" smtClean="0"/>
              <a:t> атака»</a:t>
            </a:r>
            <a:endParaRPr lang="ru-RU" dirty="0"/>
          </a:p>
        </p:txBody>
      </p:sp>
      <p:sp>
        <p:nvSpPr>
          <p:cNvPr id="37" name="Загнутый угол 36"/>
          <p:cNvSpPr/>
          <p:nvPr/>
        </p:nvSpPr>
        <p:spPr>
          <a:xfrm>
            <a:off x="1867164" y="4158588"/>
            <a:ext cx="1984756" cy="1187132"/>
          </a:xfrm>
          <a:prstGeom prst="foldedCorner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Прием «Ассоциация»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822873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7504" y="188641"/>
            <a:ext cx="8856984" cy="483017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67544" y="188641"/>
            <a:ext cx="8496944" cy="4830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1.Организационный </a:t>
            </a: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этап. </a:t>
            </a: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Мотивация 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к учебной деятельности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.</a:t>
            </a:r>
            <a:endParaRPr lang="ru-RU" dirty="0"/>
          </a:p>
        </p:txBody>
      </p:sp>
      <p:pic>
        <p:nvPicPr>
          <p:cNvPr id="4" name="Рисунок 3" descr="https://economicsandwe.com/img/item/big_4E01EFE530A16079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671659"/>
            <a:ext cx="8784976" cy="4989590"/>
          </a:xfrm>
          <a:prstGeom prst="rect">
            <a:avLst/>
          </a:prstGeom>
          <a:noFill/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7504" y="5805264"/>
            <a:ext cx="8856984" cy="86409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59024" y="5914146"/>
            <a:ext cx="87849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создать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для формирования внутренней потребности учеников во включении в учебную деятельность</a:t>
            </a:r>
          </a:p>
        </p:txBody>
      </p:sp>
    </p:spTree>
    <p:extLst>
      <p:ext uri="{BB962C8B-B14F-4D97-AF65-F5344CB8AC3E}">
        <p14:creationId xmlns:p14="http://schemas.microsoft.com/office/powerpoint/2010/main" xmlns="" val="2118913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7504" y="188641"/>
            <a:ext cx="8856984" cy="483017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07504" y="188641"/>
            <a:ext cx="9036496" cy="410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 smtClean="0"/>
              <a:t>2.Актуализация </a:t>
            </a:r>
            <a:r>
              <a:rPr lang="ru-RU" dirty="0"/>
              <a:t>и фиксирование индивидуального затруднения в проблемном </a:t>
            </a:r>
            <a:r>
              <a:rPr lang="ru-RU" dirty="0" smtClean="0"/>
              <a:t>действии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7504" y="5914146"/>
            <a:ext cx="8856984" cy="75521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07504" y="5914146"/>
            <a:ext cx="92890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создать условия для выполнения учащимися пробного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учебного действия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956183" y="836712"/>
            <a:ext cx="2008305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None/>
            </a:pPr>
            <a:endParaRPr lang="ru-RU" b="1" dirty="0" smtClean="0">
              <a:solidFill>
                <a:srgbClr val="7030A0"/>
              </a:solidFill>
              <a:latin typeface="Monotype Corsiva" pitchFamily="66" charset="0"/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endParaRPr lang="ru-RU" b="1" dirty="0">
              <a:solidFill>
                <a:srgbClr val="7030A0"/>
              </a:solidFill>
              <a:latin typeface="Monotype Corsiva" pitchFamily="66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Зачем 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изучать науку комбинаторику  и  может ли она помочь нам в реальной жизни?</a:t>
            </a:r>
          </a:p>
          <a:p>
            <a:pPr algn="just">
              <a:buFont typeface="Wingdings" pitchFamily="2" charset="2"/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 значит решить комбинаторную задачу и как ее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решить?</a:t>
            </a:r>
          </a:p>
          <a:p>
            <a:pPr algn="just">
              <a:buFont typeface="Wingdings" pitchFamily="2" charset="2"/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Какой способ решения комбинаторной задачи самый оптимальный?</a:t>
            </a:r>
          </a:p>
          <a:p>
            <a:pPr>
              <a:buFont typeface="Wingdings" pitchFamily="2" charset="2"/>
              <a:buNone/>
            </a:pPr>
            <a:endParaRPr lang="ru-RU" b="1" dirty="0">
              <a:solidFill>
                <a:srgbClr val="7030A0"/>
              </a:solidFill>
              <a:latin typeface="Monotype Corsiva" pitchFamily="66" charset="0"/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ru-RU" dirty="0"/>
              <a:t> 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1447" y="671658"/>
            <a:ext cx="6400793" cy="5242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108583" y="875644"/>
            <a:ext cx="1351849" cy="537132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467544" y="2708920"/>
            <a:ext cx="1584176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ТЕХНОЛОГИЯ </a:t>
            </a:r>
            <a:r>
              <a:rPr lang="ru-RU" b="1" dirty="0">
                <a:solidFill>
                  <a:srgbClr val="C00000"/>
                </a:solidFill>
              </a:rPr>
              <a:t>МАСТЕРСКИХ</a:t>
            </a:r>
          </a:p>
        </p:txBody>
      </p:sp>
    </p:spTree>
    <p:extLst>
      <p:ext uri="{BB962C8B-B14F-4D97-AF65-F5344CB8AC3E}">
        <p14:creationId xmlns:p14="http://schemas.microsoft.com/office/powerpoint/2010/main" xmlns="" val="3822833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7137" y="100366"/>
            <a:ext cx="8856984" cy="483017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07504" y="188641"/>
            <a:ext cx="9036496" cy="4178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3.Построение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проекта выхода из затруднения</a:t>
            </a:r>
            <a:endParaRPr lang="ru-RU" sz="20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7504" y="5914146"/>
            <a:ext cx="8856984" cy="75521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07504" y="5914146"/>
            <a:ext cx="9289032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организовать составление совместного плана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действий, определить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средства достижения целей.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691680" y="2828836"/>
            <a:ext cx="288032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Задача1. </a:t>
            </a:r>
            <a:r>
              <a:rPr lang="ru-RU" dirty="0"/>
              <a:t>У Тани есть блузка голубого  и белого цвета, юбка и брюки. </a:t>
            </a:r>
            <a:r>
              <a:rPr lang="ru-RU" dirty="0" smtClean="0"/>
              <a:t>Сколько вариантов </a:t>
            </a:r>
            <a:r>
              <a:rPr lang="ru-RU" dirty="0"/>
              <a:t>школьного костюма можно составить</a:t>
            </a:r>
            <a:r>
              <a:rPr lang="ru-RU" dirty="0" smtClean="0"/>
              <a:t>?</a:t>
            </a:r>
          </a:p>
          <a:p>
            <a:pPr algn="just"/>
            <a:endParaRPr lang="ru-RU" dirty="0" smtClean="0"/>
          </a:p>
          <a:p>
            <a:pPr algn="just"/>
            <a:endParaRPr lang="ru-RU" dirty="0"/>
          </a:p>
        </p:txBody>
      </p:sp>
      <p:pic>
        <p:nvPicPr>
          <p:cNvPr id="15" name="Picture 2" descr="C:\Users\user\Desktop\child-vector-90943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1680" y="4531575"/>
            <a:ext cx="1687598" cy="1224136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5220072" y="2828836"/>
            <a:ext cx="324036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Задача2. </a:t>
            </a:r>
            <a:r>
              <a:rPr lang="ru-RU" dirty="0"/>
              <a:t>Олег, Софья, Кирилл, Елена – сегодня дежурные. Сколькими способами можно выбрать двух человек из дежурных для дежурства по школе?</a:t>
            </a:r>
          </a:p>
        </p:txBody>
      </p:sp>
      <p:pic>
        <p:nvPicPr>
          <p:cNvPr id="16" name="Picture 2" descr="C:\Users\user\Desktop\Слайд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88224" y="4583162"/>
            <a:ext cx="1512168" cy="1131854"/>
          </a:xfrm>
          <a:prstGeom prst="rect">
            <a:avLst/>
          </a:prstGeom>
          <a:noFill/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419872" y="885160"/>
            <a:ext cx="3168352" cy="1595641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522920" y="741818"/>
            <a:ext cx="696118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C00000"/>
                </a:solidFill>
                <a:cs typeface="Aharoni" panose="02010803020104030203" pitchFamily="2" charset="-79"/>
              </a:rPr>
              <a:t>М</a:t>
            </a:r>
          </a:p>
          <a:p>
            <a:r>
              <a:rPr lang="ru-RU" b="1" dirty="0">
                <a:solidFill>
                  <a:srgbClr val="C00000"/>
                </a:solidFill>
                <a:cs typeface="Aharoni" panose="02010803020104030203" pitchFamily="2" charset="-79"/>
              </a:rPr>
              <a:t>О</a:t>
            </a:r>
          </a:p>
          <a:p>
            <a:r>
              <a:rPr lang="ru-RU" b="1" dirty="0">
                <a:solidFill>
                  <a:srgbClr val="C00000"/>
                </a:solidFill>
                <a:cs typeface="Aharoni" panose="02010803020104030203" pitchFamily="2" charset="-79"/>
              </a:rPr>
              <a:t>Й</a:t>
            </a:r>
          </a:p>
          <a:p>
            <a:r>
              <a:rPr lang="ru-RU" b="1" dirty="0">
                <a:solidFill>
                  <a:srgbClr val="C00000"/>
                </a:solidFill>
                <a:cs typeface="Aharoni" panose="02010803020104030203" pitchFamily="2" charset="-79"/>
              </a:rPr>
              <a:t> </a:t>
            </a:r>
          </a:p>
          <a:p>
            <a:r>
              <a:rPr lang="ru-RU" b="1" dirty="0">
                <a:solidFill>
                  <a:srgbClr val="C00000"/>
                </a:solidFill>
                <a:cs typeface="Aharoni" panose="02010803020104030203" pitchFamily="2" charset="-79"/>
              </a:rPr>
              <a:t>Ш</a:t>
            </a:r>
          </a:p>
          <a:p>
            <a:r>
              <a:rPr lang="ru-RU" b="1" dirty="0">
                <a:solidFill>
                  <a:srgbClr val="C00000"/>
                </a:solidFill>
                <a:cs typeface="Aharoni" panose="02010803020104030203" pitchFamily="2" charset="-79"/>
              </a:rPr>
              <a:t>К</a:t>
            </a:r>
          </a:p>
          <a:p>
            <a:r>
              <a:rPr lang="ru-RU" b="1" dirty="0">
                <a:solidFill>
                  <a:srgbClr val="C00000"/>
                </a:solidFill>
                <a:cs typeface="Aharoni" panose="02010803020104030203" pitchFamily="2" charset="-79"/>
              </a:rPr>
              <a:t>О</a:t>
            </a:r>
          </a:p>
          <a:p>
            <a:r>
              <a:rPr lang="ru-RU" b="1" dirty="0">
                <a:solidFill>
                  <a:srgbClr val="C00000"/>
                </a:solidFill>
                <a:cs typeface="Aharoni" panose="02010803020104030203" pitchFamily="2" charset="-79"/>
              </a:rPr>
              <a:t>Л</a:t>
            </a:r>
          </a:p>
          <a:p>
            <a:r>
              <a:rPr lang="ru-RU" b="1" dirty="0">
                <a:solidFill>
                  <a:srgbClr val="C00000"/>
                </a:solidFill>
                <a:cs typeface="Aharoni" panose="02010803020104030203" pitchFamily="2" charset="-79"/>
              </a:rPr>
              <a:t>Ь</a:t>
            </a:r>
          </a:p>
          <a:p>
            <a:r>
              <a:rPr lang="ru-RU" b="1" dirty="0">
                <a:solidFill>
                  <a:srgbClr val="C00000"/>
                </a:solidFill>
                <a:cs typeface="Aharoni" panose="02010803020104030203" pitchFamily="2" charset="-79"/>
              </a:rPr>
              <a:t>Н</a:t>
            </a:r>
          </a:p>
          <a:p>
            <a:r>
              <a:rPr lang="ru-RU" b="1" dirty="0">
                <a:solidFill>
                  <a:srgbClr val="C00000"/>
                </a:solidFill>
                <a:cs typeface="Aharoni" panose="02010803020104030203" pitchFamily="2" charset="-79"/>
              </a:rPr>
              <a:t>Ы</a:t>
            </a:r>
          </a:p>
          <a:p>
            <a:r>
              <a:rPr lang="ru-RU" b="1" dirty="0">
                <a:solidFill>
                  <a:srgbClr val="C00000"/>
                </a:solidFill>
                <a:cs typeface="Aharoni" panose="02010803020104030203" pitchFamily="2" charset="-79"/>
              </a:rPr>
              <a:t>Й</a:t>
            </a:r>
          </a:p>
          <a:p>
            <a:r>
              <a:rPr lang="ru-RU" b="1" dirty="0">
                <a:solidFill>
                  <a:srgbClr val="C00000"/>
                </a:solidFill>
                <a:cs typeface="Aharoni" panose="02010803020104030203" pitchFamily="2" charset="-79"/>
              </a:rPr>
              <a:t> </a:t>
            </a:r>
          </a:p>
          <a:p>
            <a:r>
              <a:rPr lang="ru-RU" b="1" dirty="0">
                <a:solidFill>
                  <a:srgbClr val="C00000"/>
                </a:solidFill>
                <a:cs typeface="Aharoni" panose="02010803020104030203" pitchFamily="2" charset="-79"/>
              </a:rPr>
              <a:t>Д</a:t>
            </a:r>
          </a:p>
          <a:p>
            <a:r>
              <a:rPr lang="ru-RU" b="1" dirty="0">
                <a:solidFill>
                  <a:srgbClr val="C00000"/>
                </a:solidFill>
                <a:cs typeface="Aharoni" panose="02010803020104030203" pitchFamily="2" charset="-79"/>
              </a:rPr>
              <a:t>Е</a:t>
            </a:r>
          </a:p>
          <a:p>
            <a:r>
              <a:rPr lang="ru-RU" b="1" dirty="0">
                <a:solidFill>
                  <a:srgbClr val="C00000"/>
                </a:solidFill>
                <a:cs typeface="Aharoni" panose="02010803020104030203" pitchFamily="2" charset="-79"/>
              </a:rPr>
              <a:t>Н</a:t>
            </a:r>
          </a:p>
          <a:p>
            <a:r>
              <a:rPr lang="ru-RU" b="1" dirty="0">
                <a:solidFill>
                  <a:srgbClr val="C00000"/>
                </a:solidFill>
                <a:cs typeface="Aharoni" panose="02010803020104030203" pitchFamily="2" charset="-79"/>
              </a:rPr>
              <a:t>Ь</a:t>
            </a:r>
          </a:p>
        </p:txBody>
      </p:sp>
      <p:cxnSp>
        <p:nvCxnSpPr>
          <p:cNvPr id="19" name="Прямая со стрелкой 18"/>
          <p:cNvCxnSpPr/>
          <p:nvPr/>
        </p:nvCxnSpPr>
        <p:spPr>
          <a:xfrm flipH="1">
            <a:off x="3879608" y="2503930"/>
            <a:ext cx="404360" cy="324906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>
            <a:off x="5724128" y="2512097"/>
            <a:ext cx="360040" cy="29361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23" name="Рисунок 2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277507" y="4554869"/>
            <a:ext cx="1255551" cy="1108725"/>
          </a:xfrm>
          <a:prstGeom prst="rect">
            <a:avLst/>
          </a:prstGeom>
        </p:spPr>
      </p:pic>
      <p:cxnSp>
        <p:nvCxnSpPr>
          <p:cNvPr id="25" name="Прямая со стрелкой 24"/>
          <p:cNvCxnSpPr/>
          <p:nvPr/>
        </p:nvCxnSpPr>
        <p:spPr>
          <a:xfrm>
            <a:off x="4932040" y="2623124"/>
            <a:ext cx="20296" cy="174198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901527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4013" y="203013"/>
            <a:ext cx="8856984" cy="483017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07504" y="188641"/>
            <a:ext cx="9036496" cy="4178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 И П О Т Е З А</a:t>
            </a:r>
            <a:endParaRPr lang="ru-RU" sz="20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flipV="1">
            <a:off x="197260" y="5877272"/>
            <a:ext cx="8856984" cy="792088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4013" y="1916832"/>
            <a:ext cx="8830475" cy="61207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555776" y="2060848"/>
            <a:ext cx="36724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Э К С П Е Р И М Е Н Т</a:t>
            </a:r>
            <a:endParaRPr lang="ru-RU" sz="20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 rot="10800000" flipV="1">
            <a:off x="2123728" y="3906344"/>
            <a:ext cx="446449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Расписание </a:t>
            </a:r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уроков</a:t>
            </a:r>
            <a:r>
              <a:rPr lang="ru-RU" dirty="0" smtClean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</a:t>
            </a:r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5 классе</a:t>
            </a:r>
            <a:endParaRPr lang="ru-RU" dirty="0">
              <a:solidFill>
                <a:srgbClr val="C0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Русский </a:t>
            </a: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язык</a:t>
            </a:r>
            <a:endParaRPr lang="ru-RU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Математика </a:t>
            </a:r>
            <a:endParaRPr lang="ru-RU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Физкультура</a:t>
            </a:r>
            <a:endParaRPr lang="ru-RU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Литература</a:t>
            </a:r>
            <a:endParaRPr lang="ru-RU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Музыка</a:t>
            </a:r>
            <a:endParaRPr lang="ru-RU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67544" y="3046588"/>
            <a:ext cx="8280920" cy="4462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  <a:tabLst>
                <a:tab pos="201295" algn="l"/>
              </a:tabLst>
            </a:pPr>
            <a:r>
              <a:rPr lang="ru-RU" sz="2000" b="1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Задача 3</a:t>
            </a: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Сколькими способами можно составить расписание уроков в 5 классе?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004048" y="797639"/>
            <a:ext cx="3528392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lvl="0" algn="ctr"/>
            <a:r>
              <a:rPr lang="ru-RU" altLang="zh-CN" sz="4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!!!</a:t>
            </a:r>
            <a:r>
              <a:rPr lang="ru-RU" altLang="zh-CN" sz="2000" b="1" i="1" dirty="0" smtClean="0">
                <a:latin typeface="Times New Roman" pitchFamily="18" charset="0"/>
                <a:cs typeface="Times New Roman" pitchFamily="18" charset="0"/>
              </a:rPr>
              <a:t>  2-3 минуты</a:t>
            </a:r>
            <a:endParaRPr lang="ru-RU" altLang="zh-CN" sz="20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34588" y="769113"/>
            <a:ext cx="3608784" cy="10156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lvl="0" algn="ctr"/>
            <a:r>
              <a:rPr lang="ru-RU" altLang="zh-CN" sz="4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!!!</a:t>
            </a:r>
            <a:r>
              <a:rPr lang="ru-RU" altLang="zh-CN" sz="2000" b="1" i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2000" b="1" i="1" dirty="0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ru-RU" altLang="zh-CN" sz="2000" b="1" i="1" dirty="0" err="1" smtClean="0">
                <a:latin typeface="Times New Roman" pitchFamily="18" charset="0"/>
                <a:cs typeface="Times New Roman" pitchFamily="18" charset="0"/>
              </a:rPr>
              <a:t>пособ</a:t>
            </a:r>
            <a:r>
              <a:rPr lang="ru-RU" altLang="zh-CN" sz="2000" b="1" i="1" dirty="0" smtClean="0">
                <a:latin typeface="Times New Roman" pitchFamily="18" charset="0"/>
                <a:cs typeface="Times New Roman" pitchFamily="18" charset="0"/>
              </a:rPr>
              <a:t>: ПЕРЕБОР    </a:t>
            </a:r>
          </a:p>
          <a:p>
            <a:pPr lvl="0" algn="ctr"/>
            <a:r>
              <a:rPr lang="ru-RU" altLang="zh-CN" sz="20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2000" b="1" i="1" dirty="0" smtClean="0">
                <a:latin typeface="Times New Roman" pitchFamily="18" charset="0"/>
                <a:cs typeface="Times New Roman" pitchFamily="18" charset="0"/>
              </a:rPr>
              <a:t>               ВАРИАНТОВ</a:t>
            </a:r>
            <a:endParaRPr lang="ru-RU" altLang="zh-CN" sz="20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 rot="10800000" flipV="1">
            <a:off x="1259632" y="5877272"/>
            <a:ext cx="2304256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lvl="0"/>
            <a:r>
              <a:rPr lang="en-US" altLang="zh-CN" sz="2000" b="1" i="1" dirty="0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ru-RU" altLang="zh-CN" sz="2000" b="1" i="1" dirty="0" err="1" smtClean="0">
                <a:latin typeface="Times New Roman" pitchFamily="18" charset="0"/>
                <a:cs typeface="Times New Roman" pitchFamily="18" charset="0"/>
              </a:rPr>
              <a:t>пособ</a:t>
            </a:r>
            <a:r>
              <a:rPr lang="ru-RU" altLang="zh-CN" sz="2000" b="1" i="1" dirty="0" smtClean="0">
                <a:latin typeface="Times New Roman" pitchFamily="18" charset="0"/>
                <a:cs typeface="Times New Roman" pitchFamily="18" charset="0"/>
              </a:rPr>
              <a:t> ПЕРЕБОР ВАРИАНТОВ            </a:t>
            </a:r>
            <a:endParaRPr lang="ru-RU" altLang="zh-CN" sz="20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 rot="10800000" flipH="1" flipV="1">
            <a:off x="4626260" y="5894916"/>
            <a:ext cx="3906180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lvl="0" algn="ctr"/>
            <a:r>
              <a:rPr lang="ru-RU" altLang="zh-CN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Комбинаторное правило умножения</a:t>
            </a:r>
            <a:endParaRPr lang="ru-RU" altLang="zh-CN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0" name="Прямая соединительная линия 19"/>
          <p:cNvCxnSpPr/>
          <p:nvPr/>
        </p:nvCxnSpPr>
        <p:spPr>
          <a:xfrm>
            <a:off x="1331640" y="5894916"/>
            <a:ext cx="2304256" cy="702436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 flipH="1">
            <a:off x="1259632" y="5894916"/>
            <a:ext cx="2304256" cy="690242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9604216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43607" y="100366"/>
            <a:ext cx="7940513" cy="483017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07504" y="188641"/>
            <a:ext cx="903649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Реализация построенного проекта и первичное закрепление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7504" y="5914146"/>
            <a:ext cx="8856984" cy="75521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07504" y="5914146"/>
            <a:ext cx="8712968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реализовать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построенный проект в соответствии с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планом, закрепить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новые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знания в новой ситуации.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22920" y="741818"/>
            <a:ext cx="696118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C00000"/>
                </a:solidFill>
                <a:cs typeface="Aharoni" panose="02010803020104030203" pitchFamily="2" charset="-79"/>
              </a:rPr>
              <a:t>М</a:t>
            </a:r>
          </a:p>
          <a:p>
            <a:r>
              <a:rPr lang="ru-RU" b="1" dirty="0">
                <a:solidFill>
                  <a:srgbClr val="C00000"/>
                </a:solidFill>
                <a:cs typeface="Aharoni" panose="02010803020104030203" pitchFamily="2" charset="-79"/>
              </a:rPr>
              <a:t>О</a:t>
            </a:r>
          </a:p>
          <a:p>
            <a:r>
              <a:rPr lang="ru-RU" b="1" dirty="0">
                <a:solidFill>
                  <a:srgbClr val="C00000"/>
                </a:solidFill>
                <a:cs typeface="Aharoni" panose="02010803020104030203" pitchFamily="2" charset="-79"/>
              </a:rPr>
              <a:t>Й</a:t>
            </a:r>
          </a:p>
          <a:p>
            <a:r>
              <a:rPr lang="ru-RU" b="1" dirty="0">
                <a:solidFill>
                  <a:srgbClr val="C00000"/>
                </a:solidFill>
                <a:cs typeface="Aharoni" panose="02010803020104030203" pitchFamily="2" charset="-79"/>
              </a:rPr>
              <a:t> </a:t>
            </a:r>
          </a:p>
          <a:p>
            <a:r>
              <a:rPr lang="ru-RU" b="1" dirty="0">
                <a:solidFill>
                  <a:srgbClr val="C00000"/>
                </a:solidFill>
                <a:cs typeface="Aharoni" panose="02010803020104030203" pitchFamily="2" charset="-79"/>
              </a:rPr>
              <a:t>Ш</a:t>
            </a:r>
          </a:p>
          <a:p>
            <a:r>
              <a:rPr lang="ru-RU" b="1" dirty="0">
                <a:solidFill>
                  <a:srgbClr val="C00000"/>
                </a:solidFill>
                <a:cs typeface="Aharoni" panose="02010803020104030203" pitchFamily="2" charset="-79"/>
              </a:rPr>
              <a:t>К</a:t>
            </a:r>
          </a:p>
          <a:p>
            <a:r>
              <a:rPr lang="ru-RU" b="1" dirty="0">
                <a:solidFill>
                  <a:srgbClr val="C00000"/>
                </a:solidFill>
                <a:cs typeface="Aharoni" panose="02010803020104030203" pitchFamily="2" charset="-79"/>
              </a:rPr>
              <a:t>О</a:t>
            </a:r>
          </a:p>
          <a:p>
            <a:r>
              <a:rPr lang="ru-RU" b="1" dirty="0">
                <a:solidFill>
                  <a:srgbClr val="C00000"/>
                </a:solidFill>
                <a:cs typeface="Aharoni" panose="02010803020104030203" pitchFamily="2" charset="-79"/>
              </a:rPr>
              <a:t>Л</a:t>
            </a:r>
          </a:p>
          <a:p>
            <a:r>
              <a:rPr lang="ru-RU" b="1" dirty="0">
                <a:solidFill>
                  <a:srgbClr val="C00000"/>
                </a:solidFill>
                <a:cs typeface="Aharoni" panose="02010803020104030203" pitchFamily="2" charset="-79"/>
              </a:rPr>
              <a:t>Ь</a:t>
            </a:r>
          </a:p>
          <a:p>
            <a:r>
              <a:rPr lang="ru-RU" b="1" dirty="0">
                <a:solidFill>
                  <a:srgbClr val="C00000"/>
                </a:solidFill>
                <a:cs typeface="Aharoni" panose="02010803020104030203" pitchFamily="2" charset="-79"/>
              </a:rPr>
              <a:t>Н</a:t>
            </a:r>
          </a:p>
          <a:p>
            <a:r>
              <a:rPr lang="ru-RU" b="1" dirty="0">
                <a:solidFill>
                  <a:srgbClr val="C00000"/>
                </a:solidFill>
                <a:cs typeface="Aharoni" panose="02010803020104030203" pitchFamily="2" charset="-79"/>
              </a:rPr>
              <a:t>Ы</a:t>
            </a:r>
          </a:p>
          <a:p>
            <a:r>
              <a:rPr lang="ru-RU" b="1" dirty="0">
                <a:solidFill>
                  <a:srgbClr val="C00000"/>
                </a:solidFill>
                <a:cs typeface="Aharoni" panose="02010803020104030203" pitchFamily="2" charset="-79"/>
              </a:rPr>
              <a:t>Й</a:t>
            </a:r>
          </a:p>
          <a:p>
            <a:r>
              <a:rPr lang="ru-RU" b="1" dirty="0">
                <a:solidFill>
                  <a:srgbClr val="C00000"/>
                </a:solidFill>
                <a:cs typeface="Aharoni" panose="02010803020104030203" pitchFamily="2" charset="-79"/>
              </a:rPr>
              <a:t> </a:t>
            </a:r>
          </a:p>
          <a:p>
            <a:r>
              <a:rPr lang="ru-RU" b="1" dirty="0">
                <a:solidFill>
                  <a:srgbClr val="C00000"/>
                </a:solidFill>
                <a:cs typeface="Aharoni" panose="02010803020104030203" pitchFamily="2" charset="-79"/>
              </a:rPr>
              <a:t>Д</a:t>
            </a:r>
          </a:p>
          <a:p>
            <a:r>
              <a:rPr lang="ru-RU" b="1" dirty="0">
                <a:solidFill>
                  <a:srgbClr val="C00000"/>
                </a:solidFill>
                <a:cs typeface="Aharoni" panose="02010803020104030203" pitchFamily="2" charset="-79"/>
              </a:rPr>
              <a:t>Е</a:t>
            </a:r>
          </a:p>
          <a:p>
            <a:r>
              <a:rPr lang="ru-RU" b="1" dirty="0">
                <a:solidFill>
                  <a:srgbClr val="C00000"/>
                </a:solidFill>
                <a:cs typeface="Aharoni" panose="02010803020104030203" pitchFamily="2" charset="-79"/>
              </a:rPr>
              <a:t>Н</a:t>
            </a:r>
          </a:p>
          <a:p>
            <a:r>
              <a:rPr lang="ru-RU" b="1" dirty="0">
                <a:solidFill>
                  <a:srgbClr val="C00000"/>
                </a:solidFill>
                <a:cs typeface="Aharoni" panose="02010803020104030203" pitchFamily="2" charset="-79"/>
              </a:rPr>
              <a:t>Ь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043608" y="1789720"/>
            <a:ext cx="3095355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Задача 1</a:t>
            </a:r>
            <a:endParaRPr lang="ru-RU" sz="16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меню столовой предложено на выбор 2 первых блюда, 3 вторых  и 2 третьих блюда. Сколько различных вариантов обеда, состоящего из первого, второго и третьего блюда можно составить? 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1219038" y="2464545"/>
            <a:ext cx="3208946" cy="410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061375" y="3921982"/>
            <a:ext cx="2790545" cy="14157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Задача 2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ru-RU" sz="2000" dirty="0">
                <a:solidFill>
                  <a:srgbClr val="393D38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1600" dirty="0">
                <a:solidFill>
                  <a:srgbClr val="393D38"/>
                </a:solidFill>
                <a:latin typeface="Times New Roman" pitchFamily="18" charset="0"/>
                <a:cs typeface="Times New Roman" pitchFamily="18" charset="0"/>
              </a:rPr>
              <a:t>Сколькими способами можно расставить 3 различные книги на книжной полке?</a:t>
            </a: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43609" y="594118"/>
            <a:ext cx="7920879" cy="735939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061375" y="671658"/>
            <a:ext cx="775909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7625" marR="47625"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5.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Творческое применение и добывание знаний в новой ситуации (проблемные задания)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004048" y="1425375"/>
            <a:ext cx="3991854" cy="41303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</a:rPr>
              <a:t>Задача 3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</a:rPr>
              <a:t>.Проказница </a:t>
            </a:r>
            <a:r>
              <a:rPr lang="ru-RU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</a:rPr>
              <a:t>Мартышка</a:t>
            </a:r>
          </a:p>
          <a:p>
            <a:pPr algn="ctr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</a:rPr>
              <a:t>Осёл,</a:t>
            </a:r>
          </a:p>
          <a:p>
            <a:pPr algn="ctr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</a:rPr>
              <a:t>Козёл,</a:t>
            </a:r>
          </a:p>
          <a:p>
            <a:pPr algn="ctr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</a:rPr>
              <a:t>Да косолапый Мишка</a:t>
            </a:r>
          </a:p>
          <a:p>
            <a:pPr algn="ctr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</a:rPr>
              <a:t>Затеяли играть квартет</a:t>
            </a:r>
          </a:p>
          <a:p>
            <a:pPr algn="ctr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</a:rPr>
              <a:t>…</a:t>
            </a:r>
          </a:p>
          <a:p>
            <a:pPr algn="ctr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</a:rPr>
              <a:t>Стой, братцы стой! – </a:t>
            </a:r>
          </a:p>
          <a:p>
            <a:pPr algn="ctr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</a:rPr>
              <a:t>Кричит Мартышка, - погодите!</a:t>
            </a:r>
          </a:p>
          <a:p>
            <a:pPr algn="ctr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</a:rPr>
              <a:t>Как музыке идти?</a:t>
            </a:r>
          </a:p>
          <a:p>
            <a:pPr algn="ctr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</a:rPr>
              <a:t>Ведь вы не так сидите…</a:t>
            </a:r>
          </a:p>
          <a:p>
            <a:pPr algn="ctr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</a:endParaRPr>
          </a:p>
          <a:p>
            <a:pPr algn="ctr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</a:rPr>
              <a:t>Тут пуще прежнего пошли у них разборы</a:t>
            </a:r>
          </a:p>
          <a:p>
            <a:pPr algn="ctr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</a:rPr>
              <a:t>И споры,</a:t>
            </a:r>
          </a:p>
          <a:p>
            <a:pPr algn="ctr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</a:rPr>
              <a:t>Кому и как сидеть…</a:t>
            </a:r>
          </a:p>
          <a:p>
            <a:pPr algn="ctr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chemeClr val="accent5">
                  <a:lumMod val="75000"/>
                </a:schemeClr>
              </a:solidFill>
              <a:latin typeface="Times New Roman" pitchFamily="18" charset="0"/>
            </a:endParaRPr>
          </a:p>
          <a:p>
            <a:pPr algn="ctr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solidFill>
                  <a:srgbClr val="FF0000"/>
                </a:solidFill>
                <a:latin typeface="Times New Roman" pitchFamily="18" charset="0"/>
              </a:rPr>
              <a:t>Сколькими способами можно рассадить четырех музыкантов?</a:t>
            </a:r>
          </a:p>
        </p:txBody>
      </p:sp>
    </p:spTree>
    <p:extLst>
      <p:ext uri="{BB962C8B-B14F-4D97-AF65-F5344CB8AC3E}">
        <p14:creationId xmlns:p14="http://schemas.microsoft.com/office/powerpoint/2010/main" xmlns="" val="3040074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97260" y="161803"/>
            <a:ext cx="8856984" cy="483017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07504" y="188641"/>
            <a:ext cx="9036496" cy="4921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6.Домашнее задание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7504" y="5914146"/>
            <a:ext cx="8856984" cy="75521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07504" y="5914146"/>
            <a:ext cx="88569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домашней учебной работы обучающихся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для закрепления знаний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1520" y="671658"/>
            <a:ext cx="5616624" cy="515163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228184" y="1191857"/>
            <a:ext cx="2736304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C00000"/>
                </a:solidFill>
              </a:rPr>
              <a:t>«</a:t>
            </a:r>
            <a:r>
              <a:rPr lang="ru-RU" sz="2400" dirty="0">
                <a:solidFill>
                  <a:srgbClr val="C00000"/>
                </a:solidFill>
              </a:rPr>
              <a:t>Способы решения комбинаторных задач</a:t>
            </a:r>
            <a:r>
              <a:rPr lang="ru-RU" sz="2400" dirty="0" smtClean="0">
                <a:solidFill>
                  <a:srgbClr val="C00000"/>
                </a:solidFill>
              </a:rPr>
              <a:t>»</a:t>
            </a:r>
            <a:endParaRPr lang="ru-RU" sz="2400" dirty="0">
              <a:solidFill>
                <a:srgbClr val="C0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 rot="10800000" flipV="1">
            <a:off x="6228184" y="3518974"/>
            <a:ext cx="2736304" cy="156966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C00000"/>
                </a:solidFill>
              </a:rPr>
              <a:t>«Один из способов</a:t>
            </a:r>
          </a:p>
          <a:p>
            <a:r>
              <a:rPr lang="ru-RU" sz="2400" dirty="0" smtClean="0">
                <a:solidFill>
                  <a:srgbClr val="C00000"/>
                </a:solidFill>
              </a:rPr>
              <a:t>решения комбинаторной задачи»</a:t>
            </a:r>
            <a:endParaRPr lang="ru-RU" sz="24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76077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97260" y="161803"/>
            <a:ext cx="8856984" cy="483017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07504" y="188641"/>
            <a:ext cx="9036496" cy="4830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Каждый урок</a:t>
            </a:r>
            <a:r>
              <a:rPr lang="ru-RU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воспитывает</a:t>
            </a:r>
            <a:r>
              <a:rPr lang="ru-RU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11560" y="1023973"/>
            <a:ext cx="696118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C00000"/>
                </a:solidFill>
                <a:cs typeface="Aharoni" panose="02010803020104030203" pitchFamily="2" charset="-79"/>
              </a:rPr>
              <a:t>М</a:t>
            </a:r>
          </a:p>
          <a:p>
            <a:r>
              <a:rPr lang="ru-RU" b="1" dirty="0">
                <a:solidFill>
                  <a:srgbClr val="C00000"/>
                </a:solidFill>
                <a:cs typeface="Aharoni" panose="02010803020104030203" pitchFamily="2" charset="-79"/>
              </a:rPr>
              <a:t>О</a:t>
            </a:r>
          </a:p>
          <a:p>
            <a:r>
              <a:rPr lang="ru-RU" b="1" dirty="0">
                <a:solidFill>
                  <a:srgbClr val="C00000"/>
                </a:solidFill>
                <a:cs typeface="Aharoni" panose="02010803020104030203" pitchFamily="2" charset="-79"/>
              </a:rPr>
              <a:t>Й</a:t>
            </a:r>
          </a:p>
          <a:p>
            <a:r>
              <a:rPr lang="ru-RU" b="1" dirty="0">
                <a:solidFill>
                  <a:srgbClr val="C00000"/>
                </a:solidFill>
                <a:cs typeface="Aharoni" panose="02010803020104030203" pitchFamily="2" charset="-79"/>
              </a:rPr>
              <a:t> </a:t>
            </a:r>
          </a:p>
          <a:p>
            <a:r>
              <a:rPr lang="ru-RU" b="1" dirty="0">
                <a:solidFill>
                  <a:srgbClr val="C00000"/>
                </a:solidFill>
                <a:cs typeface="Aharoni" panose="02010803020104030203" pitchFamily="2" charset="-79"/>
              </a:rPr>
              <a:t>Ш</a:t>
            </a:r>
          </a:p>
          <a:p>
            <a:r>
              <a:rPr lang="ru-RU" b="1" dirty="0">
                <a:solidFill>
                  <a:srgbClr val="C00000"/>
                </a:solidFill>
                <a:cs typeface="Aharoni" panose="02010803020104030203" pitchFamily="2" charset="-79"/>
              </a:rPr>
              <a:t>К</a:t>
            </a:r>
          </a:p>
          <a:p>
            <a:r>
              <a:rPr lang="ru-RU" b="1" dirty="0">
                <a:solidFill>
                  <a:srgbClr val="C00000"/>
                </a:solidFill>
                <a:cs typeface="Aharoni" panose="02010803020104030203" pitchFamily="2" charset="-79"/>
              </a:rPr>
              <a:t>О</a:t>
            </a:r>
          </a:p>
          <a:p>
            <a:r>
              <a:rPr lang="ru-RU" b="1" dirty="0">
                <a:solidFill>
                  <a:srgbClr val="C00000"/>
                </a:solidFill>
                <a:cs typeface="Aharoni" panose="02010803020104030203" pitchFamily="2" charset="-79"/>
              </a:rPr>
              <a:t>Л</a:t>
            </a:r>
          </a:p>
          <a:p>
            <a:r>
              <a:rPr lang="ru-RU" b="1" dirty="0">
                <a:solidFill>
                  <a:srgbClr val="C00000"/>
                </a:solidFill>
                <a:cs typeface="Aharoni" panose="02010803020104030203" pitchFamily="2" charset="-79"/>
              </a:rPr>
              <a:t>Ь</a:t>
            </a:r>
          </a:p>
          <a:p>
            <a:r>
              <a:rPr lang="ru-RU" b="1" dirty="0">
                <a:solidFill>
                  <a:srgbClr val="C00000"/>
                </a:solidFill>
                <a:cs typeface="Aharoni" panose="02010803020104030203" pitchFamily="2" charset="-79"/>
              </a:rPr>
              <a:t>Н</a:t>
            </a:r>
          </a:p>
          <a:p>
            <a:r>
              <a:rPr lang="ru-RU" b="1" dirty="0">
                <a:solidFill>
                  <a:srgbClr val="C00000"/>
                </a:solidFill>
                <a:cs typeface="Aharoni" panose="02010803020104030203" pitchFamily="2" charset="-79"/>
              </a:rPr>
              <a:t>Ы</a:t>
            </a:r>
          </a:p>
          <a:p>
            <a:r>
              <a:rPr lang="ru-RU" b="1" dirty="0">
                <a:solidFill>
                  <a:srgbClr val="C00000"/>
                </a:solidFill>
                <a:cs typeface="Aharoni" panose="02010803020104030203" pitchFamily="2" charset="-79"/>
              </a:rPr>
              <a:t>Й</a:t>
            </a:r>
          </a:p>
          <a:p>
            <a:r>
              <a:rPr lang="ru-RU" b="1" dirty="0">
                <a:solidFill>
                  <a:srgbClr val="C00000"/>
                </a:solidFill>
                <a:cs typeface="Aharoni" panose="02010803020104030203" pitchFamily="2" charset="-79"/>
              </a:rPr>
              <a:t> </a:t>
            </a:r>
          </a:p>
          <a:p>
            <a:r>
              <a:rPr lang="ru-RU" b="1" dirty="0">
                <a:solidFill>
                  <a:srgbClr val="C00000"/>
                </a:solidFill>
                <a:cs typeface="Aharoni" panose="02010803020104030203" pitchFamily="2" charset="-79"/>
              </a:rPr>
              <a:t>Д</a:t>
            </a:r>
          </a:p>
          <a:p>
            <a:r>
              <a:rPr lang="ru-RU" b="1" dirty="0">
                <a:solidFill>
                  <a:srgbClr val="C00000"/>
                </a:solidFill>
                <a:cs typeface="Aharoni" panose="02010803020104030203" pitchFamily="2" charset="-79"/>
              </a:rPr>
              <a:t>Е</a:t>
            </a:r>
          </a:p>
          <a:p>
            <a:r>
              <a:rPr lang="ru-RU" b="1" dirty="0">
                <a:solidFill>
                  <a:srgbClr val="C00000"/>
                </a:solidFill>
                <a:cs typeface="Aharoni" panose="02010803020104030203" pitchFamily="2" charset="-79"/>
              </a:rPr>
              <a:t>Н</a:t>
            </a:r>
          </a:p>
          <a:p>
            <a:r>
              <a:rPr lang="ru-RU" b="1" dirty="0">
                <a:solidFill>
                  <a:srgbClr val="C00000"/>
                </a:solidFill>
                <a:cs typeface="Aharoni" panose="02010803020104030203" pitchFamily="2" charset="-79"/>
              </a:rPr>
              <a:t>Ь</a:t>
            </a:r>
          </a:p>
        </p:txBody>
      </p:sp>
      <p:sp>
        <p:nvSpPr>
          <p:cNvPr id="6" name="Овал 5"/>
          <p:cNvSpPr/>
          <p:nvPr/>
        </p:nvSpPr>
        <p:spPr>
          <a:xfrm>
            <a:off x="1403648" y="958225"/>
            <a:ext cx="2232248" cy="72008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выбор</a:t>
            </a:r>
            <a:endParaRPr lang="ru-RU" dirty="0"/>
          </a:p>
        </p:txBody>
      </p:sp>
      <p:sp>
        <p:nvSpPr>
          <p:cNvPr id="8" name="Овал 7"/>
          <p:cNvSpPr/>
          <p:nvPr/>
        </p:nvSpPr>
        <p:spPr>
          <a:xfrm>
            <a:off x="1475656" y="2949348"/>
            <a:ext cx="2088232" cy="889198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отношения</a:t>
            </a:r>
            <a:endParaRPr lang="ru-RU" dirty="0"/>
          </a:p>
        </p:txBody>
      </p:sp>
      <p:sp>
        <p:nvSpPr>
          <p:cNvPr id="10" name="Овал 9"/>
          <p:cNvSpPr/>
          <p:nvPr/>
        </p:nvSpPr>
        <p:spPr>
          <a:xfrm>
            <a:off x="1403648" y="1964872"/>
            <a:ext cx="2232248" cy="744048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поведение</a:t>
            </a:r>
            <a:endParaRPr lang="ru-RU" dirty="0"/>
          </a:p>
        </p:txBody>
      </p:sp>
      <p:sp>
        <p:nvSpPr>
          <p:cNvPr id="13" name="Овал 12"/>
          <p:cNvSpPr/>
          <p:nvPr/>
        </p:nvSpPr>
        <p:spPr>
          <a:xfrm>
            <a:off x="1475656" y="4078974"/>
            <a:ext cx="2088232" cy="100621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обязанности</a:t>
            </a:r>
            <a:endParaRPr lang="ru-RU" dirty="0"/>
          </a:p>
        </p:txBody>
      </p:sp>
      <p:sp>
        <p:nvSpPr>
          <p:cNvPr id="14" name="Овал 13"/>
          <p:cNvSpPr/>
          <p:nvPr/>
        </p:nvSpPr>
        <p:spPr>
          <a:xfrm>
            <a:off x="1403648" y="5325612"/>
            <a:ext cx="2232248" cy="9117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права</a:t>
            </a:r>
            <a:endParaRPr lang="ru-RU" dirty="0"/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95936" y="1964872"/>
            <a:ext cx="4824536" cy="3658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358484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460</TotalTime>
  <Words>542</Words>
  <Application>Microsoft Office PowerPoint</Application>
  <PresentationFormat>Экран (4:3)</PresentationFormat>
  <Paragraphs>159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43</cp:revision>
  <dcterms:created xsi:type="dcterms:W3CDTF">2021-11-01T10:02:00Z</dcterms:created>
  <dcterms:modified xsi:type="dcterms:W3CDTF">2021-11-08T06:30:29Z</dcterms:modified>
</cp:coreProperties>
</file>