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56" r:id="rId5"/>
    <p:sldId id="257" r:id="rId6"/>
    <p:sldId id="260" r:id="rId7"/>
    <p:sldId id="264" r:id="rId8"/>
    <p:sldId id="261" r:id="rId9"/>
    <p:sldId id="262" r:id="rId10"/>
    <p:sldId id="263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FA979-B409-4185-BAAD-F81B0859AA3D}" type="datetimeFigureOut">
              <a:rPr lang="ru-RU" smtClean="0"/>
              <a:pPr/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AC419-51C7-467A-805B-BD1AD675F9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-008-Pravila-vedenija-sp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714488"/>
            <a:ext cx="785818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математических представлений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(+ конспект)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Разработала: воспитатель высшей квалификационной категории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Сазанова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Валентина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АлександровнаМАДОУ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№ 1 «Петушок»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I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4" name="Рисунок 13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2428868"/>
            <a:ext cx="1714512" cy="1864531"/>
          </a:xfrm>
          <a:prstGeom prst="rect">
            <a:avLst/>
          </a:prstGeom>
        </p:spPr>
      </p:pic>
      <p:pic>
        <p:nvPicPr>
          <p:cNvPr id="17" name="Рисунок 16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0306"/>
            <a:ext cx="1714512" cy="1864531"/>
          </a:xfrm>
          <a:prstGeom prst="rect">
            <a:avLst/>
          </a:prstGeom>
        </p:spPr>
      </p:pic>
      <p:pic>
        <p:nvPicPr>
          <p:cNvPr id="18" name="Рисунок 17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4993469"/>
            <a:ext cx="1714512" cy="1864531"/>
          </a:xfrm>
          <a:prstGeom prst="rect">
            <a:avLst/>
          </a:prstGeom>
        </p:spPr>
      </p:pic>
      <p:pic>
        <p:nvPicPr>
          <p:cNvPr id="19" name="Рисунок 18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0"/>
            <a:ext cx="1714512" cy="1864531"/>
          </a:xfrm>
          <a:prstGeom prst="rect">
            <a:avLst/>
          </a:prstGeom>
        </p:spPr>
      </p:pic>
      <p:pic>
        <p:nvPicPr>
          <p:cNvPr id="20" name="Рисунок 19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0"/>
            <a:ext cx="1714512" cy="1864531"/>
          </a:xfrm>
          <a:prstGeom prst="rect">
            <a:avLst/>
          </a:prstGeom>
        </p:spPr>
      </p:pic>
      <p:pic>
        <p:nvPicPr>
          <p:cNvPr id="21" name="Рисунок 20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5143512"/>
            <a:ext cx="1714512" cy="1864531"/>
          </a:xfrm>
          <a:prstGeom prst="rect">
            <a:avLst/>
          </a:prstGeom>
        </p:spPr>
      </p:pic>
      <p:pic>
        <p:nvPicPr>
          <p:cNvPr id="22" name="Рисунок 21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93469"/>
            <a:ext cx="1714512" cy="1864531"/>
          </a:xfrm>
          <a:prstGeom prst="rect">
            <a:avLst/>
          </a:prstGeom>
        </p:spPr>
      </p:pic>
      <p:pic>
        <p:nvPicPr>
          <p:cNvPr id="23" name="Рисунок 22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4512" cy="1864531"/>
          </a:xfrm>
          <a:prstGeom prst="rect">
            <a:avLst/>
          </a:prstGeom>
        </p:spPr>
      </p:pic>
      <p:pic>
        <p:nvPicPr>
          <p:cNvPr id="24" name="Рисунок 23" descr="0a04136d586dd8ca9d64c4ee69c27b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357430"/>
            <a:ext cx="1714512" cy="1864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836527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406013-135a72b6118f392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857760"/>
            <a:ext cx="1571636" cy="177442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0"/>
            <a:ext cx="857256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 ОД по формированию элементарных математических представлений (старшая группа)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Программное содержание: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познакомить с количественным составом числа три из единиц. Совершенствовать умение видеть в окружающих предметах форму знакомых геометрических фигур: прямоугольник, квадрат, круг, треугольник. Продолжать учить ориентироваться на листе бумаги, определять и называть стороны и углы листа.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занятия.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Организационный момент.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слайд  (картинка к сказке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Приключения Буратино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 помните сказку о глупеньком  Буратино, который не хотел учиться и не мог считать даже до пяти, поэтому и был обманут хитрой лисой Алисой и котом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Базилио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мы с вами будем учиться считать?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слайд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(картинка с изображением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ингрушек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животных на числовой лесенке)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игрушки вы видите?  -  зайчонок, лисёнок, медвежонок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Сколько всего игрушек?    -  три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игрушек вы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видете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 -  1 зайчонок, 1 лисёнок, 1 медвежонок.</a:t>
            </a:r>
          </a:p>
          <a:p>
            <a:pPr>
              <a:buFontTx/>
              <a:buChar char="-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составили число три? -  1,1 и 1 будет 3</a:t>
            </a:r>
          </a:p>
          <a:p>
            <a:pPr>
              <a:buFontTx/>
              <a:buChar char="-"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Работа с раздаточным материалом.  (наборы плоских геометрических фигур 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колличеству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детей)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встают вокруг стола, на столе лежат геометрические фигуры.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Составьте число 3 с помощью разных геометрических фигур, но помните, ни одна фигура не должна повторяться дважды.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Сколько всего геометрических фигур?   -  3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Сколько, каких геометрических фигур взял Ваня?  -  1	, 1  	1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 Саша?,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Света?...и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 составила число 3 Таня?     1,1 и 1 – будет 3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Молодцы все справились с заданием.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429264"/>
            <a:ext cx="214314" cy="21431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143504" y="5357826"/>
            <a:ext cx="285752" cy="285752"/>
          </a:xfrm>
          <a:prstGeom prst="triangl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929322" y="5357826"/>
            <a:ext cx="285752" cy="285752"/>
          </a:xfrm>
          <a:prstGeom prst="ellipse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Дидактическая игра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 предмет такой же формы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(сидя за столом)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геометрические фигуры вы знаете?  -     Ответы детей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495800" algn="l"/>
                <a:tab pos="4972050" algn="l"/>
                <a:tab pos="5572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85720" y="428604"/>
            <a:ext cx="850112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Назовите только плоские геометрические фигуры     -   ответы детей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слайд   Давайте посмотрим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Назовите только объёмные геометрические фигуры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слайд.   Проверим?  Назовите ещё раз в порядке, котором я вам их покажу.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слайд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слайд  Повторим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лоские и объёмные геометрические фигуры.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Подойдите ко мне и возьмите по одной фигуре.  Кто какую фигуру взял?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слайд.  Посмотрите на экран. Какие предметы вы видите на картинке?  Дети называют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Сейчас каждый из вас назовёт  предмет на картинке похожий на геометрическую фигуру, которую он выбрал и объяснит, чем они похожи.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(Если дети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атрудняются с объяснением можно дать образец)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57158" y="3143248"/>
            <a:ext cx="864399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Игровое упражнение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Разложи снежинки правильно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садятся за столы. У каждого прямоугольный лист бумаги разного цвета, снежинки.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слайд.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Давайте украсим салфетку снежинками.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буду говорить, куда положить снежинку, а вы внимательно слушать и выполнять. Справится самый внимательный.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снежинку положите посредине салфетки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снежинку в верхний левый угол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 в нижний левый угол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в нижний правый угол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в верхний правый угол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 посредине верхнего края листа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посредине нижнего края листа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посредине левого края листа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одну посредине правого края листа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диктанта выполняется узор на экране, воспитатель уточняет где положили снежинку; дети проверяют правильность выполнения задания.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5800" algn="l"/>
                <a:tab pos="4972050" algn="l"/>
                <a:tab pos="5572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такой узор у нас получился.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-008-Pravila-vedenija-sp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9" y="1928802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познакомить с количественным составом числа три из единиц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совершенствовать умение видеть в окружающих предметах форму  знакомых геометрических фигур: прямоугольника, круга, квадрата, треугольника.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продолжать учить ориентироваться на листе бумаги, определять и называть стороны и углы листа.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33-067-Teper-mozhno-uslozhnit-dvizhenie-vvedem-traektoriju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000250"/>
            <a:ext cx="3810000" cy="2857500"/>
          </a:xfrm>
          <a:prstGeom prst="rect">
            <a:avLst/>
          </a:prstGeom>
        </p:spPr>
      </p:pic>
      <p:pic>
        <p:nvPicPr>
          <p:cNvPr id="3" name="Рисунок 2" descr="7079ef486c03238650d249ed908c653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olntc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2357422" cy="157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7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4000504"/>
            <a:ext cx="1597767" cy="147734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28575" cmpd="sng">
                <a:solidFill>
                  <a:schemeClr val="accent6">
                    <a:lumMod val="50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3571876"/>
            <a:ext cx="2286016" cy="192882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9050" cmpd="sng">
                <a:solidFill>
                  <a:srgbClr val="FFFFFF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3143248"/>
            <a:ext cx="2428892" cy="235745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9050" cmpd="sng">
                <a:solidFill>
                  <a:srgbClr val="FFFFFF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Рисунок 8" descr="0_a4f4c_5caf86e4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1548548"/>
            <a:ext cx="1857388" cy="2376579"/>
          </a:xfrm>
          <a:prstGeom prst="rect">
            <a:avLst/>
          </a:prstGeom>
        </p:spPr>
      </p:pic>
      <p:pic>
        <p:nvPicPr>
          <p:cNvPr id="14" name="Рисунок 13" descr="ftKb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2428868"/>
            <a:ext cx="1428760" cy="1662917"/>
          </a:xfrm>
          <a:prstGeom prst="rect">
            <a:avLst/>
          </a:prstGeom>
        </p:spPr>
      </p:pic>
      <p:pic>
        <p:nvPicPr>
          <p:cNvPr id="15" name="Рисунок 14" descr="0_51474_e89f9a40_XL.png"/>
          <p:cNvPicPr>
            <a:picLocks noChangeAspect="1"/>
          </p:cNvPicPr>
          <p:nvPr/>
        </p:nvPicPr>
        <p:blipFill>
          <a:blip r:embed="rId5"/>
          <a:srcRect t="2083" r="54297"/>
          <a:stretch>
            <a:fillRect/>
          </a:stretch>
        </p:blipFill>
        <p:spPr>
          <a:xfrm>
            <a:off x="5214942" y="500042"/>
            <a:ext cx="1785950" cy="277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7-007-Treugolni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71546"/>
            <a:ext cx="2435595" cy="2243416"/>
          </a:xfrm>
          <a:prstGeom prst="rect">
            <a:avLst/>
          </a:prstGeom>
        </p:spPr>
      </p:pic>
      <p:pic>
        <p:nvPicPr>
          <p:cNvPr id="4" name="Рисунок 3" descr="0009-024-Delenie-ponjatij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143380"/>
            <a:ext cx="2417749" cy="22947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86512" y="1357298"/>
            <a:ext cx="1785950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4857760"/>
            <a:ext cx="2786082" cy="12144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286116" y="3143248"/>
            <a:ext cx="2428892" cy="162878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285728"/>
            <a:ext cx="35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Плоские  геометрические фигуры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7-Opredelenie-tsilindr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428736"/>
            <a:ext cx="1718043" cy="2257429"/>
          </a:xfrm>
          <a:prstGeom prst="rect">
            <a:avLst/>
          </a:prstGeom>
        </p:spPr>
      </p:pic>
      <p:pic>
        <p:nvPicPr>
          <p:cNvPr id="3" name="Рисунок 2" descr="0008-007-Prjamougolnyj-parallelepiped-5-kl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857232"/>
            <a:ext cx="2386270" cy="2643060"/>
          </a:xfrm>
          <a:prstGeom prst="rect">
            <a:avLst/>
          </a:prstGeom>
        </p:spPr>
      </p:pic>
      <p:pic>
        <p:nvPicPr>
          <p:cNvPr id="4" name="Рисунок 3" descr="0008-008-Prjamougolnyj-parallelepiped-5-klas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643050"/>
            <a:ext cx="2210711" cy="1900436"/>
          </a:xfrm>
          <a:prstGeom prst="rect">
            <a:avLst/>
          </a:prstGeom>
        </p:spPr>
      </p:pic>
      <p:pic>
        <p:nvPicPr>
          <p:cNvPr id="6" name="Рисунок 5" descr="0005-005-Geometricheskie-figur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4071942"/>
            <a:ext cx="2405066" cy="2405066"/>
          </a:xfrm>
          <a:prstGeom prst="rect">
            <a:avLst/>
          </a:prstGeom>
        </p:spPr>
      </p:pic>
      <p:pic>
        <p:nvPicPr>
          <p:cNvPr id="7" name="Рисунок 6" descr="a765287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4143380"/>
            <a:ext cx="2748227" cy="2595548"/>
          </a:xfrm>
          <a:prstGeom prst="rect">
            <a:avLst/>
          </a:prstGeom>
        </p:spPr>
      </p:pic>
      <p:pic>
        <p:nvPicPr>
          <p:cNvPr id="9" name="Рисунок 8" descr="0023-023-Parallelepiped.jpg"/>
          <p:cNvPicPr>
            <a:picLocks noChangeAspect="1"/>
          </p:cNvPicPr>
          <p:nvPr/>
        </p:nvPicPr>
        <p:blipFill>
          <a:blip r:embed="rId7"/>
          <a:srcRect l="14844" t="14583" r="14062" b="33333"/>
          <a:stretch>
            <a:fillRect/>
          </a:stretch>
        </p:blipFill>
        <p:spPr>
          <a:xfrm>
            <a:off x="5786446" y="4000504"/>
            <a:ext cx="2860378" cy="15716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14546" y="428604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Объёмные геометрические фигуры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571480"/>
            <a:ext cx="45720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Снег, снег кружится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Белая вся улица.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Собрались мы в кружок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Завертелись как снежок.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53293-9ae9a186ac1f28c1.jpg"/>
          <p:cNvPicPr>
            <a:picLocks noChangeAspect="1"/>
          </p:cNvPicPr>
          <p:nvPr/>
        </p:nvPicPr>
        <p:blipFill>
          <a:blip r:embed="rId2"/>
          <a:srcRect t="11458" b="5208"/>
          <a:stretch>
            <a:fillRect/>
          </a:stretch>
        </p:blipFill>
        <p:spPr>
          <a:xfrm>
            <a:off x="642910" y="1071546"/>
            <a:ext cx="7858180" cy="56481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285728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ПОВТОРИМ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6-002-CHto-takoe-obe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500042"/>
            <a:ext cx="2643206" cy="1143008"/>
          </a:xfrm>
          <a:prstGeom prst="rect">
            <a:avLst/>
          </a:prstGeom>
        </p:spPr>
      </p:pic>
      <p:pic>
        <p:nvPicPr>
          <p:cNvPr id="5" name="Рисунок 4" descr="1316066878_instrument.jpg"/>
          <p:cNvPicPr>
            <a:picLocks noChangeAspect="1"/>
          </p:cNvPicPr>
          <p:nvPr/>
        </p:nvPicPr>
        <p:blipFill>
          <a:blip r:embed="rId3"/>
          <a:srcRect l="7520" t="8767" r="10449"/>
          <a:stretch>
            <a:fillRect/>
          </a:stretch>
        </p:blipFill>
        <p:spPr>
          <a:xfrm>
            <a:off x="571472" y="2857496"/>
            <a:ext cx="1697787" cy="1643074"/>
          </a:xfrm>
          <a:prstGeom prst="rect">
            <a:avLst/>
          </a:prstGeom>
        </p:spPr>
      </p:pic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4286256"/>
            <a:ext cx="1783082" cy="1857378"/>
          </a:xfrm>
          <a:prstGeom prst="rect">
            <a:avLst/>
          </a:prstGeom>
        </p:spPr>
      </p:pic>
      <p:pic>
        <p:nvPicPr>
          <p:cNvPr id="9" name="Рисунок 8" descr="43acfb57407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3071810"/>
            <a:ext cx="1874519" cy="2652621"/>
          </a:xfrm>
          <a:prstGeom prst="rect">
            <a:avLst/>
          </a:prstGeom>
        </p:spPr>
      </p:pic>
      <p:pic>
        <p:nvPicPr>
          <p:cNvPr id="12" name="Рисунок 11" descr="4811231234be05b3052ab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042" y="4500546"/>
            <a:ext cx="2357454" cy="2357454"/>
          </a:xfrm>
          <a:prstGeom prst="rect">
            <a:avLst/>
          </a:prstGeom>
        </p:spPr>
      </p:pic>
      <p:pic>
        <p:nvPicPr>
          <p:cNvPr id="13" name="Рисунок 12" descr="3744986wrv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6578" y="500042"/>
            <a:ext cx="1857388" cy="1881114"/>
          </a:xfrm>
          <a:prstGeom prst="rect">
            <a:avLst/>
          </a:prstGeom>
        </p:spPr>
      </p:pic>
      <p:pic>
        <p:nvPicPr>
          <p:cNvPr id="14" name="Рисунок 13" descr="74377337_large_1248287779_salfetka.gif"/>
          <p:cNvPicPr>
            <a:picLocks noChangeAspect="1"/>
          </p:cNvPicPr>
          <p:nvPr/>
        </p:nvPicPr>
        <p:blipFill>
          <a:blip r:embed="rId8"/>
          <a:srcRect l="6779" t="10300" r="5508" b="15665"/>
          <a:stretch>
            <a:fillRect/>
          </a:stretch>
        </p:blipFill>
        <p:spPr>
          <a:xfrm>
            <a:off x="428596" y="571480"/>
            <a:ext cx="1500198" cy="1500198"/>
          </a:xfrm>
          <a:prstGeom prst="rect">
            <a:avLst/>
          </a:prstGeom>
        </p:spPr>
      </p:pic>
      <p:pic>
        <p:nvPicPr>
          <p:cNvPr id="15" name="Рисунок 14" descr="risunok42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00298" y="2428868"/>
            <a:ext cx="1621468" cy="1624002"/>
          </a:xfrm>
          <a:prstGeom prst="rect">
            <a:avLst/>
          </a:prstGeom>
        </p:spPr>
      </p:pic>
      <p:pic>
        <p:nvPicPr>
          <p:cNvPr id="16" name="Рисунок 15" descr="rc1mjk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14876" y="2357430"/>
            <a:ext cx="2036864" cy="1709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606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Тоша</cp:lastModifiedBy>
  <cp:revision>21</cp:revision>
  <dcterms:created xsi:type="dcterms:W3CDTF">2015-01-23T18:44:08Z</dcterms:created>
  <dcterms:modified xsi:type="dcterms:W3CDTF">2023-04-14T20:33:26Z</dcterms:modified>
</cp:coreProperties>
</file>