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gif" Extension="gif"/>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8" r:id="rId3"/>
    <p:sldId id="283" r:id="rId4"/>
    <p:sldId id="284" r:id="rId5"/>
    <p:sldId id="285" r:id="rId6"/>
    <p:sldId id="280" r:id="rId7"/>
    <p:sldId id="281" r:id="rId8"/>
    <p:sldId id="282" r:id="rId9"/>
    <p:sldId id="257" r:id="rId10"/>
    <p:sldId id="274" r:id="rId11"/>
    <p:sldId id="258" r:id="rId12"/>
    <p:sldId id="259" r:id="rId13"/>
    <p:sldId id="264" r:id="rId14"/>
    <p:sldId id="270" r:id="rId15"/>
    <p:sldId id="260" r:id="rId16"/>
    <p:sldId id="275" r:id="rId17"/>
    <p:sldId id="263" r:id="rId18"/>
    <p:sldId id="276" r:id="rId19"/>
    <p:sldId id="277" r:id="rId20"/>
    <p:sldId id="267"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p:cViewPr>
        <p:scale>
          <a:sx n="107" d="100"/>
          <a:sy n="107" d="100"/>
        </p:scale>
        <p:origin x="-1722"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1C834A6-53AC-4CFC-97A2-0470669B3FD4}" type="datetimeFigureOut">
              <a:rPr lang="ru-RU"/>
              <a:pPr>
                <a:defRPr/>
              </a:pPr>
              <a:t>04.04.2023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CCB0710-E813-4D24-B619-2CCC7D9334F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23E15B7-C831-45E0-986F-6EADB2CA709D}" type="datetimeFigureOut">
              <a:rPr lang="ru-RU"/>
              <a:pPr>
                <a:defRPr/>
              </a:pPr>
              <a:t>04.04.2023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EA8D0F9-B744-49D8-A00F-830CDD696AA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B294F61-429E-42AA-80DA-B7E19F5558A1}" type="datetimeFigureOut">
              <a:rPr lang="ru-RU"/>
              <a:pPr>
                <a:defRPr/>
              </a:pPr>
              <a:t>04.04.2023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4F2CE33-AB5C-4F30-811D-00B3750363E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CF5718B-D899-4368-9CE8-37498B54B6F2}" type="datetimeFigureOut">
              <a:rPr lang="ru-RU"/>
              <a:pPr>
                <a:defRPr/>
              </a:pPr>
              <a:t>04.04.2023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54A4039-4A54-49B0-B397-919DCBCFA9B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B149003-9D15-4C9A-A472-D2D95693100E}" type="datetimeFigureOut">
              <a:rPr lang="ru-RU"/>
              <a:pPr>
                <a:defRPr/>
              </a:pPr>
              <a:t>04.04.2023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0F88E6B-99F8-4691-9668-87E60270EA1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7662801-616B-49E0-9108-5A64703D701E}" type="datetimeFigureOut">
              <a:rPr lang="ru-RU"/>
              <a:pPr>
                <a:defRPr/>
              </a:pPr>
              <a:t>04.04.2023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C38BF85-DAD2-4354-9F72-3E41FF82FD5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86E7108-4CDA-4BB6-AC6D-64BDCDEF1E8C}" type="datetimeFigureOut">
              <a:rPr lang="ru-RU"/>
              <a:pPr>
                <a:defRPr/>
              </a:pPr>
              <a:t>04.04.2023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4326146-22ED-4E5F-B78D-32D555DAACD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C27325B-6AC6-4798-9ADF-7AB8AB56C842}" type="datetimeFigureOut">
              <a:rPr lang="ru-RU"/>
              <a:pPr>
                <a:defRPr/>
              </a:pPr>
              <a:t>04.04.2023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7C8A3FD4-3032-4752-B18C-55A79161939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8E2077E-80C7-473C-BC5D-939F1D90DCD3}" type="datetimeFigureOut">
              <a:rPr lang="ru-RU"/>
              <a:pPr>
                <a:defRPr/>
              </a:pPr>
              <a:t>04.04.2023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5E4DF08-61BE-42E7-B6BC-7380051486C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BCD03B3-962F-4CFC-92D0-270766C18A23}" type="datetimeFigureOut">
              <a:rPr lang="ru-RU"/>
              <a:pPr>
                <a:defRPr/>
              </a:pPr>
              <a:t>04.04.2023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9C65D1D-F668-42ED-9C57-FC263899DB7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60F867C-1303-43DB-8230-70DC28F196D3}" type="datetimeFigureOut">
              <a:rPr lang="ru-RU"/>
              <a:pPr>
                <a:defRPr/>
              </a:pPr>
              <a:t>04.04.2023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9DA3DD2-5809-4D41-8358-05A7641359C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t="-25000" b="-25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C4DD6AC-87F7-47F1-8DBA-BF200EBBAF66}" type="datetimeFigureOut">
              <a:rPr lang="ru-RU"/>
              <a:pPr>
                <a:defRPr/>
              </a:pPr>
              <a:t>04.04.2023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0F147E0-F3B2-4B93-9F48-741A7697980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arget="../media/image14.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mg11.nnm.ru/8/5/9/6/4/f4680bb8d00b85ea05b3ba601ad.jpg"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http://img11.nnm.ru/6/c/7/7/3/4dc0e0dcfe9ca4d53a556b17c07.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arget="../media/image20.jpeg" Type="http://schemas.openxmlformats.org/officeDocument/2006/relationships/imag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0" y="1428736"/>
            <a:ext cx="4429126" cy="3082925"/>
          </a:xfrm>
        </p:spPr>
        <p:txBody>
          <a:bodyPr/>
          <a:lstStyle/>
          <a:p>
            <a:pPr eaLnBrk="1" hangingPunct="1"/>
            <a:r>
              <a:rPr lang="ru-RU" sz="5400" b="1" dirty="0" smtClean="0">
                <a:solidFill>
                  <a:srgbClr val="FF0000"/>
                </a:solidFill>
              </a:rPr>
              <a:t>Вербное Воскресение</a:t>
            </a:r>
          </a:p>
        </p:txBody>
      </p:sp>
      <p:pic>
        <p:nvPicPr>
          <p:cNvPr id="8195" name="Содержимое 3" descr="fd7619990d30.jpg"/>
          <p:cNvPicPr>
            <a:picLocks noGrp="1" noChangeAspect="1"/>
          </p:cNvPicPr>
          <p:nvPr>
            <p:ph idx="1"/>
          </p:nvPr>
        </p:nvPicPr>
        <p:blipFill>
          <a:blip r:embed="rId2" cstate="print"/>
          <a:srcRect/>
          <a:stretch>
            <a:fillRect/>
          </a:stretch>
        </p:blipFill>
        <p:spPr>
          <a:xfrm>
            <a:off x="4357688" y="285751"/>
            <a:ext cx="4500562" cy="4727426"/>
          </a:xfrm>
        </p:spPr>
      </p:pic>
      <p:sp>
        <p:nvSpPr>
          <p:cNvPr id="8197" name="Прямоугольник 5"/>
          <p:cNvSpPr>
            <a:spLocks noChangeArrowheads="1"/>
          </p:cNvSpPr>
          <p:nvPr/>
        </p:nvSpPr>
        <p:spPr bwMode="auto">
          <a:xfrm flipH="1">
            <a:off x="428625" y="1143000"/>
            <a:ext cx="142875" cy="369888"/>
          </a:xfrm>
          <a:prstGeom prst="rect">
            <a:avLst/>
          </a:prstGeom>
          <a:noFill/>
          <a:ln w="9525">
            <a:noFill/>
            <a:miter lim="800000"/>
            <a:headEnd/>
            <a:tailEnd/>
          </a:ln>
        </p:spPr>
        <p:txBody>
          <a:bodyPr>
            <a:spAutoFit/>
          </a:bodyPr>
          <a:lstStyle/>
          <a:p>
            <a:r>
              <a:rPr lang="ru-RU">
                <a:latin typeface="Calibri" pitchFamily="34" charset="0"/>
              </a:rPr>
              <a:t> </a:t>
            </a:r>
          </a:p>
        </p:txBody>
      </p:sp>
      <p:sp>
        <p:nvSpPr>
          <p:cNvPr id="8199" name="Прямоугольник 7"/>
          <p:cNvSpPr>
            <a:spLocks noChangeArrowheads="1"/>
          </p:cNvSpPr>
          <p:nvPr/>
        </p:nvSpPr>
        <p:spPr bwMode="auto">
          <a:xfrm>
            <a:off x="3419872" y="5589240"/>
            <a:ext cx="5724128" cy="646331"/>
          </a:xfrm>
          <a:prstGeom prst="rect">
            <a:avLst/>
          </a:prstGeom>
          <a:noFill/>
          <a:ln w="9525">
            <a:noFill/>
            <a:miter lim="800000"/>
            <a:headEnd/>
            <a:tailEnd/>
          </a:ln>
        </p:spPr>
        <p:txBody>
          <a:bodyPr wrap="square">
            <a:spAutoFit/>
          </a:bodyPr>
          <a:lstStyle/>
          <a:p>
            <a:pPr algn="ctr"/>
            <a:r>
              <a:rPr lang="ru-RU" b="1" i="1" dirty="0" err="1">
                <a:solidFill>
                  <a:srgbClr val="FF0000"/>
                </a:solidFill>
                <a:latin typeface="Calibri" pitchFamily="34" charset="0"/>
              </a:rPr>
              <a:t>Вербохлест</a:t>
            </a:r>
            <a:r>
              <a:rPr lang="ru-RU" b="1" i="1" dirty="0">
                <a:solidFill>
                  <a:srgbClr val="FF0000"/>
                </a:solidFill>
                <a:latin typeface="Calibri" pitchFamily="34" charset="0"/>
              </a:rPr>
              <a:t>, бей до слез. Там </a:t>
            </a:r>
            <a:r>
              <a:rPr lang="ru-RU" b="1" i="1" dirty="0" err="1">
                <a:solidFill>
                  <a:srgbClr val="FF0000"/>
                </a:solidFill>
                <a:latin typeface="Calibri" pitchFamily="34" charset="0"/>
              </a:rPr>
              <a:t>недалечко</a:t>
            </a:r>
            <a:r>
              <a:rPr lang="ru-RU" b="1" i="1" dirty="0">
                <a:solidFill>
                  <a:srgbClr val="FF0000"/>
                </a:solidFill>
                <a:latin typeface="Calibri" pitchFamily="34" charset="0"/>
              </a:rPr>
              <a:t> красно </a:t>
            </a:r>
            <a:r>
              <a:rPr lang="ru-RU" b="1" i="1" dirty="0" err="1">
                <a:solidFill>
                  <a:srgbClr val="FF0000"/>
                </a:solidFill>
                <a:latin typeface="Calibri" pitchFamily="34" charset="0"/>
              </a:rPr>
              <a:t>яечко</a:t>
            </a:r>
            <a:r>
              <a:rPr lang="ru-RU" b="1" i="1" dirty="0">
                <a:solidFill>
                  <a:srgbClr val="FF0000"/>
                </a:solidFill>
                <a:latin typeface="Calibri" pitchFamily="34" charset="0"/>
              </a:rPr>
              <a:t>.</a:t>
            </a:r>
          </a:p>
          <a:p>
            <a:pPr algn="ctr"/>
            <a:r>
              <a:rPr lang="ru-RU" b="1" i="1" dirty="0">
                <a:solidFill>
                  <a:srgbClr val="FF0000"/>
                </a:solidFill>
                <a:latin typeface="Calibri" pitchFamily="34" charset="0"/>
              </a:rPr>
              <a:t>Русская приговорка.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lstStyle/>
          <a:p>
            <a:r>
              <a:rPr lang="ru-RU" altLang="ru-RU" sz="1800" b="1" dirty="0">
                <a:solidFill>
                  <a:srgbClr val="C00000"/>
                </a:solidFill>
                <a:latin typeface="Bookman Old Style" pitchFamily="18" charset="0"/>
              </a:rPr>
              <a:t> </a:t>
            </a:r>
            <a:r>
              <a:rPr lang="ru-RU" sz="2000" b="1" dirty="0">
                <a:solidFill>
                  <a:srgbClr val="FF0000"/>
                </a:solidFill>
              </a:rPr>
              <a:t>«Вход Господень в Иерусалим».</a:t>
            </a:r>
            <a:br>
              <a:rPr lang="ru-RU" sz="2000" b="1" dirty="0">
                <a:solidFill>
                  <a:srgbClr val="FF0000"/>
                </a:solidFill>
              </a:rPr>
            </a:br>
            <a:r>
              <a:rPr lang="ru-RU" sz="2000" b="1" dirty="0">
                <a:solidFill>
                  <a:srgbClr val="FF0000"/>
                </a:solidFill>
              </a:rPr>
              <a:t> Согласно Библии, в этот день Иисус на молодом осле – символе кротости и миролюбия – торжественно въехал в ворота </a:t>
            </a:r>
            <a:r>
              <a:rPr lang="ru-RU" sz="2000" b="1" dirty="0" smtClean="0">
                <a:solidFill>
                  <a:srgbClr val="FF0000"/>
                </a:solidFill>
              </a:rPr>
              <a:t>Иерусалима</a:t>
            </a:r>
            <a:br>
              <a:rPr lang="ru-RU" sz="2000" b="1" dirty="0" smtClean="0">
                <a:solidFill>
                  <a:srgbClr val="FF0000"/>
                </a:solidFill>
              </a:rPr>
            </a:br>
            <a:r>
              <a:rPr lang="ru-RU" sz="2000" b="1" dirty="0">
                <a:solidFill>
                  <a:srgbClr val="FF0000"/>
                </a:solidFill>
              </a:rPr>
              <a:t>Собравшиеся люди приветствовали его как Мессию.</a:t>
            </a:r>
            <a:br>
              <a:rPr lang="ru-RU" sz="2000" b="1" dirty="0">
                <a:solidFill>
                  <a:srgbClr val="FF0000"/>
                </a:solidFill>
              </a:rPr>
            </a:br>
            <a:r>
              <a:rPr lang="ru-RU" sz="2000" b="1" dirty="0">
                <a:solidFill>
                  <a:srgbClr val="FF0000"/>
                </a:solidFill>
              </a:rPr>
              <a:t>Они размахивали пальмовыми ветками, расстилали перед Ним свои одежды и пели.</a:t>
            </a:r>
            <a:br>
              <a:rPr lang="ru-RU" sz="2000" b="1" dirty="0">
                <a:solidFill>
                  <a:srgbClr val="FF0000"/>
                </a:solidFill>
              </a:rPr>
            </a:br>
            <a:endParaRPr lang="ru-RU" sz="2000" b="1" dirty="0">
              <a:solidFill>
                <a:srgbClr val="FF0000"/>
              </a:solidFill>
            </a:endParaRPr>
          </a:p>
        </p:txBody>
      </p:sp>
      <p:pic>
        <p:nvPicPr>
          <p:cNvPr id="4" name="Содержимое 3" descr="a143259bb3e4.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115616" y="2348880"/>
            <a:ext cx="7056784" cy="4061048"/>
          </a:xfrm>
        </p:spPr>
      </p:pic>
    </p:spTree>
    <p:extLst>
      <p:ext uri="{BB962C8B-B14F-4D97-AF65-F5344CB8AC3E}">
        <p14:creationId xmlns:p14="http://schemas.microsoft.com/office/powerpoint/2010/main" val="3332314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303819" y="1210720"/>
            <a:ext cx="8323993" cy="4666530"/>
          </a:xfrm>
        </p:spPr>
        <p:txBody>
          <a:bodyPr/>
          <a:lstStyle/>
          <a:p>
            <a:pPr eaLnBrk="1" hangingPunct="1"/>
            <a:r>
              <a:rPr lang="ru-RU" dirty="0" smtClean="0"/>
              <a:t>   </a:t>
            </a:r>
            <a:endParaRPr lang="ru-RU" dirty="0" smtClean="0"/>
          </a:p>
        </p:txBody>
      </p:sp>
      <p:pic>
        <p:nvPicPr>
          <p:cNvPr id="4099" name="Содержимое 4" descr="Giotto_-_Scrovegni_-_-26-_-_Entry_into_Jerusalem2.jpg"/>
          <p:cNvPicPr>
            <a:picLocks noGrp="1" noChangeAspect="1"/>
          </p:cNvPicPr>
          <p:nvPr>
            <p:ph idx="1"/>
          </p:nvPr>
        </p:nvPicPr>
        <p:blipFill>
          <a:blip r:embed="rId2" cstate="print"/>
          <a:srcRect/>
          <a:stretch>
            <a:fillRect/>
          </a:stretch>
        </p:blipFill>
        <p:spPr>
          <a:xfrm>
            <a:off x="5148064" y="1964531"/>
            <a:ext cx="3575050" cy="3357563"/>
          </a:xfrm>
        </p:spPr>
      </p:pic>
      <p:sp>
        <p:nvSpPr>
          <p:cNvPr id="4100" name="Прямоугольник 3"/>
          <p:cNvSpPr>
            <a:spLocks noChangeArrowheads="1"/>
          </p:cNvSpPr>
          <p:nvPr/>
        </p:nvSpPr>
        <p:spPr bwMode="auto">
          <a:xfrm>
            <a:off x="214313" y="4000500"/>
            <a:ext cx="3929062" cy="369332"/>
          </a:xfrm>
          <a:prstGeom prst="rect">
            <a:avLst/>
          </a:prstGeom>
          <a:noFill/>
          <a:ln w="9525">
            <a:noFill/>
            <a:miter lim="800000"/>
            <a:headEnd/>
            <a:tailEnd/>
          </a:ln>
        </p:spPr>
        <p:txBody>
          <a:bodyPr>
            <a:spAutoFit/>
          </a:bodyPr>
          <a:lstStyle/>
          <a:p>
            <a:pPr algn="ctr"/>
            <a:r>
              <a:rPr lang="ru-RU" i="1" dirty="0" smtClean="0">
                <a:latin typeface="Calibri" pitchFamily="34" charset="0"/>
              </a:rPr>
              <a:t> </a:t>
            </a:r>
            <a:endParaRPr lang="ru-RU" i="1" dirty="0">
              <a:latin typeface="Calibri" pitchFamily="34" charset="0"/>
            </a:endParaRPr>
          </a:p>
        </p:txBody>
      </p:sp>
      <p:sp>
        <p:nvSpPr>
          <p:cNvPr id="4101" name="Прямоугольник 5"/>
          <p:cNvSpPr>
            <a:spLocks noChangeArrowheads="1"/>
          </p:cNvSpPr>
          <p:nvPr/>
        </p:nvSpPr>
        <p:spPr bwMode="auto">
          <a:xfrm>
            <a:off x="142875" y="3643313"/>
            <a:ext cx="219932" cy="276999"/>
          </a:xfrm>
          <a:prstGeom prst="rect">
            <a:avLst/>
          </a:prstGeom>
          <a:noFill/>
          <a:ln w="9525">
            <a:noFill/>
            <a:miter lim="800000"/>
            <a:headEnd/>
            <a:tailEnd/>
          </a:ln>
        </p:spPr>
        <p:txBody>
          <a:bodyPr wrap="none">
            <a:spAutoFit/>
          </a:bodyPr>
          <a:lstStyle/>
          <a:p>
            <a:r>
              <a:rPr lang="ru-RU" sz="1200" dirty="0" smtClean="0">
                <a:latin typeface="Calibri" pitchFamily="34" charset="0"/>
              </a:rPr>
              <a:t> </a:t>
            </a:r>
            <a:endParaRPr lang="ru-RU" sz="1200" dirty="0">
              <a:latin typeface="Calibri" pitchFamily="34" charset="0"/>
            </a:endParaRPr>
          </a:p>
        </p:txBody>
      </p:sp>
      <p:sp>
        <p:nvSpPr>
          <p:cNvPr id="4103" name="Прямоугольник 7"/>
          <p:cNvSpPr>
            <a:spLocks noChangeArrowheads="1"/>
          </p:cNvSpPr>
          <p:nvPr/>
        </p:nvSpPr>
        <p:spPr bwMode="auto">
          <a:xfrm>
            <a:off x="5554663" y="6550025"/>
            <a:ext cx="3073149" cy="523220"/>
          </a:xfrm>
          <a:prstGeom prst="rect">
            <a:avLst/>
          </a:prstGeom>
          <a:noFill/>
          <a:ln w="9525">
            <a:noFill/>
            <a:miter lim="800000"/>
            <a:headEnd/>
            <a:tailEnd/>
          </a:ln>
        </p:spPr>
        <p:txBody>
          <a:bodyPr wrap="none">
            <a:spAutoFit/>
          </a:bodyPr>
          <a:lstStyle/>
          <a:p>
            <a:r>
              <a:rPr lang="ru-RU" sz="1400" dirty="0" err="1">
                <a:latin typeface="Calibri" pitchFamily="34" charset="0"/>
              </a:rPr>
              <a:t>Джотто</a:t>
            </a:r>
            <a:r>
              <a:rPr lang="ru-RU" sz="1400" dirty="0">
                <a:latin typeface="Calibri" pitchFamily="34" charset="0"/>
              </a:rPr>
              <a:t>. Вход Господень в Иерусалим </a:t>
            </a:r>
          </a:p>
          <a:p>
            <a:r>
              <a:rPr lang="ru-RU" sz="1400" dirty="0" smtClean="0">
                <a:latin typeface="Calibri" pitchFamily="34" charset="0"/>
              </a:rPr>
              <a:t> .</a:t>
            </a:r>
            <a:endParaRPr lang="ru-RU" sz="1400" dirty="0">
              <a:latin typeface="Calibri" pitchFamily="34" charset="0"/>
            </a:endParaRPr>
          </a:p>
        </p:txBody>
      </p:sp>
      <p:sp>
        <p:nvSpPr>
          <p:cNvPr id="2" name="Прямоугольник 1"/>
          <p:cNvSpPr/>
          <p:nvPr/>
        </p:nvSpPr>
        <p:spPr>
          <a:xfrm>
            <a:off x="362807" y="404664"/>
            <a:ext cx="4569233" cy="5170646"/>
          </a:xfrm>
          <a:prstGeom prst="rect">
            <a:avLst/>
          </a:prstGeom>
        </p:spPr>
        <p:txBody>
          <a:bodyPr wrap="square">
            <a:spAutoFit/>
          </a:bodyPr>
          <a:lstStyle/>
          <a:p>
            <a:endParaRPr lang="ru-RU" b="1" dirty="0" smtClean="0">
              <a:solidFill>
                <a:srgbClr val="FF0000"/>
              </a:solidFill>
            </a:endParaRPr>
          </a:p>
          <a:p>
            <a:endParaRPr lang="ru-RU" b="1" dirty="0">
              <a:solidFill>
                <a:srgbClr val="FF0000"/>
              </a:solidFill>
            </a:endParaRPr>
          </a:p>
          <a:p>
            <a:endParaRPr lang="ru-RU" b="1" dirty="0" smtClean="0">
              <a:solidFill>
                <a:srgbClr val="FF0000"/>
              </a:solidFill>
            </a:endParaRPr>
          </a:p>
          <a:p>
            <a:endParaRPr lang="ru-RU" b="1" dirty="0">
              <a:solidFill>
                <a:srgbClr val="FF0000"/>
              </a:solidFill>
            </a:endParaRPr>
          </a:p>
          <a:p>
            <a:endParaRPr lang="ru-RU" b="1" dirty="0" smtClean="0">
              <a:solidFill>
                <a:srgbClr val="FF0000"/>
              </a:solidFill>
            </a:endParaRPr>
          </a:p>
          <a:p>
            <a:r>
              <a:rPr lang="ru-RU" sz="2000" b="1" dirty="0" smtClean="0">
                <a:solidFill>
                  <a:srgbClr val="FF0000"/>
                </a:solidFill>
              </a:rPr>
              <a:t>В </a:t>
            </a:r>
            <a:r>
              <a:rPr lang="ru-RU" sz="2000" b="1" dirty="0">
                <a:solidFill>
                  <a:srgbClr val="FF0000"/>
                </a:solidFill>
              </a:rPr>
              <a:t>Палестине, где жил Спаситель, для помощи в домашних делах и путешествий использовались ослики. Коней было мало, их разводили для участия в войнах, поэтому, когда человек садился на коня, это было знаком войны. В мирное время даже Цари ездили на осликах. А поскольку Вход в Иерусалим был символом мира, Иисус въезжал в столицу на ослике – символе мира.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457200" y="274638"/>
            <a:ext cx="8229600" cy="2290266"/>
          </a:xfrm>
        </p:spPr>
        <p:txBody>
          <a:bodyPr/>
          <a:lstStyle/>
          <a:p>
            <a:pPr eaLnBrk="1" hangingPunct="1"/>
            <a:r>
              <a:rPr lang="ru-RU" sz="2000" b="1" dirty="0">
                <a:solidFill>
                  <a:srgbClr val="FF0000"/>
                </a:solidFill>
                <a:latin typeface="Arial" pitchFamily="34" charset="0"/>
                <a:cs typeface="Arial" pitchFamily="34" charset="0"/>
              </a:rPr>
              <a:t>Пальмовая ветвь-главный символ победы и триумфа. На праздновании Вербного воскресенья, когда отмечается въезд Христа в Иерусалим, по аналогии с тем, что встречающие Христа подметали перед ним пальмовыми ветвями, священники раздают пальмовые листья в виде креста. Листья освящают и хранят дома до следующей "печальной среды" как знак присутствия Спасителя.</a:t>
            </a:r>
            <a:br>
              <a:rPr lang="ru-RU" sz="2000" b="1" dirty="0">
                <a:solidFill>
                  <a:srgbClr val="FF0000"/>
                </a:solidFill>
                <a:latin typeface="Arial" pitchFamily="34" charset="0"/>
                <a:cs typeface="Arial" pitchFamily="34" charset="0"/>
              </a:rPr>
            </a:br>
            <a:endParaRPr lang="ru-RU" sz="2000" b="1" dirty="0" smtClean="0">
              <a:solidFill>
                <a:srgbClr val="FF0000"/>
              </a:solidFill>
              <a:latin typeface="Arial" pitchFamily="34" charset="0"/>
              <a:cs typeface="Arial" pitchFamily="34" charset="0"/>
            </a:endParaRPr>
          </a:p>
        </p:txBody>
      </p:sp>
      <p:sp>
        <p:nvSpPr>
          <p:cNvPr id="5124" name="Прямоугольник 4"/>
          <p:cNvSpPr>
            <a:spLocks noChangeArrowheads="1"/>
          </p:cNvSpPr>
          <p:nvPr/>
        </p:nvSpPr>
        <p:spPr bwMode="auto">
          <a:xfrm>
            <a:off x="428625" y="4071938"/>
            <a:ext cx="8286750" cy="307975"/>
          </a:xfrm>
          <a:prstGeom prst="rect">
            <a:avLst/>
          </a:prstGeom>
          <a:noFill/>
          <a:ln w="9525">
            <a:noFill/>
            <a:miter lim="800000"/>
            <a:headEnd/>
            <a:tailEnd/>
          </a:ln>
        </p:spPr>
        <p:txBody>
          <a:bodyPr>
            <a:spAutoFit/>
          </a:bodyPr>
          <a:lstStyle/>
          <a:p>
            <a:pPr algn="ctr"/>
            <a:r>
              <a:rPr lang="ru-RU" sz="1400" dirty="0" smtClean="0">
                <a:latin typeface="Calibri" pitchFamily="34" charset="0"/>
              </a:rPr>
              <a:t> </a:t>
            </a:r>
            <a:endParaRPr lang="ru-RU" sz="1400" dirty="0">
              <a:latin typeface="Calibri" pitchFamily="34" charset="0"/>
            </a:endParaRPr>
          </a:p>
        </p:txBody>
      </p:sp>
      <p:sp>
        <p:nvSpPr>
          <p:cNvPr id="5125" name="Прямоугольник 5"/>
          <p:cNvSpPr>
            <a:spLocks noChangeArrowheads="1"/>
          </p:cNvSpPr>
          <p:nvPr/>
        </p:nvSpPr>
        <p:spPr bwMode="auto">
          <a:xfrm>
            <a:off x="0" y="4357688"/>
            <a:ext cx="9144000" cy="369332"/>
          </a:xfrm>
          <a:prstGeom prst="rect">
            <a:avLst/>
          </a:prstGeom>
          <a:noFill/>
          <a:ln w="9525">
            <a:noFill/>
            <a:miter lim="800000"/>
            <a:headEnd/>
            <a:tailEnd/>
          </a:ln>
        </p:spPr>
        <p:txBody>
          <a:bodyPr>
            <a:spAutoFit/>
          </a:bodyPr>
          <a:lstStyle/>
          <a:p>
            <a:pPr algn="ctr"/>
            <a:r>
              <a:rPr lang="ru-RU" b="1" i="1" dirty="0" smtClean="0">
                <a:latin typeface="Calibri" pitchFamily="34" charset="0"/>
              </a:rPr>
              <a:t> </a:t>
            </a:r>
            <a:endParaRPr lang="ru-RU" b="1" i="1" dirty="0">
              <a:latin typeface="Calibri" pitchFamily="34"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1" y="2636912"/>
            <a:ext cx="784887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1907704" y="274638"/>
            <a:ext cx="5184576" cy="850106"/>
          </a:xfrm>
        </p:spPr>
        <p:txBody>
          <a:bodyPr/>
          <a:lstStyle/>
          <a:p>
            <a:pPr eaLnBrk="1" hangingPunct="1"/>
            <a:r>
              <a:rPr lang="ru-RU" sz="2400" b="1" dirty="0">
                <a:solidFill>
                  <a:srgbClr val="FF0000"/>
                </a:solidFill>
              </a:rPr>
              <a:t>«Вербное воскресенье» на Руси</a:t>
            </a:r>
            <a:r>
              <a:rPr lang="ru-RU" sz="2400" b="1" dirty="0" smtClean="0">
                <a:solidFill>
                  <a:srgbClr val="FF0000"/>
                </a:solidFill>
              </a:rPr>
              <a:t> </a:t>
            </a:r>
            <a:endParaRPr lang="ru-RU" sz="2400" b="1" dirty="0" smtClean="0">
              <a:solidFill>
                <a:srgbClr val="FF0000"/>
              </a:solidFill>
            </a:endParaRPr>
          </a:p>
        </p:txBody>
      </p:sp>
      <p:sp>
        <p:nvSpPr>
          <p:cNvPr id="7172" name="Прямоугольник 3"/>
          <p:cNvSpPr>
            <a:spLocks noChangeArrowheads="1"/>
          </p:cNvSpPr>
          <p:nvPr/>
        </p:nvSpPr>
        <p:spPr bwMode="auto">
          <a:xfrm>
            <a:off x="4643438" y="357188"/>
            <a:ext cx="4286250" cy="707886"/>
          </a:xfrm>
          <a:prstGeom prst="rect">
            <a:avLst/>
          </a:prstGeom>
          <a:noFill/>
          <a:ln w="9525">
            <a:noFill/>
            <a:miter lim="800000"/>
            <a:headEnd/>
            <a:tailEnd/>
          </a:ln>
        </p:spPr>
        <p:txBody>
          <a:bodyPr>
            <a:spAutoFit/>
          </a:bodyPr>
          <a:lstStyle/>
          <a:p>
            <a:pPr algn="ctr"/>
            <a:r>
              <a:rPr lang="ru-RU" sz="4000" b="1" dirty="0" smtClean="0">
                <a:latin typeface="Calibri" pitchFamily="34" charset="0"/>
              </a:rPr>
              <a:t> </a:t>
            </a:r>
            <a:endParaRPr lang="ru-RU" b="1" dirty="0">
              <a:latin typeface="Calibri" pitchFamily="34" charset="0"/>
            </a:endParaRPr>
          </a:p>
        </p:txBody>
      </p:sp>
      <p:pic>
        <p:nvPicPr>
          <p:cNvPr id="7173" name="Рисунок 4" descr="Blonskaya_Verbn_voskres.jpg"/>
          <p:cNvPicPr>
            <a:picLocks noChangeAspect="1"/>
          </p:cNvPicPr>
          <p:nvPr/>
        </p:nvPicPr>
        <p:blipFill>
          <a:blip r:embed="rId2" cstate="print"/>
          <a:srcRect/>
          <a:stretch>
            <a:fillRect/>
          </a:stretch>
        </p:blipFill>
        <p:spPr bwMode="auto">
          <a:xfrm>
            <a:off x="4769844" y="1484784"/>
            <a:ext cx="4202113" cy="4143375"/>
          </a:xfrm>
          <a:prstGeom prst="rect">
            <a:avLst/>
          </a:prstGeom>
          <a:noFill/>
          <a:ln w="9525">
            <a:noFill/>
            <a:miter lim="800000"/>
            <a:headEnd/>
            <a:tailEnd/>
          </a:ln>
        </p:spPr>
      </p:pic>
      <p:sp>
        <p:nvSpPr>
          <p:cNvPr id="7174" name="Прямоугольник 5"/>
          <p:cNvSpPr>
            <a:spLocks noChangeArrowheads="1"/>
          </p:cNvSpPr>
          <p:nvPr/>
        </p:nvSpPr>
        <p:spPr bwMode="auto">
          <a:xfrm>
            <a:off x="251520" y="3356992"/>
            <a:ext cx="4518324" cy="369332"/>
          </a:xfrm>
          <a:prstGeom prst="rect">
            <a:avLst/>
          </a:prstGeom>
          <a:noFill/>
          <a:ln w="9525">
            <a:noFill/>
            <a:miter lim="800000"/>
            <a:headEnd/>
            <a:tailEnd/>
          </a:ln>
        </p:spPr>
        <p:txBody>
          <a:bodyPr wrap="square">
            <a:spAutoFit/>
          </a:bodyPr>
          <a:lstStyle/>
          <a:p>
            <a:pPr algn="ctr"/>
            <a:r>
              <a:rPr lang="ru-RU" b="1" dirty="0" smtClean="0">
                <a:solidFill>
                  <a:srgbClr val="FF0000"/>
                </a:solidFill>
                <a:latin typeface="Arial" pitchFamily="34" charset="0"/>
                <a:cs typeface="Arial" pitchFamily="34" charset="0"/>
              </a:rPr>
              <a:t> </a:t>
            </a:r>
            <a:endParaRPr lang="ru-RU" b="1" dirty="0">
              <a:solidFill>
                <a:srgbClr val="FF0000"/>
              </a:solidFill>
              <a:latin typeface="Arial" pitchFamily="34" charset="0"/>
              <a:cs typeface="Arial" pitchFamily="34" charset="0"/>
            </a:endParaRPr>
          </a:p>
        </p:txBody>
      </p:sp>
      <p:sp>
        <p:nvSpPr>
          <p:cNvPr id="2" name="Объект 1"/>
          <p:cNvSpPr>
            <a:spLocks noGrp="1"/>
          </p:cNvSpPr>
          <p:nvPr>
            <p:ph idx="1"/>
          </p:nvPr>
        </p:nvSpPr>
        <p:spPr>
          <a:xfrm>
            <a:off x="464379" y="1340768"/>
            <a:ext cx="4186238" cy="3960440"/>
          </a:xfrm>
        </p:spPr>
        <p:txBody>
          <a:bodyPr/>
          <a:lstStyle/>
          <a:p>
            <a:pPr marL="0" indent="0">
              <a:buNone/>
            </a:pPr>
            <a:r>
              <a:rPr lang="ru-RU" dirty="0" smtClean="0"/>
              <a:t>   </a:t>
            </a:r>
            <a:r>
              <a:rPr lang="ru-RU" b="1" dirty="0" smtClean="0">
                <a:solidFill>
                  <a:srgbClr val="FF0000"/>
                </a:solidFill>
                <a:latin typeface="Arial" pitchFamily="34" charset="0"/>
                <a:cs typeface="Arial" pitchFamily="34" charset="0"/>
              </a:rPr>
              <a:t>На </a:t>
            </a:r>
            <a:r>
              <a:rPr lang="ru-RU" b="1" dirty="0">
                <a:solidFill>
                  <a:srgbClr val="FF0000"/>
                </a:solidFill>
                <a:latin typeface="Arial" pitchFamily="34" charset="0"/>
                <a:cs typeface="Arial" pitchFamily="34" charset="0"/>
              </a:rPr>
              <a:t>Руси пальмы не растут, и с давних времен появился обычай отмечать день «Вход Господень в Иерусалим» ветками вербы</a:t>
            </a:r>
            <a:r>
              <a:rPr lang="ru-RU" b="1" dirty="0" smtClean="0">
                <a:solidFill>
                  <a:srgbClr val="FF0000"/>
                </a:solidFill>
                <a:latin typeface="Arial" pitchFamily="34" charset="0"/>
                <a:cs typeface="Arial" pitchFamily="34" charset="0"/>
              </a:rPr>
              <a:t>.</a:t>
            </a:r>
            <a:endParaRPr lang="ru-RU"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lstStyle/>
          <a:p>
            <a:r>
              <a:rPr lang="ru-RU" sz="2800" b="1" dirty="0">
                <a:solidFill>
                  <a:srgbClr val="FF0000"/>
                </a:solidFill>
              </a:rPr>
              <a:t>Верба – первая из деревьев в наших краях пробуждается от зимнего оцепенения. Народ считает вербу чудодейственным растением. Освещенная в церкви верба охраняла дом от пожара, скот от болезней, а посевы – от града и болезней</a:t>
            </a:r>
            <a:endParaRPr lang="ru-RU" sz="2800" b="1" dirty="0">
              <a:solidFill>
                <a:srgbClr val="FF0000"/>
              </a:solidFill>
            </a:endParaRPr>
          </a:p>
        </p:txBody>
      </p:sp>
      <p:pic>
        <p:nvPicPr>
          <p:cNvPr id="4" name="Объект 3" descr="картинка">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2677602"/>
            <a:ext cx="3960440" cy="3440410"/>
          </a:xfrm>
          <a:prstGeom prst="rect">
            <a:avLst/>
          </a:prstGeom>
          <a:noFill/>
          <a:ln>
            <a:noFill/>
          </a:ln>
        </p:spPr>
      </p:pic>
      <p:pic>
        <p:nvPicPr>
          <p:cNvPr id="5" name="Рисунок 4" descr="картинка">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860032" y="2636912"/>
            <a:ext cx="3816424" cy="3512418"/>
          </a:xfrm>
          <a:prstGeom prst="rect">
            <a:avLst/>
          </a:prstGeom>
          <a:noFill/>
          <a:ln>
            <a:noFill/>
          </a:ln>
        </p:spPr>
      </p:pic>
    </p:spTree>
    <p:extLst>
      <p:ext uri="{BB962C8B-B14F-4D97-AF65-F5344CB8AC3E}">
        <p14:creationId xmlns:p14="http://schemas.microsoft.com/office/powerpoint/2010/main" val="2771738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57200" y="274638"/>
            <a:ext cx="3043238" cy="1143000"/>
          </a:xfrm>
        </p:spPr>
        <p:txBody>
          <a:bodyPr/>
          <a:lstStyle/>
          <a:p>
            <a:pPr eaLnBrk="1" hangingPunct="1"/>
            <a:endParaRPr lang="ru-RU" smtClean="0"/>
          </a:p>
        </p:txBody>
      </p:sp>
      <p:pic>
        <p:nvPicPr>
          <p:cNvPr id="6147" name="Содержимое 4" descr="Денисенко О. Вербное воскресение.jpg"/>
          <p:cNvPicPr>
            <a:picLocks noGrp="1" noChangeAspect="1"/>
          </p:cNvPicPr>
          <p:nvPr>
            <p:ph idx="1"/>
          </p:nvPr>
        </p:nvPicPr>
        <p:blipFill>
          <a:blip r:embed="rId2" cstate="print"/>
          <a:srcRect/>
          <a:stretch>
            <a:fillRect/>
          </a:stretch>
        </p:blipFill>
        <p:spPr>
          <a:xfrm>
            <a:off x="285750" y="214313"/>
            <a:ext cx="3260725" cy="5311775"/>
          </a:xfrm>
        </p:spPr>
      </p:pic>
      <p:sp>
        <p:nvSpPr>
          <p:cNvPr id="6148" name="Прямоугольник 3"/>
          <p:cNvSpPr>
            <a:spLocks noChangeArrowheads="1"/>
          </p:cNvSpPr>
          <p:nvPr/>
        </p:nvSpPr>
        <p:spPr bwMode="auto">
          <a:xfrm>
            <a:off x="3571875" y="500063"/>
            <a:ext cx="5143500" cy="4031873"/>
          </a:xfrm>
          <a:prstGeom prst="rect">
            <a:avLst/>
          </a:prstGeom>
          <a:noFill/>
          <a:ln w="9525">
            <a:noFill/>
            <a:miter lim="800000"/>
            <a:headEnd/>
            <a:tailEnd/>
          </a:ln>
        </p:spPr>
        <p:txBody>
          <a:bodyPr>
            <a:spAutoFit/>
          </a:bodyPr>
          <a:lstStyle/>
          <a:p>
            <a:pPr algn="ctr"/>
            <a:r>
              <a:rPr lang="ru-RU" sz="3200" b="1" dirty="0">
                <a:solidFill>
                  <a:srgbClr val="FF0000"/>
                </a:solidFill>
                <a:latin typeface="Arial" pitchFamily="34" charset="0"/>
                <a:cs typeface="Arial" pitchFamily="34" charset="0"/>
              </a:rPr>
              <a:t>В </a:t>
            </a:r>
            <a:r>
              <a:rPr lang="ru-RU" sz="3200" b="1" dirty="0" smtClean="0">
                <a:solidFill>
                  <a:srgbClr val="FF0000"/>
                </a:solidFill>
                <a:latin typeface="Arial" pitchFamily="34" charset="0"/>
                <a:cs typeface="Arial" pitchFamily="34" charset="0"/>
              </a:rPr>
              <a:t>воскресенье церквях в проводятся </a:t>
            </a:r>
            <a:endParaRPr lang="ru-RU" sz="3200" b="1" dirty="0">
              <a:solidFill>
                <a:srgbClr val="FF0000"/>
              </a:solidFill>
              <a:latin typeface="Arial" pitchFamily="34" charset="0"/>
              <a:cs typeface="Arial" pitchFamily="34" charset="0"/>
            </a:endParaRPr>
          </a:p>
          <a:p>
            <a:pPr algn="ctr"/>
            <a:r>
              <a:rPr lang="ru-RU" sz="3200" b="1" dirty="0">
                <a:solidFill>
                  <a:srgbClr val="FF0000"/>
                </a:solidFill>
                <a:latin typeface="Arial" pitchFamily="34" charset="0"/>
                <a:cs typeface="Arial" pitchFamily="34" charset="0"/>
              </a:rPr>
              <a:t>всенощные бдения:</a:t>
            </a:r>
          </a:p>
          <a:p>
            <a:pPr algn="ctr"/>
            <a:r>
              <a:rPr lang="ru-RU" sz="3200" b="1" dirty="0">
                <a:solidFill>
                  <a:srgbClr val="FF0000"/>
                </a:solidFill>
                <a:latin typeface="Arial" pitchFamily="34" charset="0"/>
                <a:cs typeface="Arial" pitchFamily="34" charset="0"/>
              </a:rPr>
              <a:t> прихожане молятся, </a:t>
            </a:r>
          </a:p>
          <a:p>
            <a:pPr algn="ctr"/>
            <a:r>
              <a:rPr lang="ru-RU" sz="3200" b="1" dirty="0">
                <a:solidFill>
                  <a:srgbClr val="FF0000"/>
                </a:solidFill>
                <a:latin typeface="Arial" pitchFamily="34" charset="0"/>
                <a:cs typeface="Arial" pitchFamily="34" charset="0"/>
              </a:rPr>
              <a:t>как бы встречая Господа, держа в руках ветки вербы, </a:t>
            </a:r>
          </a:p>
          <a:p>
            <a:pPr algn="ctr"/>
            <a:r>
              <a:rPr lang="ru-RU" sz="3200" b="1" dirty="0">
                <a:solidFill>
                  <a:srgbClr val="FF0000"/>
                </a:solidFill>
                <a:latin typeface="Arial" pitchFamily="34" charset="0"/>
                <a:cs typeface="Arial" pitchFamily="34" charset="0"/>
              </a:rPr>
              <a:t>цветы и горящие свечи</a:t>
            </a:r>
            <a:r>
              <a:rPr lang="ru-RU" sz="3200" b="1" dirty="0">
                <a:latin typeface="Calibri" pitchFamily="34" charset="0"/>
              </a:rPr>
              <a:t>. </a:t>
            </a:r>
          </a:p>
        </p:txBody>
      </p:sp>
      <p:pic>
        <p:nvPicPr>
          <p:cNvPr id="6149" name="Picture 2"/>
          <p:cNvPicPr>
            <a:picLocks noChangeAspect="1" noChangeArrowheads="1"/>
          </p:cNvPicPr>
          <p:nvPr/>
        </p:nvPicPr>
        <p:blipFill>
          <a:blip r:embed="rId3" cstate="print"/>
          <a:srcRect/>
          <a:stretch>
            <a:fillRect/>
          </a:stretch>
        </p:blipFill>
        <p:spPr bwMode="auto">
          <a:xfrm>
            <a:off x="3857625" y="4572000"/>
            <a:ext cx="5072063" cy="175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lstStyle/>
          <a:p>
            <a:r>
              <a:rPr lang="ru-RU" sz="2800" b="1" dirty="0">
                <a:solidFill>
                  <a:srgbClr val="FF0000"/>
                </a:solidFill>
              </a:rPr>
              <a:t>С давних времен существует поверье, что расцветающее дерево может передать здоровье, силу, красоту всем, кто его коснется.</a:t>
            </a:r>
            <a:br>
              <a:rPr lang="ru-RU" sz="2800" b="1" dirty="0">
                <a:solidFill>
                  <a:srgbClr val="FF0000"/>
                </a:solidFill>
              </a:rPr>
            </a:br>
            <a:endParaRPr lang="ru-RU" sz="2800" b="1" dirty="0">
              <a:solidFill>
                <a:srgbClr val="FF0000"/>
              </a:solidFill>
            </a:endParaRPr>
          </a:p>
        </p:txBody>
      </p:sp>
      <p:pic>
        <p:nvPicPr>
          <p:cNvPr id="4100"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20072" y="1556792"/>
            <a:ext cx="3439918"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227832" y="1535332"/>
            <a:ext cx="4608512" cy="4924425"/>
          </a:xfrm>
          <a:prstGeom prst="rect">
            <a:avLst/>
          </a:prstGeom>
        </p:spPr>
        <p:txBody>
          <a:bodyPr wrap="square">
            <a:spAutoFit/>
          </a:bodyPr>
          <a:lstStyle/>
          <a:p>
            <a:r>
              <a:rPr lang="ru-RU" sz="2000" b="1" dirty="0">
                <a:solidFill>
                  <a:srgbClr val="FF0000"/>
                </a:solidFill>
                <a:latin typeface="Calibri" pitchFamily="34" charset="0"/>
              </a:rPr>
              <a:t>Самым главным обычаем этого праздника является </a:t>
            </a:r>
            <a:r>
              <a:rPr lang="ru-RU" sz="2000" b="1" dirty="0" err="1">
                <a:solidFill>
                  <a:srgbClr val="FF0000"/>
                </a:solidFill>
                <a:latin typeface="Calibri" pitchFamily="34" charset="0"/>
              </a:rPr>
              <a:t>хлестание</a:t>
            </a:r>
            <a:r>
              <a:rPr lang="ru-RU" sz="2000" b="1" dirty="0">
                <a:solidFill>
                  <a:srgbClr val="FF0000"/>
                </a:solidFill>
                <a:latin typeface="Calibri" pitchFamily="34" charset="0"/>
              </a:rPr>
              <a:t>  вербой своих детей старшим из семьи с определенными </a:t>
            </a:r>
            <a:r>
              <a:rPr lang="ru-RU" sz="2000" b="1" dirty="0" smtClean="0">
                <a:solidFill>
                  <a:srgbClr val="FF0000"/>
                </a:solidFill>
                <a:latin typeface="Calibri" pitchFamily="34" charset="0"/>
              </a:rPr>
              <a:t>словами:</a:t>
            </a:r>
          </a:p>
          <a:p>
            <a:r>
              <a:rPr lang="ru-RU" dirty="0">
                <a:latin typeface="Calibri" pitchFamily="34" charset="0"/>
              </a:rPr>
              <a:t> </a:t>
            </a:r>
            <a:r>
              <a:rPr lang="ru-RU" dirty="0" smtClean="0">
                <a:latin typeface="Calibri" pitchFamily="34" charset="0"/>
              </a:rPr>
              <a:t>      </a:t>
            </a:r>
          </a:p>
          <a:p>
            <a:r>
              <a:rPr lang="ru-RU" b="1" dirty="0">
                <a:solidFill>
                  <a:srgbClr val="FF0000"/>
                </a:solidFill>
                <a:latin typeface="Calibri" pitchFamily="34" charset="0"/>
              </a:rPr>
              <a:t> </a:t>
            </a:r>
            <a:r>
              <a:rPr lang="ru-RU" b="1" dirty="0" smtClean="0">
                <a:solidFill>
                  <a:srgbClr val="FF0000"/>
                </a:solidFill>
                <a:latin typeface="Calibri" pitchFamily="34" charset="0"/>
              </a:rPr>
              <a:t>         </a:t>
            </a:r>
            <a:r>
              <a:rPr lang="ru-RU" b="1" dirty="0" smtClean="0">
                <a:solidFill>
                  <a:srgbClr val="FF0000"/>
                </a:solidFill>
              </a:rPr>
              <a:t>Верба </a:t>
            </a:r>
            <a:r>
              <a:rPr lang="ru-RU" b="1" dirty="0">
                <a:solidFill>
                  <a:srgbClr val="FF0000"/>
                </a:solidFill>
              </a:rPr>
              <a:t>- хлест бьет до слез.</a:t>
            </a:r>
            <a:br>
              <a:rPr lang="ru-RU" b="1" dirty="0">
                <a:solidFill>
                  <a:srgbClr val="FF0000"/>
                </a:solidFill>
              </a:rPr>
            </a:br>
            <a:r>
              <a:rPr lang="ru-RU" b="1" dirty="0">
                <a:solidFill>
                  <a:srgbClr val="FF0000"/>
                </a:solidFill>
              </a:rPr>
              <a:t>      </a:t>
            </a:r>
            <a:r>
              <a:rPr lang="ru-RU" b="1" dirty="0" smtClean="0">
                <a:solidFill>
                  <a:srgbClr val="FF0000"/>
                </a:solidFill>
              </a:rPr>
              <a:t> </a:t>
            </a:r>
            <a:r>
              <a:rPr lang="ru-RU" b="1" dirty="0">
                <a:solidFill>
                  <a:srgbClr val="FF0000"/>
                </a:solidFill>
              </a:rPr>
              <a:t>Верба синя бьет не сильно,</a:t>
            </a:r>
            <a:br>
              <a:rPr lang="ru-RU" b="1" dirty="0">
                <a:solidFill>
                  <a:srgbClr val="FF0000"/>
                </a:solidFill>
              </a:rPr>
            </a:br>
            <a:r>
              <a:rPr lang="ru-RU" b="1" dirty="0">
                <a:solidFill>
                  <a:srgbClr val="FF0000"/>
                </a:solidFill>
              </a:rPr>
              <a:t>       Верба красна бьет напрасно,</a:t>
            </a:r>
            <a:br>
              <a:rPr lang="ru-RU" b="1" dirty="0">
                <a:solidFill>
                  <a:srgbClr val="FF0000"/>
                </a:solidFill>
              </a:rPr>
            </a:br>
            <a:r>
              <a:rPr lang="ru-RU" b="1" dirty="0">
                <a:solidFill>
                  <a:srgbClr val="FF0000"/>
                </a:solidFill>
              </a:rPr>
              <a:t>       Верба бела бьет за дело,</a:t>
            </a:r>
            <a:br>
              <a:rPr lang="ru-RU" b="1" dirty="0">
                <a:solidFill>
                  <a:srgbClr val="FF0000"/>
                </a:solidFill>
              </a:rPr>
            </a:br>
            <a:r>
              <a:rPr lang="ru-RU" b="1" dirty="0">
                <a:solidFill>
                  <a:srgbClr val="FF0000"/>
                </a:solidFill>
              </a:rPr>
              <a:t>       Верба хлест бьет до слез.</a:t>
            </a:r>
            <a:br>
              <a:rPr lang="ru-RU" b="1" dirty="0">
                <a:solidFill>
                  <a:srgbClr val="FF0000"/>
                </a:solidFill>
              </a:rPr>
            </a:br>
            <a:r>
              <a:rPr lang="ru-RU" b="1" dirty="0">
                <a:solidFill>
                  <a:srgbClr val="FF0000"/>
                </a:solidFill>
              </a:rPr>
              <a:t>        Не я бью - верба бьет!</a:t>
            </a:r>
          </a:p>
          <a:p>
            <a:r>
              <a:rPr lang="ru-RU" b="1" dirty="0">
                <a:solidFill>
                  <a:srgbClr val="FF0000"/>
                </a:solidFill>
              </a:rPr>
              <a:t>        Верба хлест – бьет до слез! </a:t>
            </a:r>
            <a:endParaRPr lang="ru-RU" b="1" dirty="0">
              <a:solidFill>
                <a:srgbClr val="FF0000"/>
              </a:solidFill>
            </a:endParaRPr>
          </a:p>
          <a:p>
            <a:endParaRPr lang="ru-RU" dirty="0"/>
          </a:p>
          <a:p>
            <a:endParaRPr lang="ru-RU" dirty="0"/>
          </a:p>
          <a:p>
            <a:r>
              <a:rPr lang="ru-RU" b="1" dirty="0">
                <a:solidFill>
                  <a:srgbClr val="FF0000"/>
                </a:solidFill>
                <a:latin typeface="Calibri" pitchFamily="34" charset="0"/>
              </a:rPr>
              <a:t>Делалось это для того, чтобы дети были здоровыми и послушными.</a:t>
            </a:r>
          </a:p>
          <a:p>
            <a:endParaRPr lang="ru-RU" dirty="0" smtClean="0"/>
          </a:p>
        </p:txBody>
      </p:sp>
    </p:spTree>
    <p:extLst>
      <p:ext uri="{BB962C8B-B14F-4D97-AF65-F5344CB8AC3E}">
        <p14:creationId xmlns:p14="http://schemas.microsoft.com/office/powerpoint/2010/main" val="180338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pPr eaLnBrk="1" hangingPunct="1"/>
            <a:endParaRPr lang="ru-RU" smtClean="0"/>
          </a:p>
        </p:txBody>
      </p:sp>
      <p:pic>
        <p:nvPicPr>
          <p:cNvPr id="9219" name="Содержимое 4" descr="847e460fc626.jpg"/>
          <p:cNvPicPr>
            <a:picLocks noGrp="1" noChangeAspect="1"/>
          </p:cNvPicPr>
          <p:nvPr>
            <p:ph idx="1"/>
          </p:nvPr>
        </p:nvPicPr>
        <p:blipFill>
          <a:blip r:embed="rId2" cstate="print"/>
          <a:srcRect/>
          <a:stretch>
            <a:fillRect/>
          </a:stretch>
        </p:blipFill>
        <p:spPr>
          <a:xfrm>
            <a:off x="755576" y="214314"/>
            <a:ext cx="7759774" cy="3899346"/>
          </a:xfrm>
        </p:spPr>
      </p:pic>
      <p:sp>
        <p:nvSpPr>
          <p:cNvPr id="9220" name="Прямоугольник 3"/>
          <p:cNvSpPr>
            <a:spLocks noChangeArrowheads="1"/>
          </p:cNvSpPr>
          <p:nvPr/>
        </p:nvSpPr>
        <p:spPr bwMode="auto">
          <a:xfrm>
            <a:off x="251520" y="4293097"/>
            <a:ext cx="8678168" cy="1631216"/>
          </a:xfrm>
          <a:prstGeom prst="rect">
            <a:avLst/>
          </a:prstGeom>
          <a:noFill/>
          <a:ln w="9525">
            <a:noFill/>
            <a:miter lim="800000"/>
            <a:headEnd/>
            <a:tailEnd/>
          </a:ln>
        </p:spPr>
        <p:txBody>
          <a:bodyPr wrap="square">
            <a:spAutoFit/>
          </a:bodyPr>
          <a:lstStyle/>
          <a:p>
            <a:pPr algn="ctr"/>
            <a:r>
              <a:rPr lang="ru-RU" sz="2000" b="1" dirty="0">
                <a:solidFill>
                  <a:srgbClr val="FF0000"/>
                </a:solidFill>
                <a:latin typeface="Arial" pitchFamily="34" charset="0"/>
                <a:cs typeface="Arial" pitchFamily="34" charset="0"/>
              </a:rPr>
              <a:t>В Вербное воскресенье устраивались вербные базары, на которых можно было купить сладости, игрушки, книги, а также пучки вербы с привязанным к ним бумажными ангелочками. </a:t>
            </a:r>
          </a:p>
          <a:p>
            <a:pPr algn="ctr"/>
            <a:r>
              <a:rPr lang="ru-RU" sz="2000" b="1" dirty="0" smtClean="0">
                <a:solidFill>
                  <a:srgbClr val="FF0000"/>
                </a:solidFill>
                <a:latin typeface="Arial" pitchFamily="34" charset="0"/>
                <a:cs typeface="Arial" pitchFamily="34" charset="0"/>
              </a:rPr>
              <a:t> </a:t>
            </a:r>
            <a:r>
              <a:rPr lang="ru-RU" sz="2000" b="1" dirty="0" smtClean="0">
                <a:solidFill>
                  <a:srgbClr val="FF0000"/>
                </a:solidFill>
                <a:latin typeface="Arial" pitchFamily="34" charset="0"/>
                <a:cs typeface="Arial" pitchFamily="34" charset="0"/>
              </a:rPr>
              <a:t>Любил </a:t>
            </a:r>
            <a:r>
              <a:rPr lang="ru-RU" sz="2000" b="1" dirty="0">
                <a:solidFill>
                  <a:srgbClr val="FF0000"/>
                </a:solidFill>
                <a:latin typeface="Arial" pitchFamily="34" charset="0"/>
                <a:cs typeface="Arial" pitchFamily="34" charset="0"/>
              </a:rPr>
              <a:t>народ в старину этот праздник, любит и сейчас. На Вербное воскресенье </a:t>
            </a:r>
            <a:r>
              <a:rPr lang="ru-RU" sz="2000" b="1" dirty="0" smtClean="0">
                <a:solidFill>
                  <a:srgbClr val="FF0000"/>
                </a:solidFill>
                <a:latin typeface="Arial" pitchFamily="34" charset="0"/>
                <a:cs typeface="Arial" pitchFamily="34" charset="0"/>
              </a:rPr>
              <a:t>устраивались  веселые </a:t>
            </a:r>
            <a:r>
              <a:rPr lang="ru-RU" sz="2000" b="1" dirty="0">
                <a:solidFill>
                  <a:srgbClr val="FF0000"/>
                </a:solidFill>
                <a:latin typeface="Arial" pitchFamily="34" charset="0"/>
                <a:cs typeface="Arial" pitchFamily="34" charset="0"/>
              </a:rPr>
              <a:t>игры. </a:t>
            </a:r>
            <a:endParaRPr lang="ru-RU" sz="20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42194"/>
          </a:xfrm>
        </p:spPr>
        <p:txBody>
          <a:bodyPr/>
          <a:lstStyle/>
          <a:p>
            <a:r>
              <a:rPr lang="ru-RU" sz="2400" b="1" dirty="0">
                <a:solidFill>
                  <a:srgbClr val="FF0000"/>
                </a:solidFill>
              </a:rPr>
              <a:t>В некоторых местах нашей страны в этот день пеклись лепешки или бублики, которые после освящения в церкви давались всем членам семьи и домашним животным, чтобы никто не болел в течение года. </a:t>
            </a:r>
            <a:endParaRPr lang="ru-RU" sz="2400" b="1" dirty="0">
              <a:solidFill>
                <a:srgbClr val="FF0000"/>
              </a:solidFill>
            </a:endParaRPr>
          </a:p>
        </p:txBody>
      </p:sp>
      <p:pic>
        <p:nvPicPr>
          <p:cNvPr id="5123"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2276872"/>
            <a:ext cx="5739001" cy="362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611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7efc322249ff.gif"/>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39552" y="476672"/>
            <a:ext cx="8064896" cy="5688632"/>
          </a:xfrm>
        </p:spPr>
      </p:pic>
    </p:spTree>
    <p:extLst>
      <p:ext uri="{BB962C8B-B14F-4D97-AF65-F5344CB8AC3E}">
        <p14:creationId xmlns:p14="http://schemas.microsoft.com/office/powerpoint/2010/main" val="4170212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lstStyle/>
          <a:p>
            <a:r>
              <a:rPr lang="ru-RU" sz="2400" b="1" dirty="0" smtClean="0">
                <a:solidFill>
                  <a:srgbClr val="FF0000"/>
                </a:solidFill>
                <a:latin typeface="Arial" pitchFamily="34" charset="0"/>
                <a:cs typeface="Arial" pitchFamily="34" charset="0"/>
              </a:rPr>
              <a:t>Пасха это </a:t>
            </a:r>
            <a:r>
              <a:rPr lang="ru-RU" sz="2400" b="1" dirty="0">
                <a:solidFill>
                  <a:srgbClr val="FF0000"/>
                </a:solidFill>
                <a:latin typeface="Arial" pitchFamily="34" charset="0"/>
                <a:cs typeface="Arial" pitchFamily="34" charset="0"/>
              </a:rPr>
              <a:t>день Воскресения Христова </a:t>
            </a:r>
            <a:r>
              <a:rPr lang="ru-RU" sz="2400" b="1" dirty="0" smtClean="0">
                <a:solidFill>
                  <a:srgbClr val="FF0000"/>
                </a:solidFill>
                <a:latin typeface="Arial" pitchFamily="34" charset="0"/>
                <a:cs typeface="Arial" pitchFamily="34" charset="0"/>
              </a:rPr>
              <a:t>. </a:t>
            </a:r>
            <a:r>
              <a:rPr lang="ru-RU" sz="2400" b="1" dirty="0">
                <a:solidFill>
                  <a:srgbClr val="FF0000"/>
                </a:solidFill>
                <a:latin typeface="Arial" pitchFamily="34" charset="0"/>
                <a:cs typeface="Arial" pitchFamily="34" charset="0"/>
              </a:rPr>
              <a:t>Этот праздник считается самым главным праздником для всех верующих в Бога. Он - самый торжественный и самый радостный из всех праздников. </a:t>
            </a:r>
            <a:endParaRPr lang="ru-RU" sz="2400" b="1" dirty="0">
              <a:solidFill>
                <a:srgbClr val="FF0000"/>
              </a:solidFill>
              <a:latin typeface="Arial" pitchFamily="34" charset="0"/>
              <a:cs typeface="Arial" pitchFamily="34" charset="0"/>
            </a:endParaRPr>
          </a:p>
        </p:txBody>
      </p:sp>
      <p:sp>
        <p:nvSpPr>
          <p:cNvPr id="3" name="Объект 2"/>
          <p:cNvSpPr>
            <a:spLocks noGrp="1"/>
          </p:cNvSpPr>
          <p:nvPr>
            <p:ph idx="1"/>
          </p:nvPr>
        </p:nvSpPr>
        <p:spPr/>
        <p:txBody>
          <a:bodyPr/>
          <a:lstStyle/>
          <a:p>
            <a:pPr marL="0" indent="0">
              <a:buNone/>
            </a:pPr>
            <a:r>
              <a:rPr lang="ru-RU" dirty="0" smtClean="0"/>
              <a:t> </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844824"/>
            <a:ext cx="4897735" cy="3860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95536" y="2060848"/>
            <a:ext cx="3456384" cy="2308324"/>
          </a:xfrm>
          <a:prstGeom prst="rect">
            <a:avLst/>
          </a:prstGeom>
        </p:spPr>
        <p:txBody>
          <a:bodyPr wrap="square">
            <a:spAutoFit/>
          </a:bodyPr>
          <a:lstStyle/>
          <a:p>
            <a:r>
              <a:rPr lang="ru-RU" sz="2400" b="1" dirty="0">
                <a:solidFill>
                  <a:srgbClr val="FF0000"/>
                </a:solidFill>
              </a:rPr>
              <a:t>Потому что в этот день случилось самое великое чудо на земле, которое дало людям надежду на вечную жизнь. </a:t>
            </a:r>
          </a:p>
        </p:txBody>
      </p:sp>
    </p:spTree>
    <p:extLst>
      <p:ext uri="{BB962C8B-B14F-4D97-AF65-F5344CB8AC3E}">
        <p14:creationId xmlns:p14="http://schemas.microsoft.com/office/powerpoint/2010/main" val="28482513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500063" y="214313"/>
            <a:ext cx="8229600" cy="2582862"/>
          </a:xfrm>
        </p:spPr>
        <p:txBody>
          <a:bodyPr/>
          <a:lstStyle/>
          <a:p>
            <a:r>
              <a:rPr lang="en-US" sz="5400" b="1" i="1" dirty="0" smtClean="0"/>
              <a:t/>
            </a:r>
            <a:br>
              <a:rPr lang="en-US" sz="5400" b="1" i="1" dirty="0" smtClean="0"/>
            </a:br>
            <a:r>
              <a:rPr lang="en-US" sz="5400" b="1" i="1" dirty="0"/>
              <a:t/>
            </a:r>
            <a:br>
              <a:rPr lang="en-US" sz="5400" b="1" i="1" dirty="0"/>
            </a:br>
            <a:r>
              <a:rPr lang="ru-RU" sz="5400" b="1" i="1" dirty="0" smtClean="0"/>
              <a:t>Спасибо за внимание!</a:t>
            </a:r>
          </a:p>
        </p:txBody>
      </p:sp>
      <p:sp>
        <p:nvSpPr>
          <p:cNvPr id="13315" name="Содержимое 2"/>
          <p:cNvSpPr>
            <a:spLocks noGrp="1"/>
          </p:cNvSpPr>
          <p:nvPr>
            <p:ph idx="1"/>
          </p:nvPr>
        </p:nvSpPr>
        <p:spPr>
          <a:xfrm>
            <a:off x="539552" y="6093296"/>
            <a:ext cx="8229600" cy="121419"/>
          </a:xfrm>
        </p:spPr>
        <p:txBody>
          <a:bodyPr/>
          <a:lstStyle/>
          <a:p>
            <a:endParaRPr lang="ru-RU" dirty="0" smtClean="0"/>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274638"/>
            <a:ext cx="4258816" cy="5026570"/>
          </a:xfrm>
        </p:spPr>
        <p:txBody>
          <a:bodyPr/>
          <a:lstStyle/>
          <a:p>
            <a:r>
              <a:rPr b="1" dirty="0" lang="ru-RU" sz="2400">
                <a:solidFill>
                  <a:srgbClr val="FF0000"/>
                </a:solidFill>
                <a:latin charset="0" pitchFamily="34" typeface="Arial"/>
                <a:cs charset="0" pitchFamily="34" typeface="Arial"/>
              </a:rPr>
              <a:t>Когда-то давно на земле жил Иисус Христос - сын Бога. И пришёл Иисус Христос на землю, помочь людям и спасти их от смерти, чтобы их души не попали в ад.</a:t>
            </a:r>
          </a:p>
        </p:txBody>
      </p:sp>
      <p:pic>
        <p:nvPicPr>
          <p:cNvPr descr="История праздника Дело в том, что когда-то давно на земле жил Иисус Христос - сын Бога. И пришёл Иисус Христос на землю, помочь людям и спасти их от смерти, чтобы их души не попали в ад. " id="4" name="Объект 3"/>
          <p:cNvPicPr>
            <a:picLocks noGrp="1"/>
          </p:cNvPicPr>
          <p:nvPr>
            <p:ph idx="1"/>
          </p:nvPr>
        </p:nvPicPr>
        <p:blipFill>
          <a:blip r:embed="rId2"/>
          <a:srcRect b="75" l="217" r="41" t="218"/>
          <a:stretch>
            <a:fillRect/>
          </a:stretch>
        </p:blipFill>
        <p:spPr bwMode="auto">
          <a:xfrm>
            <a:off x="611560" y="1340768"/>
            <a:ext cx="3049646" cy="3751372"/>
          </a:xfrm>
          <a:prstGeom prst="rect">
            <a:avLst/>
          </a:prstGeom>
          <a:noFill/>
          <a:ln w="9525">
            <a:noFill/>
            <a:miter lim="800000"/>
            <a:headEnd/>
            <a:tailEnd/>
          </a:ln>
        </p:spPr>
      </p:pic>
    </p:spTree>
    <p:extLst>
      <p:ext uri="{BB962C8B-B14F-4D97-AF65-F5344CB8AC3E}">
        <p14:creationId xmlns:p14="http://schemas.microsoft.com/office/powerpoint/2010/main" val="1236303755"/>
      </p:ext>
    </p:extLst>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538736" cy="5530626"/>
          </a:xfrm>
        </p:spPr>
        <p:txBody>
          <a:bodyPr/>
          <a:lstStyle/>
          <a:p>
            <a:r>
              <a:rPr b="1" dirty="0" lang="ru-RU" sz="2400">
                <a:solidFill>
                  <a:srgbClr val="FF0000"/>
                </a:solidFill>
                <a:latin charset="0" pitchFamily="34" typeface="Arial"/>
                <a:cs charset="0" pitchFamily="34" typeface="Arial"/>
              </a:rPr>
              <a:t>Иисус Христос говорил людям, что, если они перестанут грешить, тогда Бог их простит. И после смерти их душа будет попадать в Рай, к Богу</a:t>
            </a:r>
          </a:p>
        </p:txBody>
      </p:sp>
      <p:pic>
        <p:nvPicPr>
          <p:cNvPr descr="Иисус Христос говорил людям, что, если они перестанут грешить, тогда Бог их простит. И после смерти их душа будет попадать в Рай, к Богу " id="4" name="Объект 3"/>
          <p:cNvPicPr>
            <a:picLocks noGrp="1"/>
          </p:cNvPicPr>
          <p:nvPr>
            <p:ph idx="1"/>
          </p:nvPr>
        </p:nvPicPr>
        <p:blipFill>
          <a:blip r:embed="rId2"/>
          <a:srcRect b="154" l="237" r="135" t="170"/>
          <a:stretch>
            <a:fillRect/>
          </a:stretch>
        </p:blipFill>
        <p:spPr bwMode="auto">
          <a:xfrm>
            <a:off x="4499992" y="620688"/>
            <a:ext cx="4464496" cy="5628659"/>
          </a:xfrm>
          <a:prstGeom prst="rect">
            <a:avLst/>
          </a:prstGeom>
          <a:noFill/>
          <a:ln w="9525">
            <a:noFill/>
            <a:miter lim="800000"/>
            <a:headEnd/>
            <a:tailEnd/>
          </a:ln>
        </p:spPr>
      </p:pic>
    </p:spTree>
    <p:extLst>
      <p:ext uri="{BB962C8B-B14F-4D97-AF65-F5344CB8AC3E}">
        <p14:creationId xmlns:p14="http://schemas.microsoft.com/office/powerpoint/2010/main" val="2589332305"/>
      </p:ext>
    </p:extLst>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908720"/>
            <a:ext cx="3898776" cy="5040560"/>
          </a:xfrm>
        </p:spPr>
        <p:txBody>
          <a:bodyPr/>
          <a:lstStyle/>
          <a:p>
            <a:r>
              <a:rPr b="1" dirty="0" lang="ru-RU" sz="2000">
                <a:solidFill>
                  <a:srgbClr val="FF0000"/>
                </a:solidFill>
                <a:latin charset="0" pitchFamily="34" typeface="Arial"/>
                <a:cs charset="0" pitchFamily="34" typeface="Arial"/>
              </a:rPr>
              <a:t>Иисус Христос объяснял всем людям, что для того, чтобы не грешить, нельзя делать плохих поступков, нельзя никого обижать, никогда нельзя обманывать, нужно всегда говорить только правду. Так всегда делал и сам Иисус Христос </a:t>
            </a:r>
          </a:p>
        </p:txBody>
      </p:sp>
      <p:pic>
        <p:nvPicPr>
          <p:cNvPr descr="- Иисус Христос объяснял всем людям, что для того, чтобы не грешить, нельзя делать плохих поступков, нельзя никого обижать, никогда нельзя обманывать, нужно всегда говорить только правду. Так всегда делал и сам Иисус Христос . " id="4" name="Объект 3"/>
          <p:cNvPicPr>
            <a:picLocks noGrp="1"/>
          </p:cNvPicPr>
          <p:nvPr>
            <p:ph idx="1"/>
          </p:nvPr>
        </p:nvPicPr>
        <p:blipFill>
          <a:blip r:embed="rId2"/>
          <a:srcRect b="55" l="89" r="224" t="86"/>
          <a:stretch>
            <a:fillRect/>
          </a:stretch>
        </p:blipFill>
        <p:spPr bwMode="auto">
          <a:xfrm>
            <a:off x="755576" y="404664"/>
            <a:ext cx="3655649" cy="4752528"/>
          </a:xfrm>
          <a:prstGeom prst="rect">
            <a:avLst/>
          </a:prstGeom>
          <a:noFill/>
          <a:ln w="9525">
            <a:noFill/>
            <a:miter lim="800000"/>
            <a:headEnd/>
            <a:tailEnd/>
          </a:ln>
        </p:spPr>
      </p:pic>
    </p:spTree>
    <p:extLst>
      <p:ext uri="{BB962C8B-B14F-4D97-AF65-F5344CB8AC3E}">
        <p14:creationId xmlns:p14="http://schemas.microsoft.com/office/powerpoint/2010/main" val="1963592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4608512" cy="6250706"/>
          </a:xfrm>
        </p:spPr>
        <p:txBody>
          <a:bodyPr/>
          <a:lstStyle/>
          <a:p>
            <a:r>
              <a:rPr lang="ru-RU" sz="2000" b="1" dirty="0">
                <a:solidFill>
                  <a:srgbClr val="FF0000"/>
                </a:solidFill>
                <a:latin typeface="Arial" pitchFamily="34" charset="0"/>
                <a:cs typeface="Arial" pitchFamily="34" charset="0"/>
              </a:rPr>
              <a:t>Царь, который правил в то время, не хотел, чтобы все люди становились лучше и знали правду. Он приказал убить Иисуса Христа, если тот не перестанет делать людям добро. Но Иисус Христос не испугался. Он хотел, спасти людей, чтобы люди стали лучше, чтобы они перестали грешить и Бог их простил и пустил к себе в рай. И, чтобы испугать людей, которые хотели стать хорошими, и убедить всех, что Иисус Христос обманщик, распяли на кресте. </a:t>
            </a:r>
            <a:br>
              <a:rPr lang="ru-RU" sz="2000" b="1" dirty="0">
                <a:solidFill>
                  <a:srgbClr val="FF0000"/>
                </a:solidFill>
                <a:latin typeface="Arial" pitchFamily="34" charset="0"/>
                <a:cs typeface="Arial" pitchFamily="34" charset="0"/>
              </a:rPr>
            </a:br>
            <a:endParaRPr lang="ru-RU" sz="2000" b="1" dirty="0">
              <a:solidFill>
                <a:srgbClr val="FF0000"/>
              </a:solidFill>
              <a:latin typeface="Arial" pitchFamily="34" charset="0"/>
              <a:cs typeface="Arial" pitchFamily="34" charset="0"/>
            </a:endParaRPr>
          </a:p>
        </p:txBody>
      </p:sp>
      <p:pic>
        <p:nvPicPr>
          <p:cNvPr id="4" name="Picture 2" descr="D:\the-crucifixion-cosimo-rosselli.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32040" y="980728"/>
            <a:ext cx="3991278" cy="3875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12945"/>
      </p:ext>
    </p:extLst>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274638"/>
            <a:ext cx="3394720" cy="5530626"/>
          </a:xfrm>
        </p:spPr>
        <p:txBody>
          <a:bodyPr/>
          <a:lstStyle/>
          <a:p>
            <a:r>
              <a:rPr b="1" dirty="0" lang="ru-RU" sz="2000">
                <a:solidFill>
                  <a:srgbClr val="FF0000"/>
                </a:solidFill>
                <a:latin charset="0" pitchFamily="34" typeface="Arial"/>
                <a:cs charset="0" pitchFamily="34" typeface="Arial"/>
              </a:rPr>
              <a:t>После смерти Иисуса Христа положили в специальное место для мёртвых – гробницу. А через три дня и три ночи Иисус Христос воскрес из мёртвых. Тем самым доказал людям, что всё, что он говорил правда и, что если не грешить, то Бог откроет для них Рай. И после смерти их душа сможет там жить ещё лучше. У всех людей появилась уверенность, что их душа может быть бессмертна, если они станут лучше.</a:t>
            </a:r>
          </a:p>
        </p:txBody>
      </p:sp>
      <p:pic>
        <p:nvPicPr>
          <p:cNvPr descr="- После смерти Иисуса Христа положили в специальное место для мёртвых – гробницу.  А через три дня и три ночи Иисус Христос воскрес из мёртвых. Тем самым доказал людям, что всё, что он говорил правда и, что если не грешить, то Бог откроет для них Рай. И после смерти их душа сможет там жить ещё лучше. У всех людей появилась уверенность, что их душа может быть бессмертна, если они станут лучше. " id="4" name="Объект 3"/>
          <p:cNvPicPr>
            <a:picLocks noGrp="1"/>
          </p:cNvPicPr>
          <p:nvPr>
            <p:ph idx="1"/>
          </p:nvPr>
        </p:nvPicPr>
        <p:blipFill>
          <a:blip r:embed="rId2"/>
          <a:srcRect b="240" l="243" r="131" t="103"/>
          <a:stretch>
            <a:fillRect/>
          </a:stretch>
        </p:blipFill>
        <p:spPr bwMode="auto">
          <a:xfrm>
            <a:off x="539552" y="548680"/>
            <a:ext cx="4248472" cy="5184576"/>
          </a:xfrm>
          <a:prstGeom prst="rect">
            <a:avLst/>
          </a:prstGeom>
          <a:noFill/>
          <a:ln w="9525">
            <a:noFill/>
            <a:miter lim="800000"/>
            <a:headEnd/>
            <a:tailEnd/>
          </a:ln>
        </p:spPr>
      </p:pic>
    </p:spTree>
    <p:extLst>
      <p:ext uri="{BB962C8B-B14F-4D97-AF65-F5344CB8AC3E}">
        <p14:creationId xmlns:p14="http://schemas.microsoft.com/office/powerpoint/2010/main" val="1402383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4114800" cy="4824536"/>
          </a:xfrm>
        </p:spPr>
        <p:txBody>
          <a:bodyPr/>
          <a:lstStyle/>
          <a:p>
            <a:r>
              <a:rPr lang="ru-RU" sz="2400" b="1" dirty="0">
                <a:solidFill>
                  <a:srgbClr val="FF0000"/>
                </a:solidFill>
                <a:latin typeface="Arial" pitchFamily="34" charset="0"/>
                <a:cs typeface="Arial" pitchFamily="34" charset="0"/>
              </a:rPr>
              <a:t>День, когда Иисус Христос воскрес, назвали Пасхой. И он стал самым радостным и счастливым днём для всех людей. Именно поэтому первое, что надо произносить, в день Пасхи, когда видите кого-то: «Иисус воскресе», а в ответ Вам должны сказать: «Воистину воскресе». И наоборот.</a:t>
            </a: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88024" y="692696"/>
            <a:ext cx="3905113" cy="4460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2561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457200" y="-46038"/>
            <a:ext cx="8229600" cy="46038"/>
          </a:xfrm>
        </p:spPr>
        <p:txBody>
          <a:bodyPr/>
          <a:lstStyle/>
          <a:p>
            <a:pPr eaLnBrk="1" hangingPunct="1"/>
            <a:endParaRPr lang="ru-RU" smtClean="0"/>
          </a:p>
        </p:txBody>
      </p:sp>
      <p:pic>
        <p:nvPicPr>
          <p:cNvPr id="3075" name="Содержимое 5" descr="17098_image200x130.jpg"/>
          <p:cNvPicPr>
            <a:picLocks noGrp="1" noChangeAspect="1"/>
          </p:cNvPicPr>
          <p:nvPr>
            <p:ph idx="1"/>
          </p:nvPr>
        </p:nvPicPr>
        <p:blipFill>
          <a:blip r:embed="rId2" cstate="print"/>
          <a:srcRect/>
          <a:stretch>
            <a:fillRect/>
          </a:stretch>
        </p:blipFill>
        <p:spPr>
          <a:xfrm>
            <a:off x="5857875" y="4572000"/>
            <a:ext cx="3078163" cy="2062163"/>
          </a:xfrm>
        </p:spPr>
      </p:pic>
      <p:sp>
        <p:nvSpPr>
          <p:cNvPr id="3076" name="Прямоугольник 3"/>
          <p:cNvSpPr>
            <a:spLocks noChangeArrowheads="1"/>
          </p:cNvSpPr>
          <p:nvPr/>
        </p:nvSpPr>
        <p:spPr bwMode="auto">
          <a:xfrm>
            <a:off x="5214938" y="0"/>
            <a:ext cx="3677542" cy="4216539"/>
          </a:xfrm>
          <a:prstGeom prst="rect">
            <a:avLst/>
          </a:prstGeom>
          <a:noFill/>
          <a:ln w="9525">
            <a:noFill/>
            <a:miter lim="800000"/>
            <a:headEnd/>
            <a:tailEnd/>
          </a:ln>
        </p:spPr>
        <p:txBody>
          <a:bodyPr wrap="square">
            <a:spAutoFit/>
          </a:bodyPr>
          <a:lstStyle/>
          <a:p>
            <a:pPr algn="ctr">
              <a:defRPr/>
            </a:pPr>
            <a:endParaRPr lang="ru-RU" sz="2800" dirty="0" smtClean="0"/>
          </a:p>
          <a:p>
            <a:pPr algn="ctr">
              <a:defRPr/>
            </a:pPr>
            <a:r>
              <a:rPr lang="ru-RU" sz="2400" b="1" dirty="0" smtClean="0">
                <a:solidFill>
                  <a:srgbClr val="FF0000"/>
                </a:solidFill>
                <a:latin typeface="Arial" pitchFamily="34" charset="0"/>
                <a:cs typeface="Arial" pitchFamily="34" charset="0"/>
              </a:rPr>
              <a:t>А </a:t>
            </a:r>
            <a:r>
              <a:rPr lang="ru-RU" sz="2400" b="1" dirty="0">
                <a:solidFill>
                  <a:srgbClr val="FF0000"/>
                </a:solidFill>
                <a:latin typeface="Arial" pitchFamily="34" charset="0"/>
                <a:cs typeface="Arial" pitchFamily="34" charset="0"/>
              </a:rPr>
              <a:t>за неделю до светлой Пасхи</a:t>
            </a:r>
            <a:r>
              <a:rPr lang="ru-RU" sz="2400" b="1" dirty="0" smtClean="0">
                <a:solidFill>
                  <a:srgbClr val="FF0000"/>
                </a:solidFill>
                <a:latin typeface="Arial" pitchFamily="34" charset="0"/>
                <a:cs typeface="Arial" pitchFamily="34" charset="0"/>
              </a:rPr>
              <a:t> </a:t>
            </a:r>
            <a:r>
              <a:rPr lang="ru-RU" sz="2400" b="1" dirty="0">
                <a:solidFill>
                  <a:srgbClr val="FF0000"/>
                </a:solidFill>
                <a:latin typeface="Arial" pitchFamily="34" charset="0"/>
                <a:cs typeface="Arial" pitchFamily="34" charset="0"/>
              </a:rPr>
              <a:t>согласно православному календарю, Господь вошел в Иерусалим. </a:t>
            </a:r>
          </a:p>
          <a:p>
            <a:pPr algn="ctr">
              <a:defRPr/>
            </a:pPr>
            <a:r>
              <a:rPr lang="ru-RU" sz="2400" b="1" dirty="0">
                <a:solidFill>
                  <a:srgbClr val="FF0000"/>
                </a:solidFill>
                <a:latin typeface="Arial" pitchFamily="34" charset="0"/>
                <a:cs typeface="Arial" pitchFamily="34" charset="0"/>
              </a:rPr>
              <a:t>На Руси этот праздник называют </a:t>
            </a:r>
          </a:p>
          <a:p>
            <a:pPr algn="ctr">
              <a:defRPr/>
            </a:pPr>
            <a:r>
              <a:rPr lang="ru-RU" sz="2400" b="1" dirty="0" smtClean="0">
                <a:solidFill>
                  <a:srgbClr val="FF0000"/>
                </a:solidFill>
                <a:latin typeface="Arial" pitchFamily="34" charset="0"/>
                <a:cs typeface="Arial" pitchFamily="34" charset="0"/>
              </a:rPr>
              <a:t>«Вербным воскресеньем».</a:t>
            </a:r>
            <a:endParaRPr lang="ru-RU" sz="2400" b="1" dirty="0">
              <a:solidFill>
                <a:srgbClr val="FF0000"/>
              </a:solidFill>
              <a:latin typeface="Arial" pitchFamily="34" charset="0"/>
              <a:cs typeface="Arial" pitchFamily="34" charset="0"/>
            </a:endParaRPr>
          </a:p>
        </p:txBody>
      </p:sp>
      <p:pic>
        <p:nvPicPr>
          <p:cNvPr id="3077" name="Рисунок 6" descr="d8952e2998f4.jpg"/>
          <p:cNvPicPr>
            <a:picLocks noChangeAspect="1"/>
          </p:cNvPicPr>
          <p:nvPr/>
        </p:nvPicPr>
        <p:blipFill>
          <a:blip r:embed="rId3" cstate="print"/>
          <a:srcRect/>
          <a:stretch>
            <a:fillRect/>
          </a:stretch>
        </p:blipFill>
        <p:spPr bwMode="auto">
          <a:xfrm>
            <a:off x="142875" y="571500"/>
            <a:ext cx="5154613" cy="4929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746</Words>
  <Application>Microsoft Office PowerPoint</Application>
  <PresentationFormat>Экран (4:3)</PresentationFormat>
  <Paragraphs>54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Вербное Воскресение</vt:lpstr>
      <vt:lpstr>Пасха это день Воскресения Христова . Этот праздник считается самым главным праздником для всех верующих в Бога. Он - самый торжественный и самый радостный из всех праздников. </vt:lpstr>
      <vt:lpstr>Когда-то давно на земле жил Иисус Христос - сын Бога. И пришёл Иисус Христос на землю, помочь людям и спасти их от смерти, чтобы их души не попали в ад.</vt:lpstr>
      <vt:lpstr>Иисус Христос говорил людям, что, если они перестанут грешить, тогда Бог их простит. И после смерти их душа будет попадать в Рай, к Богу</vt:lpstr>
      <vt:lpstr>Иисус Христос объяснял всем людям, что для того, чтобы не грешить, нельзя делать плохих поступков, нельзя никого обижать, никогда нельзя обманывать, нужно всегда говорить только правду. Так всегда делал и сам Иисус Христос </vt:lpstr>
      <vt:lpstr>Царь, который правил в то время, не хотел, чтобы все люди становились лучше и знали правду. Он приказал убить Иисуса Христа, если тот не перестанет делать людям добро. Но Иисус Христос не испугался. Он хотел, спасти людей, чтобы люди стали лучше, чтобы они перестали грешить и Бог их простил и пустил к себе в рай. И, чтобы испугать людей, которые хотели стать хорошими, и убедить всех, что Иисус Христос обманщик, распяли на кресте.  </vt:lpstr>
      <vt:lpstr>После смерти Иисуса Христа положили в специальное место для мёртвых – гробницу. А через три дня и три ночи Иисус Христос воскрес из мёртвых. Тем самым доказал людям, что всё, что он говорил правда и, что если не грешить, то Бог откроет для них Рай. И после смерти их душа сможет там жить ещё лучше. У всех людей появилась уверенность, что их душа может быть бессмертна, если они станут лучше.</vt:lpstr>
      <vt:lpstr>День, когда Иисус Христос воскрес, назвали Пасхой. И он стал самым радостным и счастливым днём для всех людей. Именно поэтому первое, что надо произносить, в день Пасхи, когда видите кого-то: «Иисус воскресе», а в ответ Вам должны сказать: «Воистину воскресе». И наоборот.</vt:lpstr>
      <vt:lpstr>Презентация PowerPoint</vt:lpstr>
      <vt:lpstr> «Вход Господень в Иерусалим».  Согласно Библии, в этот день Иисус на молодом осле – символе кротости и миролюбия – торжественно въехал в ворота Иерусалима Собравшиеся люди приветствовали его как Мессию. Они размахивали пальмовыми ветками, расстилали перед Ним свои одежды и пели. </vt:lpstr>
      <vt:lpstr>   </vt:lpstr>
      <vt:lpstr>Пальмовая ветвь-главный символ победы и триумфа. На праздновании Вербного воскресенья, когда отмечается въезд Христа в Иерусалим, по аналогии с тем, что встречающие Христа подметали перед ним пальмовыми ветвями, священники раздают пальмовые листья в виде креста. Листья освящают и хранят дома до следующей "печальной среды" как знак присутствия Спасителя. </vt:lpstr>
      <vt:lpstr>«Вербное воскресенье» на Руси </vt:lpstr>
      <vt:lpstr>Верба – первая из деревьев в наших краях пробуждается от зимнего оцепенения. Народ считает вербу чудодейственным растением. Освещенная в церкви верба охраняла дом от пожара, скот от болезней, а посевы – от града и болезней</vt:lpstr>
      <vt:lpstr>Презентация PowerPoint</vt:lpstr>
      <vt:lpstr>С давних времен существует поверье, что расцветающее дерево может передать здоровье, силу, красоту всем, кто его коснется. </vt:lpstr>
      <vt:lpstr>Презентация PowerPoint</vt:lpstr>
      <vt:lpstr>В некоторых местах нашей страны в этот день пеклись лепешки или бублики, которые после освящения в церкви давались всем членам семьи и домашним животным, чтобы никто не болел в течение года. </vt:lpstr>
      <vt:lpstr>Презентация PowerPoint</vt:lpstr>
      <vt:lpstr>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Мазай</cp:lastModifiedBy>
  <cp:revision>27</cp:revision>
  <dcterms:created xsi:type="dcterms:W3CDTF">2010-11-30T10:34:43Z</dcterms:created>
  <dcterms:modified xsi:type="dcterms:W3CDTF">2023-04-04T08:15:56Z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1843000</vt:lpwstr>
  </property>
  <property fmtid="{D5CDD505-2E9C-101B-9397-08002B2CF9AE}" name="NXPowerLiteSettings" pid="3">
    <vt:lpwstr>F7000400038000</vt:lpwstr>
  </property>
  <property fmtid="{D5CDD505-2E9C-101B-9397-08002B2CF9AE}" name="NXPowerLiteVersion" pid="4">
    <vt:lpwstr>S9.2.0</vt:lpwstr>
  </property>
</Properties>
</file>