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56" r:id="rId1"/>
  </p:sldMasterIdLst>
  <p:notesMasterIdLst>
    <p:notesMasterId r:id="rId14"/>
  </p:notesMasterIdLst>
  <p:sldIdLst>
    <p:sldId id="257" r:id="rId2"/>
    <p:sldId id="276" r:id="rId3"/>
    <p:sldId id="277" r:id="rId4"/>
    <p:sldId id="302" r:id="rId5"/>
    <p:sldId id="303" r:id="rId6"/>
    <p:sldId id="306" r:id="rId7"/>
    <p:sldId id="266" r:id="rId8"/>
    <p:sldId id="281" r:id="rId9"/>
    <p:sldId id="285" r:id="rId10"/>
    <p:sldId id="284" r:id="rId11"/>
    <p:sldId id="288" r:id="rId12"/>
    <p:sldId id="307" r:id="rId13"/>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4" d="100"/>
          <a:sy n="34" d="100"/>
        </p:scale>
        <p:origin x="-576"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AutoShape 1"/>
          <p:cNvSpPr>
            <a:spLocks noChangeArrowheads="1"/>
          </p:cNvSpPr>
          <p:nvPr/>
        </p:nvSpPr>
        <p:spPr bwMode="auto">
          <a:xfrm>
            <a:off x="0" y="0"/>
            <a:ext cx="6858000" cy="9144000"/>
          </a:xfrm>
          <a:prstGeom prst="roundRect">
            <a:avLst>
              <a:gd name="adj" fmla="val 23"/>
            </a:avLst>
          </a:prstGeom>
          <a:solidFill>
            <a:srgbClr val="FFFFFF"/>
          </a:solidFill>
          <a:ln w="9360">
            <a:noFill/>
            <a:miter lim="800000"/>
            <a:headEnd/>
            <a:tailEnd/>
          </a:ln>
          <a:effectLst/>
        </p:spPr>
        <p:txBody>
          <a:bodyPr wrap="none" anchor="ctr"/>
          <a:lstStyle/>
          <a:p>
            <a:endParaRPr lang="ru-RU" altLang="ru-RU"/>
          </a:p>
        </p:txBody>
      </p:sp>
      <p:sp>
        <p:nvSpPr>
          <p:cNvPr id="47107"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endParaRPr lang="ru-RU" altLang="ru-RU"/>
          </a:p>
        </p:txBody>
      </p:sp>
      <p:sp>
        <p:nvSpPr>
          <p:cNvPr id="47108" name="Rectangle 3"/>
          <p:cNvSpPr>
            <a:spLocks noGrp="1" noRot="1" noChangeAspect="1" noChangeArrowheads="1"/>
          </p:cNvSpPr>
          <p:nvPr>
            <p:ph type="sldImg"/>
          </p:nvPr>
        </p:nvSpPr>
        <p:spPr bwMode="auto">
          <a:xfrm>
            <a:off x="-11798300" y="-11796713"/>
            <a:ext cx="11795125" cy="12488863"/>
          </a:xfrm>
          <a:prstGeom prst="rect">
            <a:avLst/>
          </a:prstGeom>
          <a:noFill/>
          <a:ln w="9525">
            <a:noFill/>
            <a:round/>
            <a:headEnd/>
            <a:tailEnd/>
          </a:ln>
          <a:effectLst/>
        </p:spPr>
      </p:sp>
      <p:sp>
        <p:nvSpPr>
          <p:cNvPr id="2052" name="Rectangle 4"/>
          <p:cNvSpPr>
            <a:spLocks noGrp="1" noChangeArrowheads="1"/>
          </p:cNvSpPr>
          <p:nvPr>
            <p:ph type="body"/>
          </p:nvPr>
        </p:nvSpPr>
        <p:spPr bwMode="auto">
          <a:xfrm>
            <a:off x="685800" y="4343400"/>
            <a:ext cx="5481638" cy="41100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ru-RU" altLang="ru-RU" noProof="0" smtClean="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48131"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63491"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67587"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51203"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52227"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77827"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78851"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81923"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53251"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57347"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60419" name="Rectangle 2"/>
          <p:cNvSpPr>
            <a:spLocks noGrp="1" noChangeArrowheads="1"/>
          </p:cNvSpPr>
          <p:nvPr>
            <p:ph type="body" idx="1"/>
          </p:nvPr>
        </p:nvSpPr>
        <p:spPr>
          <a:xfrm>
            <a:off x="685800" y="4343400"/>
            <a:ext cx="5486400" cy="4114800"/>
          </a:xfrm>
          <a:noFill/>
        </p:spPr>
        <p:txBody>
          <a:bodyPr wrap="none" anchor="ctr"/>
          <a:lstStyle/>
          <a:p>
            <a:endParaRPr lang="ru-RU" altLang="ru-RU"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pPr>
              <a:defRPr/>
            </a:pPr>
            <a:endParaRPr lang="ru-RU" altLang="ru-RU"/>
          </a:p>
        </p:txBody>
      </p:sp>
      <p:sp>
        <p:nvSpPr>
          <p:cNvPr id="19" name="Нижний колонтитул 18"/>
          <p:cNvSpPr>
            <a:spLocks noGrp="1"/>
          </p:cNvSpPr>
          <p:nvPr>
            <p:ph type="ftr" sz="quarter" idx="11"/>
          </p:nvPr>
        </p:nvSpPr>
        <p:spPr/>
        <p:txBody>
          <a:bodyPr/>
          <a:lstStyle/>
          <a:p>
            <a:pPr>
              <a:defRPr/>
            </a:pPr>
            <a:endParaRPr lang="ru-RU" altLang="ru-RU"/>
          </a:p>
        </p:txBody>
      </p:sp>
      <p:sp>
        <p:nvSpPr>
          <p:cNvPr id="27" name="Номер слайда 26"/>
          <p:cNvSpPr>
            <a:spLocks noGrp="1"/>
          </p:cNvSpPr>
          <p:nvPr>
            <p:ph type="sldNum" sz="quarter" idx="12"/>
          </p:nvPr>
        </p:nvSpPr>
        <p:spPr/>
        <p:txBody>
          <a:bodyPr/>
          <a:lstStyle/>
          <a:p>
            <a:pPr>
              <a:defRPr/>
            </a:pPr>
            <a:fld id="{05E1FAB8-1520-4FF4-96F5-5D67A6C0B5E1}" type="slidenum">
              <a:rPr lang="ru-RU" altLang="ru-RU" smtClean="0"/>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ltLang="ru-RU"/>
          </a:p>
        </p:txBody>
      </p:sp>
      <p:sp>
        <p:nvSpPr>
          <p:cNvPr id="5" name="Нижний колонтитул 4"/>
          <p:cNvSpPr>
            <a:spLocks noGrp="1"/>
          </p:cNvSpPr>
          <p:nvPr>
            <p:ph type="ftr" sz="quarter" idx="11"/>
          </p:nvPr>
        </p:nvSpPr>
        <p:spPr/>
        <p:txBody>
          <a:bodyPr/>
          <a:lstStyle/>
          <a:p>
            <a:pPr>
              <a:defRPr/>
            </a:pPr>
            <a:endParaRPr lang="ru-RU" altLang="ru-RU"/>
          </a:p>
        </p:txBody>
      </p:sp>
      <p:sp>
        <p:nvSpPr>
          <p:cNvPr id="6" name="Номер слайда 5"/>
          <p:cNvSpPr>
            <a:spLocks noGrp="1"/>
          </p:cNvSpPr>
          <p:nvPr>
            <p:ph type="sldNum" sz="quarter" idx="12"/>
          </p:nvPr>
        </p:nvSpPr>
        <p:spPr/>
        <p:txBody>
          <a:bodyPr/>
          <a:lstStyle/>
          <a:p>
            <a:pPr>
              <a:defRPr/>
            </a:pPr>
            <a:fld id="{1A990763-78FF-4EC4-B4D2-B107F9308C4B}" type="slidenum">
              <a:rPr lang="ru-RU" altLang="ru-RU" smtClean="0"/>
              <a:pPr>
                <a:defRPr/>
              </a:pPr>
              <a:t>‹#›</a:t>
            </a:fld>
            <a:endParaRPr lang="ru-RU" alt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ltLang="ru-RU"/>
          </a:p>
        </p:txBody>
      </p:sp>
      <p:sp>
        <p:nvSpPr>
          <p:cNvPr id="5" name="Нижний колонтитул 4"/>
          <p:cNvSpPr>
            <a:spLocks noGrp="1"/>
          </p:cNvSpPr>
          <p:nvPr>
            <p:ph type="ftr" sz="quarter" idx="11"/>
          </p:nvPr>
        </p:nvSpPr>
        <p:spPr/>
        <p:txBody>
          <a:bodyPr/>
          <a:lstStyle/>
          <a:p>
            <a:pPr>
              <a:defRPr/>
            </a:pPr>
            <a:endParaRPr lang="ru-RU" altLang="ru-RU"/>
          </a:p>
        </p:txBody>
      </p:sp>
      <p:sp>
        <p:nvSpPr>
          <p:cNvPr id="6" name="Номер слайда 5"/>
          <p:cNvSpPr>
            <a:spLocks noGrp="1"/>
          </p:cNvSpPr>
          <p:nvPr>
            <p:ph type="sldNum" sz="quarter" idx="12"/>
          </p:nvPr>
        </p:nvSpPr>
        <p:spPr/>
        <p:txBody>
          <a:bodyPr/>
          <a:lstStyle/>
          <a:p>
            <a:pPr>
              <a:defRPr/>
            </a:pPr>
            <a:fld id="{42864BCA-582A-40A7-A58E-981317E4DAED}" type="slidenum">
              <a:rPr lang="ru-RU" altLang="ru-RU" smtClean="0"/>
              <a:pPr>
                <a:defRPr/>
              </a:pPr>
              <a:t>‹#›</a:t>
            </a:fld>
            <a:endParaRPr lang="ru-RU"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ltLang="ru-RU"/>
          </a:p>
        </p:txBody>
      </p:sp>
      <p:sp>
        <p:nvSpPr>
          <p:cNvPr id="5" name="Нижний колонтитул 4"/>
          <p:cNvSpPr>
            <a:spLocks noGrp="1"/>
          </p:cNvSpPr>
          <p:nvPr>
            <p:ph type="ftr" sz="quarter" idx="11"/>
          </p:nvPr>
        </p:nvSpPr>
        <p:spPr/>
        <p:txBody>
          <a:bodyPr/>
          <a:lstStyle/>
          <a:p>
            <a:pPr>
              <a:defRPr/>
            </a:pPr>
            <a:endParaRPr lang="ru-RU" altLang="ru-RU"/>
          </a:p>
        </p:txBody>
      </p:sp>
      <p:sp>
        <p:nvSpPr>
          <p:cNvPr id="6" name="Номер слайда 5"/>
          <p:cNvSpPr>
            <a:spLocks noGrp="1"/>
          </p:cNvSpPr>
          <p:nvPr>
            <p:ph type="sldNum" sz="quarter" idx="12"/>
          </p:nvPr>
        </p:nvSpPr>
        <p:spPr/>
        <p:txBody>
          <a:bodyPr/>
          <a:lstStyle/>
          <a:p>
            <a:pPr>
              <a:defRPr/>
            </a:pPr>
            <a:fld id="{2D31D22C-BA4E-4D2B-A81B-67E99E2F0D41}" type="slidenum">
              <a:rPr lang="ru-RU" altLang="ru-RU" smtClean="0"/>
              <a:pPr>
                <a:defRPr/>
              </a:pPr>
              <a:t>‹#›</a:t>
            </a:fld>
            <a:endParaRPr lang="ru-RU"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endParaRPr lang="ru-RU" altLang="ru-RU"/>
          </a:p>
        </p:txBody>
      </p:sp>
      <p:sp>
        <p:nvSpPr>
          <p:cNvPr id="5" name="Нижний колонтитул 4"/>
          <p:cNvSpPr>
            <a:spLocks noGrp="1"/>
          </p:cNvSpPr>
          <p:nvPr>
            <p:ph type="ftr" sz="quarter" idx="11"/>
          </p:nvPr>
        </p:nvSpPr>
        <p:spPr/>
        <p:txBody>
          <a:bodyPr/>
          <a:lstStyle/>
          <a:p>
            <a:pPr>
              <a:defRPr/>
            </a:pPr>
            <a:endParaRPr lang="ru-RU" altLang="ru-RU"/>
          </a:p>
        </p:txBody>
      </p:sp>
      <p:sp>
        <p:nvSpPr>
          <p:cNvPr id="6" name="Номер слайда 5"/>
          <p:cNvSpPr>
            <a:spLocks noGrp="1"/>
          </p:cNvSpPr>
          <p:nvPr>
            <p:ph type="sldNum" sz="quarter" idx="12"/>
          </p:nvPr>
        </p:nvSpPr>
        <p:spPr/>
        <p:txBody>
          <a:bodyPr/>
          <a:lstStyle/>
          <a:p>
            <a:pPr>
              <a:defRPr/>
            </a:pPr>
            <a:fld id="{8E0A16D3-2305-4C71-8A83-6362C45BFD0B}" type="slidenum">
              <a:rPr lang="ru-RU" altLang="ru-RU" smtClean="0"/>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ltLang="ru-RU"/>
          </a:p>
        </p:txBody>
      </p:sp>
      <p:sp>
        <p:nvSpPr>
          <p:cNvPr id="6" name="Нижний колонтитул 5"/>
          <p:cNvSpPr>
            <a:spLocks noGrp="1"/>
          </p:cNvSpPr>
          <p:nvPr>
            <p:ph type="ftr" sz="quarter" idx="11"/>
          </p:nvPr>
        </p:nvSpPr>
        <p:spPr/>
        <p:txBody>
          <a:bodyPr/>
          <a:lstStyle/>
          <a:p>
            <a:pPr>
              <a:defRPr/>
            </a:pPr>
            <a:endParaRPr lang="ru-RU" altLang="ru-RU"/>
          </a:p>
        </p:txBody>
      </p:sp>
      <p:sp>
        <p:nvSpPr>
          <p:cNvPr id="7" name="Номер слайда 6"/>
          <p:cNvSpPr>
            <a:spLocks noGrp="1"/>
          </p:cNvSpPr>
          <p:nvPr>
            <p:ph type="sldNum" sz="quarter" idx="12"/>
          </p:nvPr>
        </p:nvSpPr>
        <p:spPr/>
        <p:txBody>
          <a:bodyPr/>
          <a:lstStyle/>
          <a:p>
            <a:pPr>
              <a:defRPr/>
            </a:pPr>
            <a:fld id="{C856EC9E-2BD8-4C5A-8ED9-442CD411AFE7}" type="slidenum">
              <a:rPr lang="ru-RU" altLang="ru-RU" smtClean="0"/>
              <a:pPr>
                <a:defRPr/>
              </a:pPr>
              <a:t>‹#›</a:t>
            </a:fld>
            <a:endParaRPr lang="ru-RU" alt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a:defRPr/>
            </a:pPr>
            <a:endParaRPr lang="ru-RU" altLang="ru-RU"/>
          </a:p>
        </p:txBody>
      </p:sp>
      <p:sp>
        <p:nvSpPr>
          <p:cNvPr id="8" name="Нижний колонтитул 7"/>
          <p:cNvSpPr>
            <a:spLocks noGrp="1"/>
          </p:cNvSpPr>
          <p:nvPr>
            <p:ph type="ftr" sz="quarter" idx="11"/>
          </p:nvPr>
        </p:nvSpPr>
        <p:spPr/>
        <p:txBody>
          <a:bodyPr/>
          <a:lstStyle/>
          <a:p>
            <a:pPr>
              <a:defRPr/>
            </a:pPr>
            <a:endParaRPr lang="ru-RU" altLang="ru-RU"/>
          </a:p>
        </p:txBody>
      </p:sp>
      <p:sp>
        <p:nvSpPr>
          <p:cNvPr id="9" name="Номер слайда 8"/>
          <p:cNvSpPr>
            <a:spLocks noGrp="1"/>
          </p:cNvSpPr>
          <p:nvPr>
            <p:ph type="sldNum" sz="quarter" idx="12"/>
          </p:nvPr>
        </p:nvSpPr>
        <p:spPr/>
        <p:txBody>
          <a:bodyPr/>
          <a:lstStyle/>
          <a:p>
            <a:pPr>
              <a:defRPr/>
            </a:pPr>
            <a:fld id="{819860ED-02FB-43E6-A64E-31A00E8D4D3A}" type="slidenum">
              <a:rPr lang="ru-RU" altLang="ru-RU" smtClean="0"/>
              <a:pPr>
                <a:defRPr/>
              </a:pPr>
              <a:t>‹#›</a:t>
            </a:fld>
            <a:endParaRPr lang="ru-RU" alt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pPr>
              <a:defRPr/>
            </a:pPr>
            <a:endParaRPr lang="ru-RU" altLang="ru-RU"/>
          </a:p>
        </p:txBody>
      </p:sp>
      <p:sp>
        <p:nvSpPr>
          <p:cNvPr id="8" name="Номер слайда 7"/>
          <p:cNvSpPr>
            <a:spLocks noGrp="1"/>
          </p:cNvSpPr>
          <p:nvPr>
            <p:ph type="sldNum" sz="quarter" idx="11"/>
          </p:nvPr>
        </p:nvSpPr>
        <p:spPr/>
        <p:txBody>
          <a:bodyPr/>
          <a:lstStyle/>
          <a:p>
            <a:pPr>
              <a:defRPr/>
            </a:pPr>
            <a:fld id="{2D8FDD62-F84C-4F50-9219-D8184594BE2D}" type="slidenum">
              <a:rPr lang="ru-RU" altLang="ru-RU" smtClean="0"/>
              <a:pPr>
                <a:defRPr/>
              </a:pPr>
              <a:t>‹#›</a:t>
            </a:fld>
            <a:endParaRPr lang="ru-RU" altLang="ru-RU"/>
          </a:p>
        </p:txBody>
      </p:sp>
      <p:sp>
        <p:nvSpPr>
          <p:cNvPr id="9" name="Нижний колонтитул 8"/>
          <p:cNvSpPr>
            <a:spLocks noGrp="1"/>
          </p:cNvSpPr>
          <p:nvPr>
            <p:ph type="ftr" sz="quarter" idx="12"/>
          </p:nvPr>
        </p:nvSpPr>
        <p:spPr/>
        <p:txBody>
          <a:bodyPr/>
          <a:lstStyle/>
          <a:p>
            <a:pPr>
              <a:defRPr/>
            </a:pPr>
            <a:endParaRPr lang="ru-RU" alt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ltLang="ru-RU"/>
          </a:p>
        </p:txBody>
      </p:sp>
      <p:sp>
        <p:nvSpPr>
          <p:cNvPr id="3" name="Нижний колонтитул 2"/>
          <p:cNvSpPr>
            <a:spLocks noGrp="1"/>
          </p:cNvSpPr>
          <p:nvPr>
            <p:ph type="ftr" sz="quarter" idx="11"/>
          </p:nvPr>
        </p:nvSpPr>
        <p:spPr/>
        <p:txBody>
          <a:bodyPr/>
          <a:lstStyle/>
          <a:p>
            <a:pPr>
              <a:defRPr/>
            </a:pPr>
            <a:endParaRPr lang="ru-RU" altLang="ru-RU"/>
          </a:p>
        </p:txBody>
      </p:sp>
      <p:sp>
        <p:nvSpPr>
          <p:cNvPr id="4" name="Номер слайда 3"/>
          <p:cNvSpPr>
            <a:spLocks noGrp="1"/>
          </p:cNvSpPr>
          <p:nvPr>
            <p:ph type="sldNum" sz="quarter" idx="12"/>
          </p:nvPr>
        </p:nvSpPr>
        <p:spPr/>
        <p:txBody>
          <a:bodyPr/>
          <a:lstStyle/>
          <a:p>
            <a:pPr>
              <a:defRPr/>
            </a:pPr>
            <a:fld id="{80EEB2B3-FF94-4144-AF95-5252FE13A575}" type="slidenum">
              <a:rPr lang="ru-RU" altLang="ru-RU" smtClean="0"/>
              <a:pPr>
                <a:defRPr/>
              </a:pPr>
              <a:t>‹#›</a:t>
            </a:fld>
            <a:endParaRPr lang="ru-RU" alt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ltLang="ru-RU"/>
          </a:p>
        </p:txBody>
      </p:sp>
      <p:sp>
        <p:nvSpPr>
          <p:cNvPr id="6" name="Нижний колонтитул 5"/>
          <p:cNvSpPr>
            <a:spLocks noGrp="1"/>
          </p:cNvSpPr>
          <p:nvPr>
            <p:ph type="ftr" sz="quarter" idx="11"/>
          </p:nvPr>
        </p:nvSpPr>
        <p:spPr/>
        <p:txBody>
          <a:bodyPr/>
          <a:lstStyle/>
          <a:p>
            <a:pPr>
              <a:defRPr/>
            </a:pPr>
            <a:endParaRPr lang="ru-RU" altLang="ru-RU"/>
          </a:p>
        </p:txBody>
      </p:sp>
      <p:sp>
        <p:nvSpPr>
          <p:cNvPr id="7" name="Номер слайда 6"/>
          <p:cNvSpPr>
            <a:spLocks noGrp="1"/>
          </p:cNvSpPr>
          <p:nvPr>
            <p:ph type="sldNum" sz="quarter" idx="12"/>
          </p:nvPr>
        </p:nvSpPr>
        <p:spPr>
          <a:xfrm>
            <a:off x="8156448" y="6422064"/>
            <a:ext cx="762000" cy="365125"/>
          </a:xfrm>
        </p:spPr>
        <p:txBody>
          <a:bodyPr/>
          <a:lstStyle/>
          <a:p>
            <a:pPr>
              <a:defRPr/>
            </a:pPr>
            <a:fld id="{116FA49E-288A-4829-AA43-F4005298A270}" type="slidenum">
              <a:rPr lang="ru-RU" altLang="ru-RU" smtClean="0"/>
              <a:pPr>
                <a:defRPr/>
              </a:pPr>
              <a:t>‹#›</a:t>
            </a:fld>
            <a:endParaRPr lang="ru-RU" alt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pPr>
              <a:defRPr/>
            </a:pPr>
            <a:endParaRPr lang="ru-RU" altLang="ru-RU"/>
          </a:p>
        </p:txBody>
      </p:sp>
      <p:sp>
        <p:nvSpPr>
          <p:cNvPr id="6" name="Нижний колонтитул 5"/>
          <p:cNvSpPr>
            <a:spLocks noGrp="1"/>
          </p:cNvSpPr>
          <p:nvPr>
            <p:ph type="ftr" sz="quarter" idx="11"/>
          </p:nvPr>
        </p:nvSpPr>
        <p:spPr/>
        <p:txBody>
          <a:bodyPr/>
          <a:lstStyle/>
          <a:p>
            <a:pPr>
              <a:defRPr/>
            </a:pPr>
            <a:endParaRPr lang="ru-RU" altLang="ru-RU"/>
          </a:p>
        </p:txBody>
      </p:sp>
      <p:sp>
        <p:nvSpPr>
          <p:cNvPr id="7" name="Номер слайда 6"/>
          <p:cNvSpPr>
            <a:spLocks noGrp="1"/>
          </p:cNvSpPr>
          <p:nvPr>
            <p:ph type="sldNum" sz="quarter" idx="12"/>
          </p:nvPr>
        </p:nvSpPr>
        <p:spPr/>
        <p:txBody>
          <a:bodyPr/>
          <a:lstStyle/>
          <a:p>
            <a:pPr>
              <a:defRPr/>
            </a:pPr>
            <a:fld id="{9C408776-70DE-4D5D-8752-5C168C1ECE57}" type="slidenum">
              <a:rPr lang="ru-RU" altLang="ru-RU" smtClean="0"/>
              <a:pPr>
                <a:defRPr/>
              </a:pPr>
              <a:t>‹#›</a:t>
            </a:fld>
            <a:endParaRPr lang="ru-RU" alt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ru-RU" alt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ru-RU" alt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C34CBAB0-E444-4812-925B-E5F9F1EA3B85}" type="slidenum">
              <a:rPr lang="ru-RU" altLang="ru-RU" smtClean="0"/>
              <a:pPr>
                <a:defRPr/>
              </a:pPr>
              <a:t>‹#›</a:t>
            </a:fld>
            <a:endParaRPr lang="ru-RU" alt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D3A77B"/>
            </a:gs>
            <a:gs pos="100000">
              <a:srgbClr val="FFFFFF"/>
            </a:gs>
          </a:gsLst>
          <a:lin ang="13500000" scaled="1"/>
        </a:gradFill>
        <a:effectLst/>
      </p:bgPr>
    </p:bg>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1187624" y="476672"/>
            <a:ext cx="6629400" cy="1826363"/>
          </a:xfrm>
        </p:spPr>
        <p:txBody>
          <a:bodyPr>
            <a:normAutofit fontScale="90000"/>
          </a:bodyPr>
          <a:lstStyle/>
          <a:p>
            <a:r>
              <a:rPr lang="ru-RU" dirty="0" smtClean="0"/>
              <a:t>Тема: Смысл  названия и главные герои поэмы «Мертвые души»</a:t>
            </a:r>
            <a:endParaRPr lang="ru-RU" dirty="0"/>
          </a:p>
        </p:txBody>
      </p:sp>
      <p:sp>
        <p:nvSpPr>
          <p:cNvPr id="10" name="Текст 9"/>
          <p:cNvSpPr>
            <a:spLocks noGrp="1"/>
          </p:cNvSpPr>
          <p:nvPr>
            <p:ph type="body" idx="1"/>
          </p:nvPr>
        </p:nvSpPr>
        <p:spPr>
          <a:xfrm>
            <a:off x="0" y="5791312"/>
            <a:ext cx="6629400" cy="1066688"/>
          </a:xfrm>
        </p:spPr>
        <p:txBody>
          <a:bodyPr/>
          <a:lstStyle/>
          <a:p>
            <a:r>
              <a:rPr lang="ru-RU" dirty="0" smtClean="0">
                <a:solidFill>
                  <a:schemeClr val="bg1"/>
                </a:solidFill>
              </a:rPr>
              <a:t>Выполнил ученик 9 </a:t>
            </a:r>
            <a:r>
              <a:rPr lang="ru-RU" dirty="0" smtClean="0">
                <a:solidFill>
                  <a:schemeClr val="bg1"/>
                </a:solidFill>
              </a:rPr>
              <a:t>к</a:t>
            </a:r>
            <a:r>
              <a:rPr lang="ru-RU" dirty="0" smtClean="0">
                <a:solidFill>
                  <a:schemeClr val="bg1"/>
                </a:solidFill>
              </a:rPr>
              <a:t>ласса МКОУ «СОШ №15»:</a:t>
            </a:r>
            <a:r>
              <a:rPr lang="ru-RU" dirty="0" err="1" smtClean="0">
                <a:solidFill>
                  <a:schemeClr val="bg1"/>
                </a:solidFill>
              </a:rPr>
              <a:t>Муридов</a:t>
            </a:r>
            <a:r>
              <a:rPr lang="ru-RU" dirty="0" smtClean="0">
                <a:solidFill>
                  <a:schemeClr val="bg1"/>
                </a:solidFill>
              </a:rPr>
              <a:t> </a:t>
            </a:r>
            <a:r>
              <a:rPr lang="ru-RU" dirty="0" err="1" smtClean="0">
                <a:solidFill>
                  <a:schemeClr val="bg1"/>
                </a:solidFill>
              </a:rPr>
              <a:t>Рашид</a:t>
            </a:r>
            <a:endParaRPr lang="ru-RU" dirty="0" smtClean="0">
              <a:solidFill>
                <a:schemeClr val="bg1"/>
              </a:solidFill>
            </a:endParaRPr>
          </a:p>
          <a:p>
            <a:r>
              <a:rPr lang="ru-RU" dirty="0" smtClean="0">
                <a:solidFill>
                  <a:schemeClr val="bg1"/>
                </a:solidFill>
              </a:rPr>
              <a:t>Преподаватель: Василенко Ольга Олеговна </a:t>
            </a:r>
            <a:endParaRPr lang="ru-RU" dirty="0">
              <a:solidFill>
                <a:schemeClr val="bg1"/>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D3A77B"/>
            </a:gs>
            <a:gs pos="100000">
              <a:srgbClr val="FFFFFF"/>
            </a:gs>
          </a:gsLst>
          <a:lin ang="13500000" scaled="1"/>
        </a:gradFill>
        <a:effectLst/>
      </p:bgPr>
    </p:bg>
    <p:spTree>
      <p:nvGrpSpPr>
        <p:cNvPr id="1" name=""/>
        <p:cNvGrpSpPr/>
        <p:nvPr/>
      </p:nvGrpSpPr>
      <p:grpSpPr>
        <a:xfrm>
          <a:off x="0" y="0"/>
          <a:ext cx="0" cy="0"/>
          <a:chOff x="0" y="0"/>
          <a:chExt cx="0" cy="0"/>
        </a:xfrm>
      </p:grpSpPr>
      <p:sp>
        <p:nvSpPr>
          <p:cNvPr id="18434" name="Rectangle 1"/>
          <p:cNvSpPr>
            <a:spLocks noChangeArrowheads="1"/>
          </p:cNvSpPr>
          <p:nvPr/>
        </p:nvSpPr>
        <p:spPr bwMode="auto">
          <a:xfrm>
            <a:off x="0" y="0"/>
            <a:ext cx="9144000" cy="7032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663300"/>
                </a:solidFill>
                <a:latin typeface="Monotype Corsiva" pitchFamily="66" charset="0"/>
              </a:rPr>
              <a:t>Собакевич </a:t>
            </a:r>
          </a:p>
        </p:txBody>
      </p:sp>
      <p:sp>
        <p:nvSpPr>
          <p:cNvPr id="18436" name="Rectangle 3"/>
          <p:cNvSpPr>
            <a:spLocks noChangeArrowheads="1"/>
          </p:cNvSpPr>
          <p:nvPr/>
        </p:nvSpPr>
        <p:spPr bwMode="auto">
          <a:xfrm>
            <a:off x="3563888" y="620688"/>
            <a:ext cx="5580112" cy="6250045"/>
          </a:xfrm>
          <a:prstGeom prst="rect">
            <a:avLst/>
          </a:prstGeom>
          <a:noFill/>
          <a:ln w="9525">
            <a:noFill/>
            <a:round/>
            <a:headEnd/>
            <a:tailEnd/>
          </a:ln>
          <a:effectLst/>
        </p:spPr>
        <p:txBody>
          <a:bodyPr wrap="square" lIns="90000" tIns="46800" rIns="90000" bIns="46800">
            <a:spAutoFit/>
          </a:bodyPr>
          <a:lstStyle/>
          <a:p>
            <a:pPr algn="ctr">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000" dirty="0">
                <a:solidFill>
                  <a:srgbClr val="000000"/>
                </a:solidFill>
              </a:rPr>
              <a:t>«Человек здоровый и крепкий». Похож «на средней величины медведя»; «…казалось, в этом теле совсем не было души, или она у него была, но совсем не там, где следует, а, как у бессмертного кощея, где-то за горами, и закрыта такою толстою скорлупою, что всё, что ни ворочалось на дне её, не производило решительно никакого потрясения на поверхности</a:t>
            </a:r>
            <a:r>
              <a:rPr lang="ru-RU" altLang="ru-RU" sz="2000" dirty="0" smtClean="0">
                <a:solidFill>
                  <a:srgbClr val="000000"/>
                </a:solidFill>
              </a:rPr>
              <a:t>». Расчётливый хозяин. Вокруг него всё прочно, всё в изобилии; в деревне всё добротно и надёжно, мужиков знает, ценит их трудовые качества. Подчёркивается его сила, здоровье, степенность. А у души требования только гастрономические. Тяготеет к старым, крепостническим формам ведения хозяйства. Презирает город и просвещение. Автор подчёркивает его корыстолюбие, узость интересов. Главные его черты – грубая прижимистость и цинизм.</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altLang="ru-RU" sz="2000" dirty="0">
              <a:solidFill>
                <a:srgbClr val="000000"/>
              </a:solidFill>
            </a:endParaRPr>
          </a:p>
        </p:txBody>
      </p:sp>
      <p:pic>
        <p:nvPicPr>
          <p:cNvPr id="18437" name="Picture 5" descr="22d07fe81c974e6660c6157bc5bf0a2d"/>
          <p:cNvPicPr>
            <a:picLocks noChangeAspect="1" noChangeArrowheads="1"/>
          </p:cNvPicPr>
          <p:nvPr/>
        </p:nvPicPr>
        <p:blipFill>
          <a:blip r:embed="rId3" cstate="print"/>
          <a:srcRect/>
          <a:stretch>
            <a:fillRect/>
          </a:stretch>
        </p:blipFill>
        <p:spPr bwMode="auto">
          <a:xfrm>
            <a:off x="0" y="1484784"/>
            <a:ext cx="3429000" cy="3400425"/>
          </a:xfrm>
          <a:prstGeom prst="rect">
            <a:avLst/>
          </a:prstGeom>
          <a:noFill/>
          <a:ln w="9525">
            <a:solidFill>
              <a:srgbClr val="663300"/>
            </a:solidFill>
            <a:miter lim="800000"/>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D3A77B"/>
            </a:gs>
            <a:gs pos="100000">
              <a:srgbClr val="FFFFFF"/>
            </a:gs>
          </a:gsLst>
          <a:lin ang="13500000" scaled="1"/>
        </a:gradFill>
        <a:effectLst/>
      </p:bgPr>
    </p:bg>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0" y="0"/>
            <a:ext cx="9144000" cy="7032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663300"/>
                </a:solidFill>
                <a:latin typeface="Monotype Corsiva" pitchFamily="66" charset="0"/>
              </a:rPr>
              <a:t>Плюшкин </a:t>
            </a:r>
          </a:p>
        </p:txBody>
      </p:sp>
      <p:sp>
        <p:nvSpPr>
          <p:cNvPr id="22532" name="Rectangle 3"/>
          <p:cNvSpPr>
            <a:spLocks noChangeArrowheads="1"/>
          </p:cNvSpPr>
          <p:nvPr/>
        </p:nvSpPr>
        <p:spPr bwMode="auto">
          <a:xfrm>
            <a:off x="3851920" y="692696"/>
            <a:ext cx="5292080" cy="4772718"/>
          </a:xfrm>
          <a:prstGeom prst="rect">
            <a:avLst/>
          </a:prstGeom>
          <a:noFill/>
          <a:ln w="9525">
            <a:noFill/>
            <a:round/>
            <a:headEnd/>
            <a:tailEnd/>
          </a:ln>
          <a:effectLst/>
        </p:spPr>
        <p:txBody>
          <a:bodyPr wrap="square" lIns="90000" tIns="46800" rIns="90000" bIns="46800">
            <a:spAutoFit/>
          </a:bodyPr>
          <a:lstStyle/>
          <a:p>
            <a:pPr algn="ctr">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000" dirty="0">
                <a:solidFill>
                  <a:srgbClr val="000000"/>
                </a:solidFill>
              </a:rPr>
              <a:t>Непонятно, кто это – «баба или мужик». «…платье неопределённое, похожее на женский капот, на голове колпак, какой носят деревенские дворовые бабы…»; «…маленькие глазки ещё не потухли и бегали из-под высоких вросших бровей, как мыши</a:t>
            </a:r>
            <a:r>
              <a:rPr lang="ru-RU" altLang="ru-RU" sz="2000" dirty="0" smtClean="0">
                <a:solidFill>
                  <a:srgbClr val="000000"/>
                </a:solidFill>
              </a:rPr>
              <a:t>…». Фамилия подчёркивает «</a:t>
            </a:r>
            <a:r>
              <a:rPr lang="ru-RU" altLang="ru-RU" sz="2000" dirty="0" err="1" smtClean="0">
                <a:solidFill>
                  <a:srgbClr val="000000"/>
                </a:solidFill>
              </a:rPr>
              <a:t>сплющенность</a:t>
            </a:r>
            <a:r>
              <a:rPr lang="ru-RU" altLang="ru-RU" sz="2000" dirty="0" smtClean="0">
                <a:solidFill>
                  <a:srgbClr val="000000"/>
                </a:solidFill>
              </a:rPr>
              <a:t>», искаженность персонажа и его души. Только этому помещику дана биография, показано, как происходил процесс деградации. Рассказ о прошлом Плюшкина делает его образ трагическим. Гоголь называет Плюшкина «прорехой на человечестве».</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altLang="ru-RU" sz="2400" dirty="0">
              <a:solidFill>
                <a:srgbClr val="000000"/>
              </a:solidFill>
            </a:endParaRPr>
          </a:p>
        </p:txBody>
      </p:sp>
      <p:pic>
        <p:nvPicPr>
          <p:cNvPr id="22533" name="Picture 5" descr="groups_1290237006"/>
          <p:cNvPicPr>
            <a:picLocks noChangeAspect="1" noChangeArrowheads="1"/>
          </p:cNvPicPr>
          <p:nvPr/>
        </p:nvPicPr>
        <p:blipFill>
          <a:blip r:embed="rId3" cstate="print"/>
          <a:srcRect/>
          <a:stretch>
            <a:fillRect/>
          </a:stretch>
        </p:blipFill>
        <p:spPr bwMode="auto">
          <a:xfrm>
            <a:off x="0" y="1052736"/>
            <a:ext cx="3810000" cy="4572000"/>
          </a:xfrm>
          <a:prstGeom prst="rect">
            <a:avLst/>
          </a:prstGeom>
          <a:noFill/>
          <a:ln w="9525">
            <a:solidFill>
              <a:srgbClr val="663300"/>
            </a:solidFill>
            <a:miter lim="800000"/>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Важно</a:t>
            </a:r>
            <a:endParaRPr lang="ru-RU" dirty="0"/>
          </a:p>
        </p:txBody>
      </p:sp>
      <p:sp>
        <p:nvSpPr>
          <p:cNvPr id="3" name="Содержимое 2"/>
          <p:cNvSpPr>
            <a:spLocks noGrp="1"/>
          </p:cNvSpPr>
          <p:nvPr>
            <p:ph idx="1"/>
          </p:nvPr>
        </p:nvSpPr>
        <p:spPr/>
        <p:txBody>
          <a:bodyPr>
            <a:normAutofit fontScale="92500"/>
          </a:bodyPr>
          <a:lstStyle/>
          <a:p>
            <a:r>
              <a:rPr lang="ru-RU" dirty="0" smtClean="0"/>
              <a:t>Образы помещиков в поэме «Мертвые души» показывают, насколько может быть бесчеловечным человек</a:t>
            </a:r>
          </a:p>
          <a:p>
            <a:r>
              <a:rPr lang="ru-RU" dirty="0" smtClean="0"/>
              <a:t>В поэме Н. В. Гоголя мы видим, насколько деградировало дворянское сословие, и только простой русский народ способен духовно воскресить Русь, поднять ее с колен, если не будет походить  на Чичикова, Собакевича, Манилова, Коробочки и Плюшкина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D3A77B"/>
            </a:gs>
            <a:gs pos="100000">
              <a:srgbClr val="FFFFFF"/>
            </a:gs>
          </a:gsLst>
          <a:lin ang="13500000" scaled="1"/>
        </a:gradFill>
        <a:effectLst/>
      </p:bgPr>
    </p:bg>
    <p:spTree>
      <p:nvGrpSpPr>
        <p:cNvPr id="1" name=""/>
        <p:cNvGrpSpPr/>
        <p:nvPr/>
      </p:nvGrpSpPr>
      <p:grpSpPr>
        <a:xfrm>
          <a:off x="0" y="0"/>
          <a:ext cx="0" cy="0"/>
          <a:chOff x="0" y="0"/>
          <a:chExt cx="0" cy="0"/>
        </a:xfrm>
      </p:grpSpPr>
      <p:sp>
        <p:nvSpPr>
          <p:cNvPr id="6146" name="Rectangle 1"/>
          <p:cNvSpPr>
            <a:spLocks noChangeArrowheads="1"/>
          </p:cNvSpPr>
          <p:nvPr/>
        </p:nvSpPr>
        <p:spPr bwMode="auto">
          <a:xfrm>
            <a:off x="0" y="0"/>
            <a:ext cx="9144000" cy="13255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663300"/>
                </a:solidFill>
                <a:latin typeface="Monotype Corsiva" pitchFamily="66" charset="0"/>
              </a:rPr>
              <a:t>Смысл названия поэмы. </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663300"/>
                </a:solidFill>
                <a:latin typeface="Monotype Corsiva" pitchFamily="66" charset="0"/>
              </a:rPr>
              <a:t>Реальный.</a:t>
            </a:r>
          </a:p>
        </p:txBody>
      </p:sp>
      <p:sp>
        <p:nvSpPr>
          <p:cNvPr id="6147" name="Text Box 2"/>
          <p:cNvSpPr txBox="1">
            <a:spLocks noChangeArrowheads="1"/>
          </p:cNvSpPr>
          <p:nvPr/>
        </p:nvSpPr>
        <p:spPr bwMode="auto">
          <a:xfrm>
            <a:off x="251520" y="1268760"/>
            <a:ext cx="4411663" cy="3787833"/>
          </a:xfrm>
          <a:prstGeom prst="rect">
            <a:avLst/>
          </a:prstGeom>
          <a:solidFill>
            <a:schemeClr val="tx1"/>
          </a:solidFill>
          <a:ln w="9360">
            <a:solidFill>
              <a:srgbClr val="663300"/>
            </a:solidFill>
            <a:miter lim="800000"/>
            <a:headEnd/>
            <a:tailEnd/>
          </a:ln>
          <a:effectLst/>
        </p:spPr>
        <p:txBody>
          <a:bodyPr wrap="square" lIns="90000" tIns="46800" rIns="90000" bIns="46800">
            <a:spAutoFit/>
          </a:bodyPr>
          <a:lstStyle/>
          <a:p>
            <a:pPr algn="ctr">
              <a:spcBef>
                <a:spcPts val="150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dirty="0">
                <a:solidFill>
                  <a:srgbClr val="993300"/>
                </a:solidFill>
              </a:rPr>
              <a:t>За условным обозначением умершего – мёртвая душа – стоят реальные крестьяне, конкретные люди со своими яркими характерами, которых помещик властен продать или купить. Символикой заглавия задано противопоставление мёртвого и живого.</a:t>
            </a:r>
          </a:p>
        </p:txBody>
      </p:sp>
      <p:pic>
        <p:nvPicPr>
          <p:cNvPr id="6148" name="Picture 4" descr="792602"/>
          <p:cNvPicPr>
            <a:picLocks noChangeAspect="1" noChangeArrowheads="1"/>
          </p:cNvPicPr>
          <p:nvPr/>
        </p:nvPicPr>
        <p:blipFill>
          <a:blip r:embed="rId3" cstate="print"/>
          <a:srcRect/>
          <a:stretch>
            <a:fillRect/>
          </a:stretch>
        </p:blipFill>
        <p:spPr bwMode="auto">
          <a:xfrm>
            <a:off x="5292080" y="1052736"/>
            <a:ext cx="3521075" cy="5281612"/>
          </a:xfrm>
          <a:prstGeom prst="rect">
            <a:avLst/>
          </a:prstGeom>
          <a:noFill/>
          <a:ln w="9525">
            <a:solidFill>
              <a:srgbClr val="663300"/>
            </a:solidFill>
            <a:miter lim="800000"/>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D3A77B"/>
            </a:gs>
            <a:gs pos="100000">
              <a:srgbClr val="FFFFFF"/>
            </a:gs>
          </a:gsLst>
          <a:lin ang="13500000" scaled="1"/>
        </a:gradFill>
        <a:effectLst/>
      </p:bgPr>
    </p:bg>
    <p:spTree>
      <p:nvGrpSpPr>
        <p:cNvPr id="1" name=""/>
        <p:cNvGrpSpPr/>
        <p:nvPr/>
      </p:nvGrpSpPr>
      <p:grpSpPr>
        <a:xfrm>
          <a:off x="0" y="0"/>
          <a:ext cx="0" cy="0"/>
          <a:chOff x="0" y="0"/>
          <a:chExt cx="0" cy="0"/>
        </a:xfrm>
      </p:grpSpPr>
      <p:sp>
        <p:nvSpPr>
          <p:cNvPr id="7170" name="Rectangle 1"/>
          <p:cNvSpPr>
            <a:spLocks noChangeArrowheads="1"/>
          </p:cNvSpPr>
          <p:nvPr/>
        </p:nvSpPr>
        <p:spPr bwMode="auto">
          <a:xfrm>
            <a:off x="0" y="0"/>
            <a:ext cx="9144000" cy="13255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a:solidFill>
                  <a:srgbClr val="663300"/>
                </a:solidFill>
                <a:latin typeface="Monotype Corsiva" pitchFamily="66" charset="0"/>
              </a:rPr>
              <a:t>Смысл названия поэмы. </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a:solidFill>
                  <a:srgbClr val="663300"/>
                </a:solidFill>
                <a:latin typeface="Monotype Corsiva" pitchFamily="66" charset="0"/>
              </a:rPr>
              <a:t>Метафорический (переносный).</a:t>
            </a:r>
          </a:p>
        </p:txBody>
      </p:sp>
      <p:sp>
        <p:nvSpPr>
          <p:cNvPr id="7171" name="Text Box 2"/>
          <p:cNvSpPr txBox="1">
            <a:spLocks noChangeArrowheads="1"/>
          </p:cNvSpPr>
          <p:nvPr/>
        </p:nvSpPr>
        <p:spPr bwMode="auto">
          <a:xfrm>
            <a:off x="179388" y="1484783"/>
            <a:ext cx="8569076" cy="4734246"/>
          </a:xfrm>
          <a:prstGeom prst="rect">
            <a:avLst/>
          </a:prstGeom>
          <a:solidFill>
            <a:srgbClr val="EDDBC9"/>
          </a:solidFill>
          <a:ln w="9360">
            <a:solidFill>
              <a:srgbClr val="663300"/>
            </a:solidFill>
            <a:miter lim="800000"/>
            <a:headEnd/>
            <a:tailEnd/>
          </a:ln>
          <a:effectLst/>
        </p:spPr>
        <p:txBody>
          <a:bodyPr wrap="square" lIns="90000" tIns="46800" rIns="90000" bIns="46800">
            <a:spAutoFit/>
          </a:bodyPr>
          <a:lstStyle/>
          <a:p>
            <a:pPr algn="ctr">
              <a:spcBef>
                <a:spcPts val="150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dirty="0">
                <a:solidFill>
                  <a:srgbClr val="993300"/>
                </a:solidFill>
              </a:rPr>
              <a:t>А.Герцен: «…Не ревизские – мёртвые души, а все эти Ноздрёвы, Маниловы и все прочие – вот мёртвые души, и мы их встречаем на каждом шагу». «Мёртвые души» обозначают в данном случае мертвенность, </a:t>
            </a:r>
            <a:r>
              <a:rPr lang="ru-RU" altLang="ru-RU" sz="2400" dirty="0" err="1">
                <a:solidFill>
                  <a:srgbClr val="993300"/>
                </a:solidFill>
              </a:rPr>
              <a:t>бездуховность</a:t>
            </a:r>
            <a:r>
              <a:rPr lang="ru-RU" altLang="ru-RU" sz="2400" dirty="0" smtClean="0">
                <a:solidFill>
                  <a:srgbClr val="993300"/>
                </a:solidFill>
              </a:rPr>
              <a:t>.</a:t>
            </a:r>
          </a:p>
          <a:p>
            <a:pPr algn="ctr">
              <a:spcBef>
                <a:spcPts val="1500"/>
              </a:spcBef>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dirty="0" smtClean="0">
                <a:solidFill>
                  <a:srgbClr val="993300"/>
                </a:solidFill>
              </a:rPr>
              <a:t>Физически помещики и чиновники существуют. Но физическое бытие не есть ещё человеческая жизнь. Жизнь человека немыслима без настоящих духовных движений. И «хозяева жизни» – мертвы.</a:t>
            </a:r>
            <a:endParaRPr lang="ru-RU" altLang="ru-RU" sz="2400" i="1" dirty="0" smtClean="0">
              <a:solidFill>
                <a:srgbClr val="993300"/>
              </a:solidFill>
            </a:endParaRPr>
          </a:p>
          <a:p>
            <a:pPr algn="ctr">
              <a:spcBef>
                <a:spcPts val="150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altLang="ru-RU" sz="2400" dirty="0" smtClean="0">
              <a:solidFill>
                <a:srgbClr val="993300"/>
              </a:solidFill>
            </a:endParaRPr>
          </a:p>
          <a:p>
            <a:pPr algn="ctr">
              <a:spcBef>
                <a:spcPts val="150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altLang="ru-RU" sz="2400" dirty="0">
              <a:solidFill>
                <a:srgbClr val="993300"/>
              </a:solidFill>
            </a:endParaRPr>
          </a:p>
        </p:txBody>
      </p:sp>
      <p:sp>
        <p:nvSpPr>
          <p:cNvPr id="7" name="Text Box 3"/>
          <p:cNvSpPr txBox="1">
            <a:spLocks noChangeArrowheads="1"/>
          </p:cNvSpPr>
          <p:nvPr/>
        </p:nvSpPr>
        <p:spPr bwMode="auto">
          <a:xfrm>
            <a:off x="179512" y="5229200"/>
            <a:ext cx="8568952" cy="1203325"/>
          </a:xfrm>
          <a:prstGeom prst="rect">
            <a:avLst/>
          </a:prstGeom>
          <a:solidFill>
            <a:srgbClr val="EDDBC9"/>
          </a:solidFill>
          <a:ln w="9360">
            <a:solidFill>
              <a:srgbClr val="663300"/>
            </a:solidFill>
            <a:miter lim="800000"/>
            <a:headEnd/>
            <a:tailEnd/>
          </a:ln>
          <a:effectLst/>
        </p:spPr>
        <p:txBody>
          <a:bodyPr wrap="square" lIns="90000" tIns="46800" rIns="90000" bIns="46800">
            <a:spAutoFit/>
          </a:bodyPr>
          <a:lstStyle/>
          <a:p>
            <a:pPr algn="ctr">
              <a:spcBef>
                <a:spcPts val="150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dirty="0">
                <a:solidFill>
                  <a:srgbClr val="993300"/>
                </a:solidFill>
              </a:rPr>
              <a:t>Первоначально название «Мёртвые души» не было пропущено цензором, поэтому появилось дополнение – «Похождение Чичикова, или Мёртвые души</a:t>
            </a:r>
            <a:r>
              <a:rPr lang="ru-RU" altLang="ru-RU" sz="2400" dirty="0" smtClean="0">
                <a:solidFill>
                  <a:srgbClr val="993300"/>
                </a:solidFill>
              </a:rPr>
              <a:t>».</a:t>
            </a:r>
            <a:endParaRPr lang="ru-RU" altLang="ru-RU" sz="2400" i="1" dirty="0">
              <a:solidFill>
                <a:srgbClr val="993300"/>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ChangeArrowheads="1"/>
          </p:cNvSpPr>
          <p:nvPr/>
        </p:nvSpPr>
        <p:spPr bwMode="auto">
          <a:xfrm>
            <a:off x="0" y="0"/>
            <a:ext cx="9144000" cy="7032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FFC000"/>
                </a:solidFill>
                <a:latin typeface="Monotype Corsiva" pitchFamily="66" charset="0"/>
              </a:rPr>
              <a:t>Павел Иванович Чичиков </a:t>
            </a:r>
          </a:p>
        </p:txBody>
      </p:sp>
      <p:sp>
        <p:nvSpPr>
          <p:cNvPr id="32772" name="Rectangle 3"/>
          <p:cNvSpPr>
            <a:spLocks noChangeArrowheads="1"/>
          </p:cNvSpPr>
          <p:nvPr/>
        </p:nvSpPr>
        <p:spPr bwMode="auto">
          <a:xfrm>
            <a:off x="179388" y="5805488"/>
            <a:ext cx="8820150" cy="822325"/>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a:solidFill>
                  <a:srgbClr val="000000"/>
                </a:solidFill>
              </a:rPr>
              <a:t>Не имел знатного происхождения, в семье не было материального достатка, всё было серо и уныло.</a:t>
            </a:r>
          </a:p>
        </p:txBody>
      </p:sp>
      <p:pic>
        <p:nvPicPr>
          <p:cNvPr id="32773" name="Picture 6" descr="0005-009-Kto-eto"/>
          <p:cNvPicPr>
            <a:picLocks noChangeAspect="1" noChangeArrowheads="1"/>
          </p:cNvPicPr>
          <p:nvPr/>
        </p:nvPicPr>
        <p:blipFill>
          <a:blip r:embed="rId3" cstate="print"/>
          <a:srcRect/>
          <a:stretch>
            <a:fillRect/>
          </a:stretch>
        </p:blipFill>
        <p:spPr bwMode="auto">
          <a:xfrm>
            <a:off x="2771800" y="764704"/>
            <a:ext cx="3351212" cy="5040313"/>
          </a:xfrm>
          <a:prstGeom prst="rect">
            <a:avLst/>
          </a:prstGeom>
          <a:noFill/>
          <a:ln w="9525">
            <a:solidFill>
              <a:srgbClr val="663300"/>
            </a:solidFill>
            <a:miter lim="800000"/>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ChangeArrowheads="1"/>
          </p:cNvSpPr>
          <p:nvPr/>
        </p:nvSpPr>
        <p:spPr bwMode="auto">
          <a:xfrm>
            <a:off x="0" y="0"/>
            <a:ext cx="9144000" cy="7032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FFC000"/>
                </a:solidFill>
                <a:latin typeface="Monotype Corsiva" pitchFamily="66" charset="0"/>
              </a:rPr>
              <a:t>Павел Иванович Чичиков </a:t>
            </a:r>
          </a:p>
        </p:txBody>
      </p:sp>
      <p:sp>
        <p:nvSpPr>
          <p:cNvPr id="33795" name="Text Box 2"/>
          <p:cNvSpPr txBox="1">
            <a:spLocks noChangeArrowheads="1"/>
          </p:cNvSpPr>
          <p:nvPr/>
        </p:nvSpPr>
        <p:spPr bwMode="auto">
          <a:xfrm>
            <a:off x="6084888" y="771525"/>
            <a:ext cx="2916237" cy="466725"/>
          </a:xfrm>
          <a:prstGeom prst="rect">
            <a:avLst/>
          </a:prstGeom>
          <a:solidFill>
            <a:srgbClr val="EDDBC9"/>
          </a:solidFill>
          <a:ln w="9360">
            <a:solidFill>
              <a:srgbClr val="663300"/>
            </a:solidFill>
            <a:miter lim="800000"/>
            <a:headEnd/>
            <a:tailEnd/>
          </a:ln>
          <a:effectLst/>
        </p:spPr>
        <p:txBody>
          <a:bodyPr lIns="90000" tIns="46800" rIns="90000" bIns="46800">
            <a:spAutoFit/>
          </a:bodyPr>
          <a:lstStyle/>
          <a:p>
            <a:pPr algn="ctr">
              <a:spcBef>
                <a:spcPts val="150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i="1">
                <a:solidFill>
                  <a:srgbClr val="993300"/>
                </a:solidFill>
              </a:rPr>
              <a:t>Наказ отца</a:t>
            </a:r>
          </a:p>
        </p:txBody>
      </p:sp>
      <p:sp>
        <p:nvSpPr>
          <p:cNvPr id="33796" name="Rectangle 3"/>
          <p:cNvSpPr>
            <a:spLocks noChangeArrowheads="1"/>
          </p:cNvSpPr>
          <p:nvPr/>
        </p:nvSpPr>
        <p:spPr bwMode="auto">
          <a:xfrm>
            <a:off x="0" y="836613"/>
            <a:ext cx="6084888" cy="5934075"/>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a:solidFill>
                  <a:srgbClr val="000000"/>
                </a:solidFill>
              </a:rPr>
              <a:t>«…угождай учителям и начальникам. Коли будешь угождать начальнику, то, хоть и в науке не успеешь и таланту бог не дал, всё пойдёшь в ход и всех опередишь. С товарищами не водись, они тебя добру не научат; а если уж пошло на то, так водись с теми, которые побогаче, чтобы при случае могли быть полезными. Не угощай и не потчевай никого, а веди себя лучше так, чтобы тебя угощали, а больше всего береги и копи копейку: эта вещь надёжнее всего на свете. Товарищ или приятель надует и в беде первый тебя выдаст, а копейка не выдаст… Всё сделаешь и всё прошибёшь на свете копейкой».</a:t>
            </a:r>
          </a:p>
        </p:txBody>
      </p:sp>
      <p:pic>
        <p:nvPicPr>
          <p:cNvPr id="33797" name="Picture 5" descr="2b4cf24cc15d"/>
          <p:cNvPicPr>
            <a:picLocks noChangeAspect="1" noChangeArrowheads="1"/>
          </p:cNvPicPr>
          <p:nvPr/>
        </p:nvPicPr>
        <p:blipFill>
          <a:blip r:embed="rId3" cstate="print"/>
          <a:srcRect/>
          <a:stretch>
            <a:fillRect/>
          </a:stretch>
        </p:blipFill>
        <p:spPr bwMode="auto">
          <a:xfrm>
            <a:off x="6065838" y="1989138"/>
            <a:ext cx="2916237" cy="3887787"/>
          </a:xfrm>
          <a:prstGeom prst="rect">
            <a:avLst/>
          </a:prstGeom>
          <a:noFill/>
          <a:ln w="9525">
            <a:solidFill>
              <a:srgbClr val="663300"/>
            </a:solidFill>
            <a:miter lim="800000"/>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p:cNvSpPr>
          <p:nvPr/>
        </p:nvSpPr>
        <p:spPr bwMode="auto">
          <a:xfrm>
            <a:off x="0" y="0"/>
            <a:ext cx="9144000" cy="7032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FFC000"/>
                </a:solidFill>
                <a:latin typeface="Monotype Corsiva" pitchFamily="66" charset="0"/>
              </a:rPr>
              <a:t>Павел Иванович </a:t>
            </a:r>
            <a:r>
              <a:rPr lang="ru-RU" altLang="ru-RU" sz="4000" b="1" dirty="0" smtClean="0">
                <a:solidFill>
                  <a:srgbClr val="FFC000"/>
                </a:solidFill>
                <a:latin typeface="Monotype Corsiva" pitchFamily="66" charset="0"/>
              </a:rPr>
              <a:t>Чичиков</a:t>
            </a:r>
            <a:endParaRPr lang="ru-RU" altLang="ru-RU" sz="4000" b="1" dirty="0">
              <a:solidFill>
                <a:srgbClr val="FFC000"/>
              </a:solidFill>
              <a:latin typeface="Monotype Corsiva" pitchFamily="66" charset="0"/>
            </a:endParaRPr>
          </a:p>
        </p:txBody>
      </p:sp>
      <p:sp>
        <p:nvSpPr>
          <p:cNvPr id="36867" name="Text Box 2"/>
          <p:cNvSpPr txBox="1">
            <a:spLocks noChangeArrowheads="1"/>
          </p:cNvSpPr>
          <p:nvPr/>
        </p:nvSpPr>
        <p:spPr bwMode="auto">
          <a:xfrm>
            <a:off x="3348038" y="771525"/>
            <a:ext cx="5653087" cy="466725"/>
          </a:xfrm>
          <a:prstGeom prst="rect">
            <a:avLst/>
          </a:prstGeom>
          <a:solidFill>
            <a:srgbClr val="EDDBC9"/>
          </a:solidFill>
          <a:ln w="9360">
            <a:solidFill>
              <a:srgbClr val="663300"/>
            </a:solidFill>
            <a:miter lim="800000"/>
            <a:headEnd/>
            <a:tailEnd/>
          </a:ln>
          <a:effectLst/>
        </p:spPr>
        <p:txBody>
          <a:bodyPr lIns="90000" tIns="46800" rIns="90000" bIns="46800">
            <a:spAutoFit/>
          </a:bodyPr>
          <a:lstStyle/>
          <a:p>
            <a:pPr algn="ctr">
              <a:spcBef>
                <a:spcPts val="150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i="1">
                <a:solidFill>
                  <a:srgbClr val="993300"/>
                </a:solidFill>
              </a:rPr>
              <a:t>Появление в губернском городе </a:t>
            </a:r>
            <a:r>
              <a:rPr lang="en-US" altLang="ru-RU" sz="2400" i="1">
                <a:solidFill>
                  <a:srgbClr val="993300"/>
                </a:solidFill>
              </a:rPr>
              <a:t>N</a:t>
            </a:r>
            <a:endParaRPr lang="ru-RU" altLang="ru-RU" sz="2400" i="1">
              <a:solidFill>
                <a:srgbClr val="993300"/>
              </a:solidFill>
            </a:endParaRPr>
          </a:p>
        </p:txBody>
      </p:sp>
      <p:sp>
        <p:nvSpPr>
          <p:cNvPr id="36868" name="Rectangle 3"/>
          <p:cNvSpPr>
            <a:spLocks noChangeArrowheads="1"/>
          </p:cNvSpPr>
          <p:nvPr/>
        </p:nvSpPr>
        <p:spPr bwMode="auto">
          <a:xfrm>
            <a:off x="0" y="5805488"/>
            <a:ext cx="9144000" cy="822325"/>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a:solidFill>
                  <a:srgbClr val="000000"/>
                </a:solidFill>
              </a:rPr>
              <a:t>Сумел найти подход к каждому, к кому обращался с просьбой продать «мёртвые души».</a:t>
            </a:r>
          </a:p>
        </p:txBody>
      </p:sp>
      <p:pic>
        <p:nvPicPr>
          <p:cNvPr id="36869" name="Picture 5" descr="rubric_issue_85277"/>
          <p:cNvPicPr>
            <a:picLocks noChangeAspect="1" noChangeArrowheads="1"/>
          </p:cNvPicPr>
          <p:nvPr/>
        </p:nvPicPr>
        <p:blipFill>
          <a:blip r:embed="rId3" cstate="print"/>
          <a:srcRect/>
          <a:stretch>
            <a:fillRect/>
          </a:stretch>
        </p:blipFill>
        <p:spPr bwMode="auto">
          <a:xfrm>
            <a:off x="755650" y="1558925"/>
            <a:ext cx="7345363" cy="3892550"/>
          </a:xfrm>
          <a:prstGeom prst="rect">
            <a:avLst/>
          </a:prstGeom>
          <a:noFill/>
          <a:ln w="9525">
            <a:solidFill>
              <a:srgbClr val="663300"/>
            </a:solidFill>
            <a:miter lim="800000"/>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D3A77B"/>
            </a:gs>
            <a:gs pos="100000">
              <a:srgbClr val="FFFFFF"/>
            </a:gs>
          </a:gsLst>
          <a:lin ang="13500000" scaled="1"/>
        </a:gradFill>
        <a:effectLst/>
      </p:bgPr>
    </p:bg>
    <p:spTree>
      <p:nvGrpSpPr>
        <p:cNvPr id="1" name=""/>
        <p:cNvGrpSpPr/>
        <p:nvPr/>
      </p:nvGrpSpPr>
      <p:grpSpPr>
        <a:xfrm>
          <a:off x="0" y="0"/>
          <a:ext cx="0" cy="0"/>
          <a:chOff x="0" y="0"/>
          <a:chExt cx="0" cy="0"/>
        </a:xfrm>
      </p:grpSpPr>
      <p:sp>
        <p:nvSpPr>
          <p:cNvPr id="8194" name="Rectangle 1"/>
          <p:cNvSpPr>
            <a:spLocks noChangeArrowheads="1"/>
          </p:cNvSpPr>
          <p:nvPr/>
        </p:nvSpPr>
        <p:spPr bwMode="auto">
          <a:xfrm>
            <a:off x="0" y="0"/>
            <a:ext cx="9144000" cy="7032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663300"/>
                </a:solidFill>
                <a:latin typeface="Monotype Corsiva" pitchFamily="66" charset="0"/>
              </a:rPr>
              <a:t>Манилов </a:t>
            </a:r>
          </a:p>
        </p:txBody>
      </p:sp>
      <p:sp>
        <p:nvSpPr>
          <p:cNvPr id="8196" name="Rectangle 3"/>
          <p:cNvSpPr>
            <a:spLocks noChangeArrowheads="1"/>
          </p:cNvSpPr>
          <p:nvPr/>
        </p:nvSpPr>
        <p:spPr bwMode="auto">
          <a:xfrm>
            <a:off x="4139952" y="764704"/>
            <a:ext cx="4608513" cy="378783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dirty="0">
                <a:solidFill>
                  <a:srgbClr val="000000"/>
                </a:solidFill>
              </a:rPr>
              <a:t>«Черты лица его были не лишены приятности, но в эту приятность, казалось, чересчур было передано сахару;  в приёмах и оборотах его было что-то заискивающее расположения и знакомства. Он улыбался заманчиво, был белокур, с голубыми глазами</a:t>
            </a:r>
            <a:r>
              <a:rPr lang="ru-RU" altLang="ru-RU" sz="2400" dirty="0" smtClean="0">
                <a:solidFill>
                  <a:srgbClr val="000000"/>
                </a:solidFill>
              </a:rPr>
              <a:t>».</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altLang="ru-RU" sz="2400" dirty="0">
              <a:solidFill>
                <a:srgbClr val="000000"/>
              </a:solidFill>
            </a:endParaRPr>
          </a:p>
        </p:txBody>
      </p:sp>
      <p:pic>
        <p:nvPicPr>
          <p:cNvPr id="6" name="Рисунок 5" descr="Рисунок1.jpg"/>
          <p:cNvPicPr>
            <a:picLocks noChangeAspect="1"/>
          </p:cNvPicPr>
          <p:nvPr/>
        </p:nvPicPr>
        <p:blipFill>
          <a:blip r:embed="rId3" cstate="print"/>
          <a:stretch>
            <a:fillRect/>
          </a:stretch>
        </p:blipFill>
        <p:spPr>
          <a:xfrm>
            <a:off x="0" y="908720"/>
            <a:ext cx="4032448" cy="5134650"/>
          </a:xfrm>
          <a:prstGeom prst="rect">
            <a:avLst/>
          </a:prstGeom>
        </p:spPr>
      </p:pic>
      <p:sp>
        <p:nvSpPr>
          <p:cNvPr id="7" name="Прямоугольник 6"/>
          <p:cNvSpPr/>
          <p:nvPr/>
        </p:nvSpPr>
        <p:spPr>
          <a:xfrm>
            <a:off x="4139952" y="4293096"/>
            <a:ext cx="4536504" cy="1200329"/>
          </a:xfrm>
          <a:prstGeom prst="rect">
            <a:avLst/>
          </a:prstGeom>
        </p:spPr>
        <p:txBody>
          <a:bodyPr wrap="square">
            <a:spAutoFit/>
          </a:bodyPr>
          <a:lstStyle/>
          <a:p>
            <a:r>
              <a:rPr lang="ru-RU" altLang="ru-RU" sz="2400" dirty="0" smtClean="0">
                <a:solidFill>
                  <a:srgbClr val="000000"/>
                </a:solidFill>
              </a:rPr>
              <a:t>Говорящая» фамилия помещика образована от слов «заманивать, обманывать».</a:t>
            </a:r>
            <a:endParaRPr lang="ru-RU" sz="2400"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D3A77B"/>
            </a:gs>
            <a:gs pos="100000">
              <a:srgbClr val="FFFFFF"/>
            </a:gs>
          </a:gsLst>
          <a:lin ang="13500000" scaled="1"/>
        </a:gradFill>
        <a:effectLst/>
      </p:bgPr>
    </p:bg>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0" y="0"/>
            <a:ext cx="9144000" cy="7032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663300"/>
                </a:solidFill>
                <a:latin typeface="Monotype Corsiva" pitchFamily="66" charset="0"/>
              </a:rPr>
              <a:t>Коробочка </a:t>
            </a:r>
          </a:p>
        </p:txBody>
      </p:sp>
      <p:sp>
        <p:nvSpPr>
          <p:cNvPr id="12292" name="Rectangle 3"/>
          <p:cNvSpPr>
            <a:spLocks noChangeArrowheads="1"/>
          </p:cNvSpPr>
          <p:nvPr/>
        </p:nvSpPr>
        <p:spPr bwMode="auto">
          <a:xfrm>
            <a:off x="3851920" y="764704"/>
            <a:ext cx="5292080" cy="5265160"/>
          </a:xfrm>
          <a:prstGeom prst="rect">
            <a:avLst/>
          </a:prstGeom>
          <a:noFill/>
          <a:ln w="9525">
            <a:noFill/>
            <a:round/>
            <a:headEnd/>
            <a:tailEnd/>
          </a:ln>
          <a:effectLst/>
        </p:spPr>
        <p:txBody>
          <a:bodyPr wrap="square"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dirty="0">
                <a:solidFill>
                  <a:srgbClr val="000000"/>
                </a:solidFill>
              </a:rPr>
              <a:t>«Женщина пожилых лет, в каком-то спальном чепце, надетом наскоро, с фланелью на шее…» В портрете повторяются почти одинаковые детали одежды, но на лицо и глаза Гоголь не обращает внимания, словно их нет – это подчёркивание её </a:t>
            </a:r>
            <a:r>
              <a:rPr lang="ru-RU" altLang="ru-RU" sz="2400" dirty="0" err="1">
                <a:solidFill>
                  <a:srgbClr val="000000"/>
                </a:solidFill>
              </a:rPr>
              <a:t>бездуховности</a:t>
            </a:r>
            <a:r>
              <a:rPr lang="ru-RU" altLang="ru-RU" sz="2400" dirty="0" smtClean="0">
                <a:solidFill>
                  <a:srgbClr val="000000"/>
                </a:solidFill>
              </a:rPr>
              <a:t>. </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dirty="0" smtClean="0">
                <a:solidFill>
                  <a:srgbClr val="000000"/>
                </a:solidFill>
              </a:rPr>
              <a:t>Главная черта – мелочная скаредность. Ограниченна, упряма, подозрительна. Смысл фамилии: помещица заключена в «коробочку» своего пространства и своих понятий. </a:t>
            </a:r>
            <a:endParaRPr lang="ru-RU" altLang="ru-RU" sz="2400" dirty="0">
              <a:solidFill>
                <a:srgbClr val="000000"/>
              </a:solidFill>
            </a:endParaRPr>
          </a:p>
        </p:txBody>
      </p:sp>
      <p:pic>
        <p:nvPicPr>
          <p:cNvPr id="12293" name="Picture 6" descr="0006-004-Korobochka"/>
          <p:cNvPicPr>
            <a:picLocks noChangeAspect="1" noChangeArrowheads="1"/>
          </p:cNvPicPr>
          <p:nvPr/>
        </p:nvPicPr>
        <p:blipFill>
          <a:blip r:embed="rId3" cstate="print"/>
          <a:srcRect/>
          <a:stretch>
            <a:fillRect/>
          </a:stretch>
        </p:blipFill>
        <p:spPr bwMode="auto">
          <a:xfrm>
            <a:off x="323528" y="908720"/>
            <a:ext cx="3422650" cy="4464050"/>
          </a:xfrm>
          <a:prstGeom prst="rect">
            <a:avLst/>
          </a:prstGeom>
          <a:noFill/>
          <a:ln w="9525">
            <a:solidFill>
              <a:srgbClr val="663300"/>
            </a:solidFill>
            <a:miter lim="800000"/>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D3A77B"/>
            </a:gs>
            <a:gs pos="100000">
              <a:srgbClr val="FFFFFF"/>
            </a:gs>
          </a:gsLst>
          <a:lin ang="13500000" scaled="1"/>
        </a:gradFill>
        <a:effectLst/>
      </p:bgPr>
    </p:bg>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0" y="0"/>
            <a:ext cx="9144000" cy="703263"/>
          </a:xfrm>
          <a:prstGeom prst="rect">
            <a:avLst/>
          </a:prstGeom>
          <a:noFill/>
          <a:ln w="9525">
            <a:noFill/>
            <a:round/>
            <a:headEnd/>
            <a:tailEnd/>
          </a:ln>
          <a:effectLst/>
        </p:spPr>
        <p:txBody>
          <a:bodyPr lIns="90000" tIns="46800" rIns="90000" bIns="46800">
            <a:spAutoFit/>
          </a:bodyP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dirty="0">
                <a:solidFill>
                  <a:srgbClr val="663300"/>
                </a:solidFill>
                <a:latin typeface="Monotype Corsiva" pitchFamily="66" charset="0"/>
              </a:rPr>
              <a:t>Ноздрёв </a:t>
            </a:r>
          </a:p>
        </p:txBody>
      </p:sp>
      <p:sp>
        <p:nvSpPr>
          <p:cNvPr id="15364" name="Rectangle 3"/>
          <p:cNvSpPr>
            <a:spLocks noChangeArrowheads="1"/>
          </p:cNvSpPr>
          <p:nvPr/>
        </p:nvSpPr>
        <p:spPr bwMode="auto">
          <a:xfrm>
            <a:off x="3635896" y="620689"/>
            <a:ext cx="5508104" cy="5942269"/>
          </a:xfrm>
          <a:prstGeom prst="rect">
            <a:avLst/>
          </a:prstGeom>
          <a:noFill/>
          <a:ln w="9525">
            <a:noFill/>
            <a:round/>
            <a:headEnd/>
            <a:tailEnd/>
          </a:ln>
          <a:effectLst/>
        </p:spPr>
        <p:txBody>
          <a:bodyPr wrap="square" lIns="90000" tIns="46800" rIns="90000" bIns="46800">
            <a:spAutoFit/>
          </a:bodyPr>
          <a:lstStyle/>
          <a:p>
            <a:pPr algn="ctr">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000" dirty="0">
                <a:solidFill>
                  <a:srgbClr val="000000"/>
                </a:solidFill>
              </a:rPr>
              <a:t>«Это был среднего роста, очень недурно сложенный молодец, с полными румяными щеками, с белыми, как снег зубами и чёрными, как смоль бакенбардами. Свеж он был, как кровь с молоком; здоровье, казалось, так и прыскало с лица его</a:t>
            </a:r>
            <a:r>
              <a:rPr lang="ru-RU" altLang="ru-RU" sz="2000" dirty="0" smtClean="0">
                <a:solidFill>
                  <a:srgbClr val="000000"/>
                </a:solidFill>
              </a:rPr>
              <a:t>…». Гоголь называет его «историческим человеком», потому что «где бы он ни был, всюду не обходилось без истории». Груб, речь его наполнена ругательствами. Игрок, кутила, завсегдатай злачных мест.  Всегда готов ехать «куда угодно, хоть на край света». Но всё это не приводит к обогащению, а только разоряет его. Ведёт себя нагло, вызывающе, агрессивно,  его энергия превращается в разрушительную и скандальную суету. Главная его черта – самовлюблённость.</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altLang="ru-RU" sz="2000" dirty="0">
              <a:solidFill>
                <a:srgbClr val="000000"/>
              </a:solidFill>
            </a:endParaRPr>
          </a:p>
        </p:txBody>
      </p:sp>
      <p:pic>
        <p:nvPicPr>
          <p:cNvPr id="15365" name="Picture 6" descr="87422687_6"/>
          <p:cNvPicPr>
            <a:picLocks noChangeAspect="1" noChangeArrowheads="1"/>
          </p:cNvPicPr>
          <p:nvPr/>
        </p:nvPicPr>
        <p:blipFill>
          <a:blip r:embed="rId3" cstate="print"/>
          <a:srcRect/>
          <a:stretch>
            <a:fillRect/>
          </a:stretch>
        </p:blipFill>
        <p:spPr bwMode="auto">
          <a:xfrm>
            <a:off x="0" y="692697"/>
            <a:ext cx="3603857" cy="4248472"/>
          </a:xfrm>
          <a:prstGeom prst="rect">
            <a:avLst/>
          </a:prstGeom>
          <a:noFill/>
          <a:ln w="9525">
            <a:solidFill>
              <a:srgbClr val="663300"/>
            </a:solidFill>
            <a:miter lim="800000"/>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461</TotalTime>
  <Words>906</Words>
  <Application>Microsoft Office PowerPoint</Application>
  <PresentationFormat>Экран (4:3)</PresentationFormat>
  <Paragraphs>34</Paragraphs>
  <Slides>12</Slides>
  <Notes>11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Тема: Смысл  названия и главные герои поэмы «Мертвые души»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Важно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Master</cp:lastModifiedBy>
  <cp:revision>50</cp:revision>
  <cp:lastPrinted>1601-01-01T00:00:00Z</cp:lastPrinted>
  <dcterms:created xsi:type="dcterms:W3CDTF">2014-10-09T16:20:52Z</dcterms:created>
  <dcterms:modified xsi:type="dcterms:W3CDTF">2023-04-13T20:58:59Z</dcterms:modified>
</cp:coreProperties>
</file>