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Montserrat" panose="020B0604020202020204" charset="-52"/>
      <p:regular r:id="rId10"/>
      <p:bold r:id="rId11"/>
      <p:italic r:id="rId12"/>
      <p:boldItalic r:id="rId13"/>
    </p:embeddedFont>
    <p:embeddedFont>
      <p:font typeface="Oswald" panose="020B0604020202020204" charset="-52"/>
      <p:regular r:id="rId14"/>
      <p:bold r:id="rId15"/>
    </p:embeddedFont>
    <p:embeddedFont>
      <p:font typeface="Playfair Display" panose="020B0604020202020204" charset="-52"/>
      <p:regular r:id="rId16"/>
      <p:bold r:id="rId17"/>
      <p:italic r:id="rId18"/>
      <p:boldItalic r:id="rId19"/>
    </p:embeddedFont>
    <p:embeddedFont>
      <p:font typeface="Verdana" panose="020B0604030504040204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2b8101d2e8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2b8101d2e8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2b8101d2e8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2b8101d2e8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b8101d2e8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b8101d2e8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2b8101d2e8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2b8101d2e8_0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2b8101d2e8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2b8101d2e8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2b8101d2e8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2b8101d2e8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dk1"/>
                </a:highlight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4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chemeClr val="dk1"/>
                </a:highlight>
              </a:defRPr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op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-hands.ru/svet-poznaniy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ee-science.ru/research-start-2022-2023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edakademy.ru/?page_id=11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hel-dpsh.ru/component/k2/item/4040-xvii-gorodskoj-konkurs-uchashchikhsya-1-8-kh-klassov-intellektualy-xxi-veka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konkurs-kids.ru/konkurs-proektov-ya-issledovatel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>
            <a:spLocks noGrp="1"/>
          </p:cNvSpPr>
          <p:nvPr>
            <p:ph type="ctrTitle"/>
          </p:nvPr>
        </p:nvSpPr>
        <p:spPr>
          <a:xfrm>
            <a:off x="344250" y="616000"/>
            <a:ext cx="8455500" cy="293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4020"/>
              <a:t>Всероссийские и областные конкурсы исследовательских работ для детей младшего школьного возраста.</a:t>
            </a:r>
            <a:endParaRPr sz="4020"/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1"/>
          </p:nvPr>
        </p:nvSpPr>
        <p:spPr>
          <a:xfrm>
            <a:off x="108125" y="4341175"/>
            <a:ext cx="49101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250100" y="116500"/>
            <a:ext cx="4400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«Свет познания - весна 2023»</a:t>
            </a:r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486700" cy="3334800"/>
          </a:xfrm>
          <a:prstGeom prst="rect">
            <a:avLst/>
          </a:prstGeom>
          <a:solidFill>
            <a:srgbClr val="FFFF00"/>
          </a:solidFill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Конкурс исследовательских работ «Свет познания – весна 2023» проводится с целью развития интеллектуально-творческого потенциала школьников и совершенствования их исследовательских навыков.</a:t>
            </a:r>
            <a:endParaRPr/>
          </a:p>
        </p:txBody>
      </p:sp>
      <p:sp>
        <p:nvSpPr>
          <p:cNvPr id="66" name="Google Shape;66;p14"/>
          <p:cNvSpPr txBox="1"/>
          <p:nvPr/>
        </p:nvSpPr>
        <p:spPr>
          <a:xfrm>
            <a:off x="4435125" y="4024425"/>
            <a:ext cx="4242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 u="sng">
                <a:solidFill>
                  <a:schemeClr val="hlink"/>
                </a:solidFill>
                <a:hlinkClick r:id="rId3"/>
              </a:rPr>
              <a:t>https://open-hands.ru/svet-poznaniya</a:t>
            </a:r>
            <a:endParaRPr sz="1600" b="1"/>
          </a:p>
        </p:txBody>
      </p:sp>
      <p:sp>
        <p:nvSpPr>
          <p:cNvPr id="67" name="Google Shape;67;p14"/>
          <p:cNvSpPr txBox="1"/>
          <p:nvPr/>
        </p:nvSpPr>
        <p:spPr>
          <a:xfrm>
            <a:off x="5194850" y="116500"/>
            <a:ext cx="3000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/>
              <a:t>В  конкурсе может принять участие каждый ученик с 1-го по 11-й класс.</a:t>
            </a:r>
            <a:endParaRPr b="1"/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4900" y="2616250"/>
            <a:ext cx="3676650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>
            <a:spLocks noGrp="1"/>
          </p:cNvSpPr>
          <p:nvPr>
            <p:ph type="title"/>
          </p:nvPr>
        </p:nvSpPr>
        <p:spPr>
          <a:xfrm>
            <a:off x="209025" y="126775"/>
            <a:ext cx="5468400" cy="126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V Международный конкурс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исследовательских работ школьников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Research start</a:t>
            </a:r>
            <a:endParaRPr/>
          </a:p>
        </p:txBody>
      </p:sp>
      <p:sp>
        <p:nvSpPr>
          <p:cNvPr id="74" name="Google Shape;74;p15"/>
          <p:cNvSpPr txBox="1">
            <a:spLocks noGrp="1"/>
          </p:cNvSpPr>
          <p:nvPr>
            <p:ph type="body" idx="1"/>
          </p:nvPr>
        </p:nvSpPr>
        <p:spPr>
          <a:xfrm>
            <a:off x="209025" y="1663175"/>
            <a:ext cx="4636800" cy="316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Ученики всех видов школ, занимающиеся научно-исследовательской деятельностью в области науки и техники.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Возраст участников от 7 до 18 лет.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У каждой работы должен быть научный руководитель.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/>
              <a:t>Заявку на участие в конкурсе подает учитель, родитель или законный представитель​.</a:t>
            </a:r>
            <a:endParaRPr/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1950" y="1072913"/>
            <a:ext cx="4226725" cy="299767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/>
        </p:nvSpPr>
        <p:spPr>
          <a:xfrm>
            <a:off x="4602500" y="4137400"/>
            <a:ext cx="4226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u="sng">
                <a:solidFill>
                  <a:schemeClr val="hlink"/>
                </a:solidFill>
                <a:hlinkClick r:id="rId4"/>
              </a:rPr>
              <a:t>https://eee-science.ru/research-start-2022-2023/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311700" y="102675"/>
            <a:ext cx="8520600" cy="91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Всероссийский конкурс проектно-исследовательских работ учащихся «Грани науки»</a:t>
            </a:r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116675" y="1110075"/>
            <a:ext cx="39078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101600" marR="1016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 конкурсе могут принять участие учащиеся в четырех возрастных группах</a:t>
            </a:r>
            <a:r>
              <a:rPr lang="ru" sz="16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</a:t>
            </a:r>
            <a:endParaRPr sz="16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101600" marR="101600" lvl="0" indent="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ru" sz="16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1-4 кл, 5-6 кл., 7-8 кл., 9-11 кл.</a:t>
            </a:r>
            <a:endParaRPr sz="16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101600" marR="10160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ru" sz="16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16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101600" marR="101600" lvl="0" indent="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ru" sz="1600" b="1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Цель конкурса:</a:t>
            </a:r>
            <a:r>
              <a:rPr lang="ru" sz="16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повышения качества образования и эффективности обучения учащихся средствами проектной и исследовательской деятельности.</a:t>
            </a:r>
            <a:endParaRPr sz="16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83" name="Google Shape;83;p16"/>
          <p:cNvSpPr txBox="1"/>
          <p:nvPr/>
        </p:nvSpPr>
        <p:spPr>
          <a:xfrm>
            <a:off x="5031600" y="4444875"/>
            <a:ext cx="3800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u="sng">
                <a:solidFill>
                  <a:schemeClr val="hlink"/>
                </a:solidFill>
                <a:hlinkClick r:id="rId3"/>
              </a:rPr>
              <a:t>http://pedakademy.ru/?page_id=119</a:t>
            </a:r>
            <a:endParaRPr/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1609" y="760000"/>
            <a:ext cx="3307700" cy="36235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>
            <a:spLocks noGrp="1"/>
          </p:cNvSpPr>
          <p:nvPr>
            <p:ph type="title"/>
          </p:nvPr>
        </p:nvSpPr>
        <p:spPr>
          <a:xfrm>
            <a:off x="311700" y="112925"/>
            <a:ext cx="8520600" cy="9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Конкурс реферативно-исследовательских работ учащихся 1-х – 4-х классов «ЭКОпоколение»</a:t>
            </a:r>
            <a:endParaRPr/>
          </a:p>
        </p:txBody>
      </p:sp>
      <p:sp>
        <p:nvSpPr>
          <p:cNvPr id="90" name="Google Shape;90;p17"/>
          <p:cNvSpPr txBox="1">
            <a:spLocks noGrp="1"/>
          </p:cNvSpPr>
          <p:nvPr>
            <p:ph type="body" idx="1"/>
          </p:nvPr>
        </p:nvSpPr>
        <p:spPr>
          <a:xfrm>
            <a:off x="311700" y="1121150"/>
            <a:ext cx="4390500" cy="31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570" b="1">
                <a:solidFill>
                  <a:srgbClr val="282828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Конкурс реферативно-исследовательских работ учащихся 1-х – 4-х классов «ЭКОпоколение».</a:t>
            </a:r>
            <a:endParaRPr sz="2570" b="1">
              <a:solidFill>
                <a:srgbClr val="282828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2570" b="1">
                <a:solidFill>
                  <a:srgbClr val="282828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Проводится в 2 этапа: заочный этап, очный этап.</a:t>
            </a:r>
            <a:endParaRPr sz="2570" b="1">
              <a:solidFill>
                <a:srgbClr val="282828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38" b="1">
              <a:solidFill>
                <a:srgbClr val="282828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50" b="1">
              <a:solidFill>
                <a:srgbClr val="282828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850" b="1">
              <a:solidFill>
                <a:srgbClr val="282828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7"/>
          <p:cNvSpPr txBox="1"/>
          <p:nvPr/>
        </p:nvSpPr>
        <p:spPr>
          <a:xfrm>
            <a:off x="5020325" y="3849925"/>
            <a:ext cx="3000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https://грантыгубернатора74.рф/public/application/item?id=0b845700-7de3-46e6-bd30-ef86983e85c9</a:t>
            </a:r>
            <a:endParaRPr/>
          </a:p>
        </p:txBody>
      </p:sp>
      <p:sp>
        <p:nvSpPr>
          <p:cNvPr id="92" name="Google Shape;92;p17"/>
          <p:cNvSpPr txBox="1"/>
          <p:nvPr/>
        </p:nvSpPr>
        <p:spPr>
          <a:xfrm>
            <a:off x="431200" y="4342725"/>
            <a:ext cx="3000000" cy="5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238" b="1">
                <a:solidFill>
                  <a:srgbClr val="282828"/>
                </a:solidFill>
                <a:highlight>
                  <a:srgbClr val="FFFFFF"/>
                </a:highlight>
              </a:rPr>
              <a:t>Статус проекта: проект не получил поддержку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>
            <a:spLocks noGrp="1"/>
          </p:cNvSpPr>
          <p:nvPr>
            <p:ph type="title"/>
          </p:nvPr>
        </p:nvSpPr>
        <p:spPr>
          <a:xfrm>
            <a:off x="311700" y="133475"/>
            <a:ext cx="8520600" cy="8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XVIII Городской конкурс исследовательских и проектных работ  «Интеллектуалы XXI века»</a:t>
            </a:r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4493100" cy="379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 b="1"/>
              <a:t>Конкурс проводится в рамках реализации Концепции российской общенациональной системы выявления и развития молодых талантов и муниципальной составляющей региональных проектов «Успех каждого ребенка» и «Социальная активность».</a:t>
            </a:r>
            <a:endParaRPr sz="17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700" b="1"/>
              <a:t>Цели проведения Конкурса: создание организационно-педагогических условий для выявления, поддержки и развития способностей одаренных младших школьников и подростков, создание условий для самоопределения и профессиональной ориентации обучающихся.</a:t>
            </a:r>
            <a:endParaRPr sz="1700" b="1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700" b="1"/>
              <a:t>Участие могут принимать 1-4 классы </a:t>
            </a:r>
            <a:endParaRPr sz="1700" b="1"/>
          </a:p>
        </p:txBody>
      </p:sp>
      <p:sp>
        <p:nvSpPr>
          <p:cNvPr id="99" name="Google Shape;99;p18"/>
          <p:cNvSpPr txBox="1"/>
          <p:nvPr/>
        </p:nvSpPr>
        <p:spPr>
          <a:xfrm>
            <a:off x="5359100" y="3921775"/>
            <a:ext cx="30000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u="sng">
                <a:solidFill>
                  <a:schemeClr val="hlink"/>
                </a:solidFill>
                <a:hlinkClick r:id="rId3"/>
              </a:rPr>
              <a:t>https://chel-dpsh.ru/component/k2/item/4040-xvii-gorodskoj-konkurs-uchashchikhsya-1-8-kh-klassov-intellektualy-xxi-veka</a:t>
            </a:r>
            <a:endParaRPr/>
          </a:p>
        </p:txBody>
      </p:sp>
      <p:pic>
        <p:nvPicPr>
          <p:cNvPr id="100" name="Google Shape;10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7200" y="1170275"/>
            <a:ext cx="2958250" cy="203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>
            <a:spLocks noGrp="1"/>
          </p:cNvSpPr>
          <p:nvPr>
            <p:ph type="title"/>
          </p:nvPr>
        </p:nvSpPr>
        <p:spPr>
          <a:xfrm>
            <a:off x="219325" y="138100"/>
            <a:ext cx="4431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Конкурс “Я исследователь”</a:t>
            </a:r>
            <a:endParaRPr/>
          </a:p>
        </p:txBody>
      </p:sp>
      <p:sp>
        <p:nvSpPr>
          <p:cNvPr id="106" name="Google Shape;106;p19"/>
          <p:cNvSpPr txBox="1">
            <a:spLocks noGrp="1"/>
          </p:cNvSpPr>
          <p:nvPr>
            <p:ph type="body" idx="1"/>
          </p:nvPr>
        </p:nvSpPr>
        <p:spPr>
          <a:xfrm>
            <a:off x="332225" y="1069825"/>
            <a:ext cx="3312300" cy="368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 b="1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На конкурс принимаются проектные работы детей на любые темы.</a:t>
            </a:r>
            <a:endParaRPr sz="1900" b="1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900" b="1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Номинации конкурса:</a:t>
            </a:r>
            <a:endParaRPr sz="1900" b="1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900" b="1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проект;</a:t>
            </a:r>
            <a:endParaRPr sz="1900" b="1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900" b="1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научно-исследовательский проект;</a:t>
            </a:r>
            <a:endParaRPr sz="1900" b="1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900" b="1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«Как устроен мир»;</a:t>
            </a:r>
            <a:endParaRPr sz="1900" b="1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900" b="1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другая номинация (проект на определенную тему)</a:t>
            </a:r>
            <a:endParaRPr sz="1900" b="1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7" name="Google Shape;107;p19"/>
          <p:cNvSpPr txBox="1"/>
          <p:nvPr/>
        </p:nvSpPr>
        <p:spPr>
          <a:xfrm>
            <a:off x="5122975" y="208900"/>
            <a:ext cx="33798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solidFill>
                  <a:schemeClr val="dk2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Участники конкурса: </a:t>
            </a:r>
            <a:endParaRPr sz="1600" b="1">
              <a:solidFill>
                <a:schemeClr val="dk2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solidFill>
                  <a:schemeClr val="dk2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учащиеся 1-4 классов</a:t>
            </a:r>
            <a:endParaRPr sz="1600" b="1">
              <a:solidFill>
                <a:schemeClr val="dk2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8" name="Google Shape;108;p19"/>
          <p:cNvSpPr txBox="1"/>
          <p:nvPr/>
        </p:nvSpPr>
        <p:spPr>
          <a:xfrm>
            <a:off x="5410425" y="42297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u="sng">
                <a:solidFill>
                  <a:schemeClr val="hlink"/>
                </a:solidFill>
                <a:hlinkClick r:id="rId3"/>
              </a:rPr>
              <a:t>https://konkurs-kids.ru/konkurs-proektov-ya-issledovatel/</a:t>
            </a:r>
            <a:endParaRPr/>
          </a:p>
        </p:txBody>
      </p:sp>
      <p:pic>
        <p:nvPicPr>
          <p:cNvPr id="109" name="Google Shape;10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98575" y="1017725"/>
            <a:ext cx="5276975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1AFD1"/>
      </a:accent4>
      <a:accent5>
        <a:srgbClr val="0F9D58"/>
      </a:accent5>
      <a:accent6>
        <a:srgbClr val="9C27B0"/>
      </a:accent6>
      <a:hlink>
        <a:srgbClr val="0F9D58"/>
      </a:hlink>
      <a:folHlink>
        <a:srgbClr val="0F9D5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336</Words>
  <Application>Microsoft Office PowerPoint</Application>
  <PresentationFormat>Экран (16:9)</PresentationFormat>
  <Paragraphs>40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Montserrat</vt:lpstr>
      <vt:lpstr>Oswald</vt:lpstr>
      <vt:lpstr>Arial</vt:lpstr>
      <vt:lpstr>Times New Roman</vt:lpstr>
      <vt:lpstr>Playfair Display</vt:lpstr>
      <vt:lpstr>Verdana</vt:lpstr>
      <vt:lpstr>Pop</vt:lpstr>
      <vt:lpstr>Всероссийские и областные конкурсы исследовательских работ для детей младшего школьного возраста.</vt:lpstr>
      <vt:lpstr>«Свет познания - весна 2023»</vt:lpstr>
      <vt:lpstr>V Международный конкурс исследовательских работ школьников Research start</vt:lpstr>
      <vt:lpstr>Всероссийский конкурс проектно-исследовательских работ учащихся «Грани науки»</vt:lpstr>
      <vt:lpstr>Конкурс реферативно-исследовательских работ учащихся 1-х – 4-х классов «ЭКОпоколение»</vt:lpstr>
      <vt:lpstr>XVIII Городской конкурс исследовательских и проектных работ  «Интеллектуалы XXI века»</vt:lpstr>
      <vt:lpstr>Конкурс “Я исследователь”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Всероссийские и областные конкурсы исследовательских работ для детей младшего школьного возраста.</dc:title>
  <dc:creator>Азалятор 3000</dc:creator>
  <cp:lastModifiedBy>Азалятор 3000</cp:lastModifiedBy>
  <cp:revision>2</cp:revision>
  <dcterms:modified xsi:type="dcterms:W3CDTF">2023-04-14T17:20:26Z</dcterms:modified>
</cp:coreProperties>
</file>