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Nunito" panose="020B0604020202020204" charset="-52"/>
      <p:regular r:id="rId18"/>
      <p:bold r:id="rId19"/>
      <p:italic r:id="rId20"/>
      <p:boldItalic r:id="rId21"/>
    </p:embeddedFont>
    <p:embeddedFont>
      <p:font typeface="Roboto" panose="020B0604020202020204" charset="0"/>
      <p:regular r:id="rId22"/>
      <p:bold r:id="rId23"/>
      <p:italic r:id="rId24"/>
      <p:boldItalic r:id="rId25"/>
    </p:embeddedFont>
    <p:embeddedFont>
      <p:font typeface="Georgia" panose="02040502050405020303" pitchFamily="18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2b709c1dd2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2b709c1dd2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2b709c1dd2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2b709c1dd2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2b709c1dd2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2b709c1dd2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2b709c1dd2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2b709c1dd2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2b709c1dd2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2b709c1dd2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2b709c1dd2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2b709c1dd2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b709c1dd2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2b709c1dd2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2b709c1dd2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2b709c1dd2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2b709c1dd2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2b709c1dd2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2b709c1dd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2b709c1dd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push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vuz.sfu-kras.ru/abiturientu-sfu/olimpiady/belchonok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bricsmath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vio.pravolimp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cokio.ru/vserossijskaja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gpu.ru/olimpidada_teacher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olncesvet.ru/olimpiada/osennij-olimp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lympiads.uchi.ru/olymp/dino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osnruo.educhel.ru/activities/olympiads/regio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84shkola.educhel.ru/activity/olimp/olimpic_other/post/85971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zv.susu.ru/index.php/ot-zvezdochek-k-zvezda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334900" y="965050"/>
            <a:ext cx="6408900" cy="29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36000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900">
                <a:latin typeface="Times New Roman"/>
                <a:ea typeface="Times New Roman"/>
                <a:cs typeface="Times New Roman"/>
                <a:sym typeface="Times New Roman"/>
              </a:rPr>
              <a:t>Всероссийские и областные олимпиады, конкурсы проектов </a:t>
            </a:r>
            <a:endParaRPr sz="3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3600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900">
                <a:latin typeface="Times New Roman"/>
                <a:ea typeface="Times New Roman"/>
                <a:cs typeface="Times New Roman"/>
                <a:sym typeface="Times New Roman"/>
              </a:rPr>
              <a:t>для детей младшего школьного возраста</a:t>
            </a:r>
            <a:endParaRPr sz="6500"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1858700" y="42652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2"/>
          <p:cNvSpPr txBox="1">
            <a:spLocks noGrp="1"/>
          </p:cNvSpPr>
          <p:nvPr>
            <p:ph type="title"/>
          </p:nvPr>
        </p:nvSpPr>
        <p:spPr>
          <a:xfrm>
            <a:off x="552225" y="424675"/>
            <a:ext cx="43758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55" b="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Олимпиада "Бельчонок"</a:t>
            </a:r>
            <a:endParaRPr sz="2855" b="1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2"/>
          <p:cNvSpPr txBox="1">
            <a:spLocks noGrp="1"/>
          </p:cNvSpPr>
          <p:nvPr>
            <p:ph type="body" idx="1"/>
          </p:nvPr>
        </p:nvSpPr>
        <p:spPr>
          <a:xfrm>
            <a:off x="552225" y="1268075"/>
            <a:ext cx="46632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Олимпиада школьников «Бельчонок» проводится Сибирским федеральным университетом с 2012 года. Соревнование проходит для учащихся 2-11 классов по шести предметам в два этапа: отборочный – дистанционно на сайте олимпиады; заключительный – очно на базе СФУ и на региональных площадках.</a:t>
            </a:r>
            <a:endParaRPr sz="1200">
              <a:solidFill>
                <a:srgbClr val="00000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Участие могут принять младшие школьники с 2 класса по 4 класс по направлениям:</a:t>
            </a:r>
            <a:endParaRPr sz="1200">
              <a:solidFill>
                <a:srgbClr val="00000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9085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Roboto"/>
              <a:buChar char="●"/>
            </a:pPr>
            <a:r>
              <a:rPr lang="ru" sz="120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математика ;</a:t>
            </a:r>
            <a:endParaRPr sz="1200">
              <a:solidFill>
                <a:srgbClr val="00000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908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Roboto"/>
              <a:buChar char="●"/>
            </a:pPr>
            <a:r>
              <a:rPr lang="ru" sz="1200">
                <a:solidFill>
                  <a:srgbClr val="00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информатика.</a:t>
            </a:r>
            <a:endParaRPr sz="1200">
              <a:solidFill>
                <a:srgbClr val="00000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00" name="Google Shape;200;p22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3850" y="480925"/>
            <a:ext cx="1685925" cy="16859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2"/>
          <p:cNvSpPr txBox="1"/>
          <p:nvPr/>
        </p:nvSpPr>
        <p:spPr>
          <a:xfrm>
            <a:off x="5439775" y="31004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4"/>
              </a:rPr>
              <a:t>https://dovuz.sfu-kras.ru/abiturientu-sfu/olimpiady/belchonok/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 txBox="1">
            <a:spLocks noGrp="1"/>
          </p:cNvSpPr>
          <p:nvPr>
            <p:ph type="title"/>
          </p:nvPr>
        </p:nvSpPr>
        <p:spPr>
          <a:xfrm>
            <a:off x="737025" y="486275"/>
            <a:ext cx="35133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2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361" b="1">
                <a:solidFill>
                  <a:srgbClr val="000000"/>
                </a:solidFill>
                <a:highlight>
                  <a:srgbClr val="F4F4F4"/>
                </a:highlight>
                <a:latin typeface="Arial"/>
                <a:ea typeface="Arial"/>
                <a:cs typeface="Arial"/>
                <a:sym typeface="Arial"/>
              </a:rPr>
              <a:t> «BRICSMATH»</a:t>
            </a:r>
            <a:endParaRPr sz="3361" b="1">
              <a:solidFill>
                <a:srgbClr val="000000"/>
              </a:solidFill>
              <a:highlight>
                <a:srgbClr val="F4F4F4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3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3"/>
          <p:cNvSpPr txBox="1">
            <a:spLocks noGrp="1"/>
          </p:cNvSpPr>
          <p:nvPr>
            <p:ph type="body" idx="1"/>
          </p:nvPr>
        </p:nvSpPr>
        <p:spPr>
          <a:xfrm>
            <a:off x="585200" y="1221700"/>
            <a:ext cx="3513300" cy="32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75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Основная цель — помочь ученикам развить логическое и пространственное мышление и расширить кругозор. Ученики, выполняющие математические и логические задачи, пробуют нестандартные подходы, учатся анализировать и искать рациональные решения.</a:t>
            </a:r>
            <a:endParaRPr sz="1275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42857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" sz="1275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Олимпиада проходит в два тура: пробный и основной.</a:t>
            </a:r>
            <a:endParaRPr sz="1275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42857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" sz="1275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Участие могут принять ученики 1-4 классов.</a:t>
            </a:r>
            <a:endParaRPr sz="1275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42857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" sz="1275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Направление-математика.</a:t>
            </a:r>
            <a:endParaRPr sz="1275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208" name="Google Shape;208;p23"/>
          <p:cNvSpPr txBox="1"/>
          <p:nvPr/>
        </p:nvSpPr>
        <p:spPr>
          <a:xfrm>
            <a:off x="5010025" y="39218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3"/>
              </a:rPr>
              <a:t>https://ru.bricsmath.com/</a:t>
            </a:r>
            <a:endParaRPr/>
          </a:p>
        </p:txBody>
      </p:sp>
      <p:pic>
        <p:nvPicPr>
          <p:cNvPr id="209" name="Google Shape;209;p23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900" y="395625"/>
            <a:ext cx="4352249" cy="217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513325" y="301475"/>
            <a:ext cx="6344700" cy="3866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722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Всероссийская интеллектуальная олимпиада «Наше наследие»</a:t>
            </a:r>
            <a:endParaRPr sz="2722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833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Нацелена на изучение истории и культуры, объединение молодежи в деле изучения и сохранения отечественного культурного наследия. Каждый год для олимпиады подбирается важная для духовно-нравственного и патриотического воспитания тема, которая раскрывается в заданиях блока на эрудицию, а также в сопутствующих олимпиаде проектных заданиях</a:t>
            </a:r>
            <a:endParaRPr sz="2722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22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4350800" y="3747250"/>
            <a:ext cx="4303800" cy="6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424">
                <a:solidFill>
                  <a:srgbClr val="000000"/>
                </a:solidFill>
                <a:highlight>
                  <a:srgbClr val="F4CCCC"/>
                </a:highlight>
                <a:latin typeface="Arial"/>
                <a:ea typeface="Arial"/>
                <a:cs typeface="Arial"/>
                <a:sym typeface="Arial"/>
              </a:rPr>
              <a:t>В олимпиаде могут принять участие ребята разного возраста (с 3 по 11 класс) и уровня подготовки. </a:t>
            </a:r>
            <a:endParaRPr sz="1624">
              <a:highlight>
                <a:srgbClr val="F4CCCC"/>
              </a:highlight>
            </a:endParaRPr>
          </a:p>
        </p:txBody>
      </p:sp>
      <p:sp>
        <p:nvSpPr>
          <p:cNvPr id="136" name="Google Shape;136;p14"/>
          <p:cNvSpPr txBox="1"/>
          <p:nvPr/>
        </p:nvSpPr>
        <p:spPr>
          <a:xfrm>
            <a:off x="665150" y="36615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Сайт: </a:t>
            </a:r>
            <a:r>
              <a:rPr lang="ru" sz="1600" u="sng">
                <a:solidFill>
                  <a:schemeClr val="hlink"/>
                </a:solidFill>
                <a:hlinkClick r:id="rId3"/>
              </a:rPr>
              <a:t>https://ovio.pravolimp.ru/</a:t>
            </a:r>
            <a:endParaRPr sz="1600"/>
          </a:p>
        </p:txBody>
      </p:sp>
      <p:pic>
        <p:nvPicPr>
          <p:cNvPr id="137" name="Google Shape;13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5599" y="547255"/>
            <a:ext cx="2264925" cy="1526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 txBox="1">
            <a:spLocks noGrp="1"/>
          </p:cNvSpPr>
          <p:nvPr>
            <p:ph type="title"/>
          </p:nvPr>
        </p:nvSpPr>
        <p:spPr>
          <a:xfrm>
            <a:off x="675425" y="393875"/>
            <a:ext cx="7505700" cy="6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650">
                <a:solidFill>
                  <a:srgbClr val="000000"/>
                </a:solidFill>
                <a:highlight>
                  <a:srgbClr val="D9EAD3"/>
                </a:highlight>
                <a:latin typeface="Arial"/>
                <a:ea typeface="Arial"/>
                <a:cs typeface="Arial"/>
                <a:sym typeface="Arial"/>
              </a:rPr>
              <a:t>Всероссийская олимпиада школьников</a:t>
            </a:r>
            <a:endParaRPr sz="4100">
              <a:highlight>
                <a:srgbClr val="D9EAD3"/>
              </a:highlight>
            </a:endParaRPr>
          </a:p>
        </p:txBody>
      </p:sp>
      <p:sp>
        <p:nvSpPr>
          <p:cNvPr id="143" name="Google Shape;143;p15"/>
          <p:cNvSpPr txBox="1">
            <a:spLocks noGrp="1"/>
          </p:cNvSpPr>
          <p:nvPr>
            <p:ph type="body" idx="1"/>
          </p:nvPr>
        </p:nvSpPr>
        <p:spPr>
          <a:xfrm>
            <a:off x="574925" y="1231000"/>
            <a:ext cx="6067500" cy="194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ru" sz="1207">
                <a:solidFill>
                  <a:srgbClr val="000000"/>
                </a:solidFill>
                <a:highlight>
                  <a:srgbClr val="F7F7F7"/>
                </a:highlight>
                <a:latin typeface="Arial"/>
                <a:ea typeface="Arial"/>
                <a:cs typeface="Arial"/>
                <a:sym typeface="Arial"/>
              </a:rPr>
              <a:t>Всероссийская олимпиада школьников - самое массовое интеллектуальное состязание школьников в России, проводится по 24 общеобразовательным предметам для негосударственных образовательных организаций, которые реализуют образовательные программы основного общего и среднего общего образования.</a:t>
            </a:r>
            <a:endParaRPr sz="1207">
              <a:solidFill>
                <a:srgbClr val="000000"/>
              </a:solidFill>
              <a:highlight>
                <a:srgbClr val="F7F7F7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852"/>
              <a:buNone/>
            </a:pPr>
            <a:r>
              <a:rPr lang="ru" sz="1207">
                <a:solidFill>
                  <a:srgbClr val="000000"/>
                </a:solidFill>
                <a:highlight>
                  <a:srgbClr val="F7F7F7"/>
                </a:highlight>
                <a:latin typeface="Arial"/>
                <a:ea typeface="Arial"/>
                <a:cs typeface="Arial"/>
                <a:sym typeface="Arial"/>
              </a:rPr>
              <a:t>Олимпиада проводится в течение учебного года с сентября по май в установленные сроки и включает четыре этапа: школьный, муниципальный, региональный и заключительный. Заключительный этап проводится в субъектах Российской Федерации, отобранных на основании заявок.</a:t>
            </a:r>
            <a:endParaRPr sz="1207">
              <a:solidFill>
                <a:srgbClr val="000000"/>
              </a:solidFill>
              <a:highlight>
                <a:srgbClr val="F7F7F7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5000"/>
              </a:lnSpc>
              <a:spcBef>
                <a:spcPts val="800"/>
              </a:spcBef>
              <a:spcAft>
                <a:spcPts val="1200"/>
              </a:spcAft>
              <a:buSzPts val="852"/>
              <a:buNone/>
            </a:pPr>
            <a:endParaRPr sz="1007"/>
          </a:p>
        </p:txBody>
      </p:sp>
      <p:pic>
        <p:nvPicPr>
          <p:cNvPr id="144" name="Google Shape;144;p15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873" y="1904999"/>
            <a:ext cx="1853952" cy="191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5"/>
          <p:cNvSpPr txBox="1"/>
          <p:nvPr/>
        </p:nvSpPr>
        <p:spPr>
          <a:xfrm>
            <a:off x="831575" y="375752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D0E0E3"/>
                </a:highlight>
              </a:rPr>
              <a:t>Сайт : </a:t>
            </a:r>
            <a:r>
              <a:rPr lang="ru" u="sng">
                <a:solidFill>
                  <a:schemeClr val="hlink"/>
                </a:solidFill>
                <a:highlight>
                  <a:srgbClr val="D0E0E3"/>
                </a:highlight>
                <a:hlinkClick r:id="rId4"/>
              </a:rPr>
              <a:t>https://rcokio.ru/vserossijskaja/</a:t>
            </a:r>
            <a:endParaRPr>
              <a:highlight>
                <a:srgbClr val="D0E0E3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>
            <a:spLocks noGrp="1"/>
          </p:cNvSpPr>
          <p:nvPr>
            <p:ph type="title"/>
          </p:nvPr>
        </p:nvSpPr>
        <p:spPr>
          <a:xfrm>
            <a:off x="256675" y="414400"/>
            <a:ext cx="6775800" cy="134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2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ОЛИМПИАДА </a:t>
            </a:r>
            <a:endParaRPr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2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«УЧИТЕЛЬ ШКОЛЫ</a:t>
            </a:r>
            <a:r>
              <a:rPr lang="ru">
                <a:solidFill>
                  <a:srgbClr val="FFFFFF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БУДУЩЕГО» </a:t>
            </a:r>
            <a:endParaRPr>
              <a:solidFill>
                <a:srgbClr val="FFFFFF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6"/>
          <p:cNvSpPr txBox="1">
            <a:spLocks noGrp="1"/>
          </p:cNvSpPr>
          <p:nvPr>
            <p:ph type="body" idx="1"/>
          </p:nvPr>
        </p:nvSpPr>
        <p:spPr>
          <a:xfrm>
            <a:off x="431200" y="1755700"/>
            <a:ext cx="4506900" cy="302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highlight>
                  <a:srgbClr val="FFF2CC"/>
                </a:highlight>
              </a:rPr>
              <a:t>Олимпиада проводится по  профилю:</a:t>
            </a:r>
            <a:endParaRPr sz="1600">
              <a:highlight>
                <a:srgbClr val="FFF2CC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highlight>
                  <a:srgbClr val="FFF2CC"/>
                </a:highlight>
              </a:rPr>
              <a:t>Иностранный язык (английский, немецкий, испанский, французский, японский и китайский). Профиль "Иностранный язык" включен в Перечень олимпиад школьников, дающих льготы при поступлении в высшие учебные заведения РФ.</a:t>
            </a:r>
            <a:endParaRPr sz="1600">
              <a:highlight>
                <a:srgbClr val="FFF2CC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>
                <a:highlight>
                  <a:srgbClr val="FFF2CC"/>
                </a:highlight>
              </a:rPr>
              <a:t>Принять участие могут учащиеся 2-11 классов.</a:t>
            </a:r>
            <a:endParaRPr sz="1600">
              <a:highlight>
                <a:srgbClr val="FFF2CC"/>
              </a:highlight>
            </a:endParaRPr>
          </a:p>
        </p:txBody>
      </p:sp>
      <p:sp>
        <p:nvSpPr>
          <p:cNvPr id="152" name="Google Shape;152;p16"/>
          <p:cNvSpPr txBox="1"/>
          <p:nvPr/>
        </p:nvSpPr>
        <p:spPr>
          <a:xfrm>
            <a:off x="5102450" y="4034725"/>
            <a:ext cx="3582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FF9900"/>
                </a:highlight>
              </a:rPr>
              <a:t>Сайт: </a:t>
            </a:r>
            <a:r>
              <a:rPr lang="ru" u="sng">
                <a:solidFill>
                  <a:schemeClr val="hlink"/>
                </a:solidFill>
                <a:highlight>
                  <a:srgbClr val="FF9900"/>
                </a:highlight>
                <a:hlinkClick r:id="rId3"/>
              </a:rPr>
              <a:t>https://www.mgpu.ru/olimpidada_teachers/</a:t>
            </a:r>
            <a:endParaRPr>
              <a:highlight>
                <a:srgbClr val="FF9900"/>
              </a:highlight>
            </a:endParaRPr>
          </a:p>
        </p:txBody>
      </p:sp>
      <p:pic>
        <p:nvPicPr>
          <p:cNvPr id="153" name="Google Shape;153;p16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1527" y="1129145"/>
            <a:ext cx="2353822" cy="2628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>
            <a:spLocks noGrp="1"/>
          </p:cNvSpPr>
          <p:nvPr>
            <p:ph type="title"/>
          </p:nvPr>
        </p:nvSpPr>
        <p:spPr>
          <a:xfrm>
            <a:off x="1034750" y="414300"/>
            <a:ext cx="4724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 b="1"/>
              <a:t>Осенний Олимп</a:t>
            </a:r>
            <a:endParaRPr sz="3500" b="1"/>
          </a:p>
        </p:txBody>
      </p:sp>
      <p:sp>
        <p:nvSpPr>
          <p:cNvPr id="159" name="Google Shape;159;p17"/>
          <p:cNvSpPr txBox="1">
            <a:spLocks noGrp="1"/>
          </p:cNvSpPr>
          <p:nvPr>
            <p:ph type="body" idx="1"/>
          </p:nvPr>
        </p:nvSpPr>
        <p:spPr>
          <a:xfrm>
            <a:off x="554400" y="1190900"/>
            <a:ext cx="4825200" cy="32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8">
                <a:highlight>
                  <a:srgbClr val="F6B26B"/>
                </a:highlight>
              </a:rPr>
              <a:t>Осенний Олимп - это всероссийские олимпиады школьников, учителей и родителей по различным предметам. Включают в себя олимпиады по математике, русскому языку, окружающему миру, литературе, математические задачи.</a:t>
            </a:r>
            <a:endParaRPr sz="1808">
              <a:highlight>
                <a:srgbClr val="F6B26B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8">
                <a:highlight>
                  <a:srgbClr val="F6B26B"/>
                </a:highlight>
              </a:rPr>
              <a:t>Всероссийские олимпиады школьников "Осенний Олимп" - это хорошая возможность для учеников 1-5 классов, чтобы получить дополнительное образование, проверить свои знания</a:t>
            </a:r>
            <a:r>
              <a:rPr lang="ru" sz="1808"/>
              <a:t>. </a:t>
            </a:r>
            <a:endParaRPr sz="1808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60" name="Google Shape;160;p17"/>
          <p:cNvSpPr txBox="1"/>
          <p:nvPr/>
        </p:nvSpPr>
        <p:spPr>
          <a:xfrm>
            <a:off x="5872400" y="537600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FCE5CD"/>
                </a:highlight>
              </a:rPr>
              <a:t>Сайт: </a:t>
            </a:r>
            <a:r>
              <a:rPr lang="ru" u="sng">
                <a:solidFill>
                  <a:schemeClr val="hlink"/>
                </a:solidFill>
                <a:highlight>
                  <a:srgbClr val="FCE5CD"/>
                </a:highlight>
                <a:hlinkClick r:id="rId3"/>
              </a:rPr>
              <a:t>https://solncesvet.ru/olimpiada/osennij-olimp/</a:t>
            </a:r>
            <a:endParaRPr>
              <a:highlight>
                <a:srgbClr val="FCE5CD"/>
              </a:highlight>
            </a:endParaRPr>
          </a:p>
        </p:txBody>
      </p:sp>
      <p:pic>
        <p:nvPicPr>
          <p:cNvPr id="161" name="Google Shape;161;p17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400" y="2043545"/>
            <a:ext cx="2966800" cy="2040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>
            <a:spLocks noGrp="1"/>
          </p:cNvSpPr>
          <p:nvPr>
            <p:ph type="title"/>
          </p:nvPr>
        </p:nvSpPr>
        <p:spPr>
          <a:xfrm>
            <a:off x="565800" y="352825"/>
            <a:ext cx="40062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100" b="1">
                <a:solidFill>
                  <a:srgbClr val="000000"/>
                </a:solidFill>
                <a:highlight>
                  <a:srgbClr val="00FF00"/>
                </a:highlight>
              </a:rPr>
              <a:t>Дино Олимпиада</a:t>
            </a:r>
            <a:endParaRPr sz="3100" b="1">
              <a:solidFill>
                <a:srgbClr val="000000"/>
              </a:solidFill>
              <a:highlight>
                <a:srgbClr val="00FF00"/>
              </a:highlight>
            </a:endParaRPr>
          </a:p>
        </p:txBody>
      </p:sp>
      <p:sp>
        <p:nvSpPr>
          <p:cNvPr id="167" name="Google Shape;167;p18"/>
          <p:cNvSpPr txBox="1">
            <a:spLocks noGrp="1"/>
          </p:cNvSpPr>
          <p:nvPr>
            <p:ph type="body" idx="1"/>
          </p:nvPr>
        </p:nvSpPr>
        <p:spPr>
          <a:xfrm>
            <a:off x="349050" y="1135025"/>
            <a:ext cx="5102400" cy="36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 b="1">
                <a:solidFill>
                  <a:srgbClr val="000000"/>
                </a:solidFill>
              </a:rPr>
              <a:t>По пяти предметам: математике, русскому языку, английскому языку, окружающему миру и предпринимательству</a:t>
            </a:r>
            <a:endParaRPr sz="17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 b="1">
                <a:solidFill>
                  <a:srgbClr val="000000"/>
                </a:solidFill>
              </a:rPr>
              <a:t>Для учеников 1–5 классов</a:t>
            </a:r>
            <a:endParaRPr sz="17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 b="1">
                <a:solidFill>
                  <a:srgbClr val="000000"/>
                </a:solidFill>
              </a:rPr>
              <a:t>3 уровня, которые надо проходить 3 дня подряд. В каждом уровне 3 задания из курса: по математике, русскому и английскому языкам</a:t>
            </a:r>
            <a:endParaRPr sz="17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700" b="1">
                <a:solidFill>
                  <a:srgbClr val="000000"/>
                </a:solidFill>
              </a:rPr>
              <a:t>Каждый новый уровень открывается на следующий день после прохождения предыдущего. 1 уровень — 1 день. Когда будут пройдены все уровни, откроется доступ к основному туру</a:t>
            </a:r>
            <a:endParaRPr sz="1700" b="1">
              <a:solidFill>
                <a:srgbClr val="000000"/>
              </a:solidFill>
            </a:endParaRPr>
          </a:p>
        </p:txBody>
      </p:sp>
      <p:sp>
        <p:nvSpPr>
          <p:cNvPr id="168" name="Google Shape;168;p18"/>
          <p:cNvSpPr txBox="1"/>
          <p:nvPr/>
        </p:nvSpPr>
        <p:spPr>
          <a:xfrm>
            <a:off x="4572000" y="461975"/>
            <a:ext cx="3641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chemeClr val="accent4"/>
                </a:highlight>
              </a:rPr>
              <a:t>Сайт : </a:t>
            </a:r>
            <a:r>
              <a:rPr lang="ru" u="sng">
                <a:solidFill>
                  <a:schemeClr val="hlink"/>
                </a:solidFill>
                <a:highlight>
                  <a:schemeClr val="accent4"/>
                </a:highlight>
                <a:hlinkClick r:id="rId3"/>
              </a:rPr>
              <a:t>https://olympiads.uchi.ru/olymp/dino</a:t>
            </a:r>
            <a:endParaRPr>
              <a:highlight>
                <a:schemeClr val="accent4"/>
              </a:highlight>
            </a:endParaRPr>
          </a:p>
        </p:txBody>
      </p:sp>
      <p:pic>
        <p:nvPicPr>
          <p:cNvPr id="169" name="Google Shape;169;p18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0017" y="1392381"/>
            <a:ext cx="2428533" cy="2190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>
            <a:spLocks noGrp="1"/>
          </p:cNvSpPr>
          <p:nvPr>
            <p:ph type="title"/>
          </p:nvPr>
        </p:nvSpPr>
        <p:spPr>
          <a:xfrm>
            <a:off x="511150" y="393875"/>
            <a:ext cx="6501000" cy="6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00000"/>
                </a:solidFill>
                <a:highlight>
                  <a:srgbClr val="FF00FF"/>
                </a:highlight>
              </a:rPr>
              <a:t>Областная олимпиада школьников</a:t>
            </a:r>
            <a:endParaRPr b="1">
              <a:solidFill>
                <a:srgbClr val="000000"/>
              </a:solidFill>
              <a:highlight>
                <a:srgbClr val="FF00FF"/>
              </a:highlight>
            </a:endParaRPr>
          </a:p>
        </p:txBody>
      </p:sp>
      <p:sp>
        <p:nvSpPr>
          <p:cNvPr id="175" name="Google Shape;175;p19"/>
          <p:cNvSpPr txBox="1">
            <a:spLocks noGrp="1"/>
          </p:cNvSpPr>
          <p:nvPr>
            <p:ph type="body" idx="1"/>
          </p:nvPr>
        </p:nvSpPr>
        <p:spPr>
          <a:xfrm>
            <a:off x="511150" y="1179675"/>
            <a:ext cx="54435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/>
              <a:t>Организатором школьного этапа являются орган местного самоуправления, осуществляющий управление в сфере образования. </a:t>
            </a:r>
            <a:endParaRPr sz="16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 b="1"/>
              <a:t>Для учеников 4 класса</a:t>
            </a:r>
            <a:endParaRPr sz="1600"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 b="1"/>
              <a:t> По русскому языку и математике.</a:t>
            </a:r>
            <a:endParaRPr sz="1600" b="1"/>
          </a:p>
        </p:txBody>
      </p:sp>
      <p:sp>
        <p:nvSpPr>
          <p:cNvPr id="176" name="Google Shape;176;p19"/>
          <p:cNvSpPr txBox="1"/>
          <p:nvPr/>
        </p:nvSpPr>
        <p:spPr>
          <a:xfrm>
            <a:off x="626250" y="3295550"/>
            <a:ext cx="4635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Сайт: </a:t>
            </a:r>
            <a:r>
              <a:rPr lang="ru" u="sng">
                <a:solidFill>
                  <a:schemeClr val="hlink"/>
                </a:solidFill>
                <a:hlinkClick r:id="rId3"/>
              </a:rPr>
              <a:t>https://sosnruo.educhel.ru/activities/olympiads/region</a:t>
            </a:r>
            <a:endParaRPr/>
          </a:p>
        </p:txBody>
      </p:sp>
      <p:pic>
        <p:nvPicPr>
          <p:cNvPr id="177" name="Google Shape;177;p19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4650" y="1179675"/>
            <a:ext cx="2884550" cy="288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624100" y="414400"/>
            <a:ext cx="75057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2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rPr lang="ru" sz="2433">
                <a:solidFill>
                  <a:srgbClr val="000000"/>
                </a:solidFill>
                <a:highlight>
                  <a:srgbClr val="C9DAF8"/>
                </a:highlight>
                <a:latin typeface="Georgia"/>
                <a:ea typeface="Georgia"/>
                <a:cs typeface="Georgia"/>
                <a:sym typeface="Georgia"/>
              </a:rPr>
              <a:t>Интеллектуальный Кубок главы города Челябинск</a:t>
            </a:r>
            <a:endParaRPr sz="2433">
              <a:solidFill>
                <a:srgbClr val="000000"/>
              </a:solidFill>
              <a:highlight>
                <a:srgbClr val="C9DAF8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3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0"/>
          <p:cNvSpPr txBox="1">
            <a:spLocks noGrp="1"/>
          </p:cNvSpPr>
          <p:nvPr>
            <p:ph type="body" idx="1"/>
          </p:nvPr>
        </p:nvSpPr>
        <p:spPr>
          <a:xfrm>
            <a:off x="552225" y="1088200"/>
            <a:ext cx="44886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/>
              <a:t>Олимпиады проводятся по разным направлениям для учащихся 1-11 классов.</a:t>
            </a:r>
            <a:endParaRPr sz="16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 b="1"/>
              <a:t>Для младших школьников:</a:t>
            </a:r>
            <a:endParaRPr sz="1600"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 b="1"/>
              <a:t>Английский язык,окружающий мир, по математике, по русскому языку, по читательской грамотности</a:t>
            </a:r>
            <a:endParaRPr sz="1600" b="1"/>
          </a:p>
        </p:txBody>
      </p:sp>
      <p:sp>
        <p:nvSpPr>
          <p:cNvPr id="184" name="Google Shape;184;p20"/>
          <p:cNvSpPr txBox="1"/>
          <p:nvPr/>
        </p:nvSpPr>
        <p:spPr>
          <a:xfrm>
            <a:off x="2720625" y="4311950"/>
            <a:ext cx="5977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Сайт:</a:t>
            </a:r>
            <a:r>
              <a:rPr lang="ru" u="sng">
                <a:solidFill>
                  <a:schemeClr val="hlink"/>
                </a:solidFill>
                <a:hlinkClick r:id="rId3"/>
              </a:rPr>
              <a:t>https://84shkola.educhel.ru/activity/olimp/olimpic_other/post/859711</a:t>
            </a:r>
            <a:endParaRPr/>
          </a:p>
        </p:txBody>
      </p:sp>
      <p:pic>
        <p:nvPicPr>
          <p:cNvPr id="185" name="Google Shape;185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40825" y="1088200"/>
            <a:ext cx="3808800" cy="169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1"/>
          <p:cNvSpPr txBox="1">
            <a:spLocks noGrp="1"/>
          </p:cNvSpPr>
          <p:nvPr>
            <p:ph type="title"/>
          </p:nvPr>
        </p:nvSpPr>
        <p:spPr>
          <a:xfrm>
            <a:off x="665150" y="465750"/>
            <a:ext cx="2681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100" b="1">
                <a:solidFill>
                  <a:srgbClr val="000000"/>
                </a:solidFill>
                <a:highlight>
                  <a:srgbClr val="9FC5E8"/>
                </a:highlight>
              </a:rPr>
              <a:t>“Звезда”</a:t>
            </a:r>
            <a:endParaRPr sz="4100" b="1">
              <a:solidFill>
                <a:srgbClr val="000000"/>
              </a:solidFill>
              <a:highlight>
                <a:srgbClr val="9FC5E8"/>
              </a:highlight>
            </a:endParaRPr>
          </a:p>
        </p:txBody>
      </p:sp>
      <p:sp>
        <p:nvSpPr>
          <p:cNvPr id="191" name="Google Shape;191;p21"/>
          <p:cNvSpPr txBox="1">
            <a:spLocks noGrp="1"/>
          </p:cNvSpPr>
          <p:nvPr>
            <p:ph type="body" idx="1"/>
          </p:nvPr>
        </p:nvSpPr>
        <p:spPr>
          <a:xfrm>
            <a:off x="541950" y="1347750"/>
            <a:ext cx="4262700" cy="34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/>
              <a:t>Олимпиада для учащихся 1-5 классов</a:t>
            </a:r>
            <a:endParaRPr sz="14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 b="1"/>
              <a:t>Перечень профилей олимпиады:</a:t>
            </a:r>
            <a:endParaRPr sz="14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 b="1"/>
              <a:t>1-3 классы: военная история, логика, иностранный язык, математика, техника будущего;</a:t>
            </a:r>
            <a:endParaRPr sz="1400"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 b="1"/>
              <a:t>4 класс: история, иностранный язык, математика, техника будущего.</a:t>
            </a:r>
            <a:endParaRPr sz="1400" b="1"/>
          </a:p>
        </p:txBody>
      </p:sp>
      <p:sp>
        <p:nvSpPr>
          <p:cNvPr id="192" name="Google Shape;192;p21"/>
          <p:cNvSpPr txBox="1"/>
          <p:nvPr/>
        </p:nvSpPr>
        <p:spPr>
          <a:xfrm>
            <a:off x="759700" y="3808875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CFE2F3"/>
                </a:highlight>
              </a:rPr>
              <a:t>Сайт: </a:t>
            </a:r>
            <a:r>
              <a:rPr lang="ru" u="sng">
                <a:highlight>
                  <a:srgbClr val="CFE2F3"/>
                </a:highlight>
                <a:hlinkClick r:id="rId3"/>
              </a:rPr>
              <a:t>https://zv.susu.ru/index.php/ot-zvezdochek-k-zvezdam</a:t>
            </a:r>
            <a:endParaRPr>
              <a:highlight>
                <a:srgbClr val="CFE2F3"/>
              </a:highlight>
            </a:endParaRPr>
          </a:p>
        </p:txBody>
      </p:sp>
      <p:pic>
        <p:nvPicPr>
          <p:cNvPr id="193" name="Google Shape;193;p21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050" y="152400"/>
            <a:ext cx="4034550" cy="2745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622</Words>
  <Application>Microsoft Office PowerPoint</Application>
  <PresentationFormat>Экран (16:9)</PresentationFormat>
  <Paragraphs>54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Times New Roman</vt:lpstr>
      <vt:lpstr>Arial</vt:lpstr>
      <vt:lpstr>Calibri</vt:lpstr>
      <vt:lpstr>Nunito</vt:lpstr>
      <vt:lpstr>Roboto</vt:lpstr>
      <vt:lpstr>Georgia</vt:lpstr>
      <vt:lpstr>Shift</vt:lpstr>
      <vt:lpstr>Всероссийские и областные олимпиады, конкурсы проектов  для детей младшего школьного возраста</vt:lpstr>
      <vt:lpstr>Всероссийская интеллектуальная олимпиада «Наше наследие» Нацелена на изучение истории и культуры, объединение молодежи в деле изучения и сохранения отечественного культурного наследия. Каждый год для олимпиады подбирается важная для духовно-нравственного и патриотического воспитания тема, которая раскрывается в заданиях блока на эрудицию, а также в сопутствующих олимпиаде проектных заданиях  </vt:lpstr>
      <vt:lpstr>Всероссийская олимпиада школьников</vt:lpstr>
      <vt:lpstr>ОЛИМПИАДА  «УЧИТЕЛЬ ШКОЛЫ БУДУЩЕГО»  </vt:lpstr>
      <vt:lpstr>Осенний Олимп</vt:lpstr>
      <vt:lpstr>Дино Олимпиада</vt:lpstr>
      <vt:lpstr>Областная олимпиада школьников</vt:lpstr>
      <vt:lpstr>Интеллектуальный Кубок главы города Челябинск </vt:lpstr>
      <vt:lpstr>“Звезда”</vt:lpstr>
      <vt:lpstr>Олимпиада "Бельчонок" </vt:lpstr>
      <vt:lpstr> «BRICSMATH»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и областные олимпиады, конкурсы проектов  для детей младшего школьного возраста</dc:title>
  <dc:creator>Азалятор 3000</dc:creator>
  <cp:lastModifiedBy>Азалятор 3000</cp:lastModifiedBy>
  <cp:revision>2</cp:revision>
  <dcterms:modified xsi:type="dcterms:W3CDTF">2023-04-14T17:18:33Z</dcterms:modified>
</cp:coreProperties>
</file>