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00963D-5D35-494C-ACC0-CD47A9D8624C}" v="434" dt="2022-12-29T15:35:54.2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E770-44AE-47D5-B4B1-71BEC9A9D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63960"/>
            <a:ext cx="9456049" cy="3594112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A91C7-81A9-46F3-B0F4-D9AB880851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667581"/>
            <a:ext cx="9456049" cy="1197387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648C8-9681-4994-B52A-1A8BC7912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102693"/>
            <a:ext cx="2743200" cy="365125"/>
          </a:xfrm>
        </p:spPr>
        <p:txBody>
          <a:bodyPr/>
          <a:lstStyle/>
          <a:p>
            <a:fld id="{AE3425CA-4B9D-4420-BB9E-C250DB30E421}" type="datetime1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7F203-CB10-488B-82DC-9D0571A5E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B2E9B-C8B7-4716-9D05-265A04246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ED8031-DD67-43C6-94A0-646636C95560}"/>
              </a:ext>
            </a:extLst>
          </p:cNvPr>
          <p:cNvCxnSpPr>
            <a:cxnSpLocks/>
          </p:cNvCxnSpPr>
          <p:nvPr/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653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3C3B3-C67F-4C48-A663-EF010429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4C4B3F-B3CB-4CF0-AEC8-1893A6A27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6D005-2B71-4325-A646-A2278C3A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4B861-3779-4E37-8DF0-E9EB3EA96210}" type="datetime1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56B01-AE16-42EF-B970-5CAF0C891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F9BE2-24F4-4F83-8E64-4307C979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6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01120-856A-4F01-B7C1-D87A1E5F81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874324" y="552782"/>
            <a:ext cx="2620891" cy="52947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D62358-C84C-4947-B826-FF738422E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552782"/>
            <a:ext cx="6803155" cy="529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71139-AA1A-46DB-B793-17FB8E6E8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38388-E864-4553-9937-AE9FC5E50CFC}" type="datetime1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E06F6-0FE2-40FB-BFEE-010C22293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A7B1B-13A1-41BA-B924-FD11450C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5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2B9A-9384-46B2-8B4F-B9C2035CA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13CF4-CD0B-4F3C-A1CE-1BA3EFDEE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DE659-17B0-4F70-8F1C-93BF4DB64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51E1E-C50D-4FD4-8B1E-ECD78340D9AB}" type="datetime1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B0750-AB4E-4FCF-9B52-BC954760B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66B99-C716-4464-B695-623F4C5A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92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233A-AD59-4FB1-A1CA-AABFAE040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552782"/>
            <a:ext cx="9538428" cy="371441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56964-650B-4E87-9541-0E659DEC0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9" y="4672584"/>
            <a:ext cx="9538428" cy="1143802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1BB50-DF4A-47B5-A3AD-18712A3AD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83AFB-9E54-459E-8C6D-0913AC3BA5D7}" type="datetime1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F59B3-D1B8-4A51-AD6E-868C5BF6F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CA779-6272-4A15-A566-20C4E9A6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B86E8F-91EA-4626-BCA8-3B4973C7C9D6}"/>
              </a:ext>
            </a:extLst>
          </p:cNvPr>
          <p:cNvCxnSpPr>
            <a:cxnSpLocks/>
          </p:cNvCxnSpPr>
          <p:nvPr/>
        </p:nvCxnSpPr>
        <p:spPr>
          <a:xfrm>
            <a:off x="360154" y="4495800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42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52A00-5BBD-436C-BB6D-CE650FC46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783"/>
            <a:ext cx="9683871" cy="13258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B3E2E-F3C4-4CDD-9138-86AE7A1B5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1248" y="2108362"/>
            <a:ext cx="4507926" cy="37216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5CD01-B639-46B6-B53D-18FE1E39AF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99171" y="2108362"/>
            <a:ext cx="4825948" cy="37216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E34C3-86AC-48F9-92A4-F17BFAF9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44B6-0CA7-46BA-A00B-1E68E5C3ED0C}" type="datetime1">
              <a:rPr lang="en-US" smtClean="0"/>
              <a:t>12/29/2022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D6A29-C51F-4654-82AD-04056FA6C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1EEB6-57E6-40E7-9702-1D5999B50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29C81A-4806-44FF-99D8-13A65B2D066F}"/>
              </a:ext>
            </a:extLst>
          </p:cNvPr>
          <p:cNvCxnSpPr>
            <a:cxnSpLocks/>
          </p:cNvCxnSpPr>
          <p:nvPr/>
        </p:nvCxnSpPr>
        <p:spPr>
          <a:xfrm>
            <a:off x="375523" y="2004012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8DDCF9-5353-4B5F-8565-8C27F795A4BF}"/>
              </a:ext>
            </a:extLst>
          </p:cNvPr>
          <p:cNvCxnSpPr>
            <a:cxnSpLocks/>
          </p:cNvCxnSpPr>
          <p:nvPr/>
        </p:nvCxnSpPr>
        <p:spPr>
          <a:xfrm>
            <a:off x="5563342" y="2004012"/>
            <a:ext cx="0" cy="40486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5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0D1A9-BF08-4C6D-805E-244B234EE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7784"/>
            <a:ext cx="943957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0C1D8-0907-4FDB-BFAD-36E14AF98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2114185"/>
            <a:ext cx="4438887" cy="693761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6A4441-5FC3-4F86-8ADE-ED90424DB9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1248" y="2900451"/>
            <a:ext cx="4438887" cy="3028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CEB34D-DB36-47E0-AE2C-FBEBA27207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95090" y="2114185"/>
            <a:ext cx="4485728" cy="693761"/>
          </a:xfr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56219-D498-410D-8F2C-03045AE48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95090" y="2900451"/>
            <a:ext cx="4485730" cy="3028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8DC9AD-F6B8-44D0-8169-84553C1F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F549-537C-41EC-B9CC-5B6A9AC2A6A7}" type="datetime1">
              <a:rPr lang="en-US" smtClean="0"/>
              <a:t>12/29/2022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9985ED-7382-4F00-845D-4F27841B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2CC25-9EC7-4706-9BD4-5E20C4B3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DBC7D26-1B30-46B8-8221-09886FA3D030}"/>
              </a:ext>
            </a:extLst>
          </p:cNvPr>
          <p:cNvCxnSpPr>
            <a:cxnSpLocks/>
          </p:cNvCxnSpPr>
          <p:nvPr/>
        </p:nvCxnSpPr>
        <p:spPr>
          <a:xfrm>
            <a:off x="375523" y="2004012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186A75-E140-4995-A8BB-89B5ACE678D2}"/>
              </a:ext>
            </a:extLst>
          </p:cNvPr>
          <p:cNvCxnSpPr>
            <a:cxnSpLocks/>
          </p:cNvCxnSpPr>
          <p:nvPr/>
        </p:nvCxnSpPr>
        <p:spPr>
          <a:xfrm>
            <a:off x="5563342" y="2004012"/>
            <a:ext cx="0" cy="40486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78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221C2-B85F-435F-8DF3-C714A5472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99FE38-24D5-4D5F-A92E-E4F8B23F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8D56-3D0E-48B8-8218-1F3A06A96C62}" type="datetime1">
              <a:rPr lang="en-US" smtClean="0"/>
              <a:t>12/29/2022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29DF69-BE29-4038-9744-17BFC57B8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9496F-64EC-46E7-97F0-BCB7E79F8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9F19E0-8FE3-45E8-A227-D74EEF1A6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309E-27D4-401F-A74A-DEA16C7B51DC}" type="datetime1">
              <a:rPr lang="en-US" smtClean="0"/>
              <a:t>12/29/2022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B1926-56F3-40BC-A03F-62B96941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FE2B6-07A4-4AA0-9BCE-204E13DA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6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6266A-CB24-44C5-B2E8-01142084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9283"/>
            <a:ext cx="4603963" cy="2572489"/>
          </a:xfrm>
        </p:spPr>
        <p:txBody>
          <a:bodyPr anchor="ctr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9DBD1-7133-47A5-A771-2CEA18533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796" y="549283"/>
            <a:ext cx="4455517" cy="53197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6A729F-B24D-424E-B067-003B0601F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1248" y="3296498"/>
            <a:ext cx="4603963" cy="2572489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FA7323-5497-426C-9DD9-3CF69E88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2B81-2BC3-42D7-B67D-05C685AA80AD}" type="datetime1">
              <a:rPr lang="en-US" smtClean="0"/>
              <a:t>12/29/2022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D7667-4D25-40AF-9D6D-FCB2C21E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650918-EDF8-47A5-BEA8-AC9A7A153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0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C5D2B-FAFB-4BC9-A917-610FDCD0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552782"/>
            <a:ext cx="4608576" cy="2569464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26A694-5302-42BE-8A7A-6007C10F8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25952" y="552783"/>
            <a:ext cx="4663440" cy="53082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4481C-81D6-4329-8203-70B3FCC3F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1249" y="3300984"/>
            <a:ext cx="4608576" cy="2569464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D6C12-26C4-4DF7-B013-56D0849AC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B8F2B-E487-4905-B553-FB649F2B6F23}" type="datetime1">
              <a:rPr lang="en-US" smtClean="0"/>
              <a:t>12/29/2022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2F307-FB97-40EC-8517-E6F351B3D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1B397-305A-42B7-A763-829634B93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1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4BD48A-4D17-4225-AC4D-67B4C686C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782"/>
            <a:ext cx="948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14A2B-77AF-4E51-B0C1-0D361EF81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2096199"/>
            <a:ext cx="9489000" cy="3747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9C2F5-57CA-4152-A766-8F877538F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1248" y="61026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000" b="1" kern="1200" cap="all" spc="3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EF7C3A7-D6F6-4D38-A7C3-B72967BB81A6}" type="datetime1">
              <a:rPr lang="en-US" smtClean="0"/>
              <a:t>12/29/2022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25FB5-D02B-4BB9-8B8B-D1A11CFE8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9234260" y="24276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000" b="1" kern="1200" cap="all" spc="3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6244FF-6F88-4090-A77F-499DF9AA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5546" y="5878515"/>
            <a:ext cx="952229" cy="420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3200" b="1" kern="1200" cap="all" spc="3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586042B-6341-4E38-A80C-926D3BB8AA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94AEDE-F25F-43E6-A2C4-7FFF41074990}"/>
              </a:ext>
            </a:extLst>
          </p:cNvPr>
          <p:cNvSpPr/>
          <p:nvPr/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793C08-EF4C-422B-A728-6C717C47DF6F}"/>
              </a:ext>
            </a:extLst>
          </p:cNvPr>
          <p:cNvCxnSpPr>
            <a:cxnSpLocks/>
          </p:cNvCxnSpPr>
          <p:nvPr/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825BC6-56A8-46DE-8037-A9A577624B0D}"/>
              </a:ext>
            </a:extLst>
          </p:cNvPr>
          <p:cNvCxnSpPr>
            <a:cxnSpLocks/>
          </p:cNvCxnSpPr>
          <p:nvPr/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02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ack">
            <a:extLst>
              <a:ext uri="{FF2B5EF4-FFF2-40B4-BE49-F238E27FC236}">
                <a16:creationId xmlns:a16="http://schemas.microsoft.com/office/drawing/2014/main" id="{56610276-AEC4-4F9F-8F19-EBC8B8B8F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Цветной жидкостной контур">
            <a:extLst>
              <a:ext uri="{FF2B5EF4-FFF2-40B4-BE49-F238E27FC236}">
                <a16:creationId xmlns:a16="http://schemas.microsoft.com/office/drawing/2014/main" id="{87E81632-E9C5-5ADD-2D03-D1CED8461E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9698" r="-1" b="9924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24" name="Main Frame">
            <a:extLst>
              <a:ext uri="{FF2B5EF4-FFF2-40B4-BE49-F238E27FC236}">
                <a16:creationId xmlns:a16="http://schemas.microsoft.com/office/drawing/2014/main" id="{F82D9B81-57D7-4F0C-AB92-6E390E4E1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1249" y="663959"/>
            <a:ext cx="6071154" cy="5048547"/>
          </a:xfrm>
        </p:spPr>
        <p:txBody>
          <a:bodyPr anchor="t">
            <a:normAutofit/>
          </a:bodyPr>
          <a:lstStyle/>
          <a:p>
            <a:r>
              <a:rPr lang="ru-RU">
                <a:solidFill>
                  <a:srgbClr val="FFFFFF"/>
                </a:solidFill>
                <a:latin typeface="Times New Roman"/>
                <a:ea typeface="Batang"/>
                <a:cs typeface="Times New Roman"/>
              </a:rPr>
              <a:t>Митыпов Владимир Гомбожапович</a:t>
            </a:r>
          </a:p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49952" y="4588978"/>
            <a:ext cx="3464929" cy="1454214"/>
          </a:xfrm>
        </p:spPr>
        <p:txBody>
          <a:bodyPr anchor="b">
            <a:normAutofit fontScale="92500" lnSpcReduction="10000"/>
          </a:bodyPr>
          <a:lstStyle/>
          <a:p>
            <a:r>
              <a:rPr lang="ru-RU" dirty="0">
                <a:solidFill>
                  <a:srgbClr val="FFFFFF"/>
                </a:solidFill>
              </a:rPr>
              <a:t>Выполнила: Давыдова Анна ученица 11 класса МБОУ "Кижингинский лицей имени </a:t>
            </a:r>
            <a:r>
              <a:rPr lang="ru-RU" dirty="0" err="1">
                <a:solidFill>
                  <a:srgbClr val="FFFFFF"/>
                </a:solidFill>
              </a:rPr>
              <a:t>В.С.Мункина</a:t>
            </a:r>
            <a:r>
              <a:rPr lang="ru-RU" dirty="0">
                <a:solidFill>
                  <a:srgbClr val="FFFFFF"/>
                </a:solidFill>
              </a:rPr>
              <a:t>"</a:t>
            </a:r>
          </a:p>
        </p:txBody>
      </p:sp>
      <p:cxnSp>
        <p:nvCxnSpPr>
          <p:cNvPr id="26" name="Main Horizontal Connector">
            <a:extLst>
              <a:ext uri="{FF2B5EF4-FFF2-40B4-BE49-F238E27FC236}">
                <a16:creationId xmlns:a16="http://schemas.microsoft.com/office/drawing/2014/main" id="{AE3D1161-F2DF-43A9-8376-3DB1403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1F444DC-2BF7-4689-B6E1-0F0D0E9C8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277100" y="335783"/>
            <a:ext cx="0" cy="5711654"/>
          </a:xfrm>
          <a:prstGeom prst="line">
            <a:avLst/>
          </a:prstGeom>
          <a:ln w="12700">
            <a:solidFill>
              <a:srgbClr val="FFFFFF"/>
            </a:solidFill>
          </a:ln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Main Vertical Connector">
            <a:extLst>
              <a:ext uri="{FF2B5EF4-FFF2-40B4-BE49-F238E27FC236}">
                <a16:creationId xmlns:a16="http://schemas.microsoft.com/office/drawing/2014/main" id="{FF393DD8-555D-4D86-9600-299145E03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5" descr="Изображение выглядит как человек, мужчина, костюм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D2A72B2B-811F-440D-658A-30BFA6EBA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459" y="545182"/>
            <a:ext cx="3246406" cy="40423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B350A2-1F52-2252-BDD3-02F0553C6EC1}"/>
              </a:ext>
            </a:extLst>
          </p:cNvPr>
          <p:cNvSpPr txBox="1"/>
          <p:nvPr/>
        </p:nvSpPr>
        <p:spPr>
          <a:xfrm>
            <a:off x="454324" y="3027871"/>
            <a:ext cx="6668218" cy="29208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>
                <a:latin typeface="Times New Roman"/>
                <a:cs typeface="Arial"/>
              </a:rPr>
              <a:t>Советский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российский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писатель</a:t>
            </a:r>
            <a:r>
              <a:rPr lang="en-US" dirty="0">
                <a:latin typeface="Times New Roman"/>
                <a:cs typeface="Arial"/>
              </a:rPr>
              <a:t>, </a:t>
            </a:r>
            <a:r>
              <a:rPr lang="en-US" dirty="0" err="1">
                <a:latin typeface="Times New Roman"/>
                <a:cs typeface="Arial"/>
              </a:rPr>
              <a:t>переводчик</a:t>
            </a:r>
            <a:r>
              <a:rPr lang="en-US" dirty="0">
                <a:latin typeface="Times New Roman"/>
                <a:cs typeface="Arial"/>
              </a:rPr>
              <a:t> и </a:t>
            </a:r>
            <a:r>
              <a:rPr lang="en-US" dirty="0" err="1">
                <a:latin typeface="Times New Roman"/>
                <a:cs typeface="Arial"/>
              </a:rPr>
              <a:t>сценарист</a:t>
            </a:r>
            <a:r>
              <a:rPr lang="en-US" dirty="0">
                <a:latin typeface="Times New Roman"/>
                <a:cs typeface="Arial"/>
              </a:rPr>
              <a:t>, </a:t>
            </a:r>
            <a:r>
              <a:rPr lang="en-US" dirty="0" err="1">
                <a:latin typeface="Times New Roman"/>
                <a:cs typeface="Arial"/>
              </a:rPr>
              <a:t>автор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исторических</a:t>
            </a:r>
            <a:r>
              <a:rPr lang="en-US" dirty="0">
                <a:latin typeface="Times New Roman"/>
                <a:cs typeface="Arial"/>
              </a:rPr>
              <a:t> и </a:t>
            </a:r>
            <a:r>
              <a:rPr lang="en-US" dirty="0" err="1">
                <a:latin typeface="Times New Roman"/>
                <a:cs typeface="Arial"/>
              </a:rPr>
              <a:t>научно-фантастических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произведений</a:t>
            </a:r>
            <a:r>
              <a:rPr lang="en-US" dirty="0">
                <a:latin typeface="Times New Roman"/>
                <a:cs typeface="Arial"/>
              </a:rPr>
              <a:t>. </a:t>
            </a:r>
            <a:r>
              <a:rPr lang="en-US" dirty="0" err="1">
                <a:latin typeface="Times New Roman"/>
                <a:cs typeface="Arial"/>
              </a:rPr>
              <a:t>Член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Союза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писателей</a:t>
            </a:r>
            <a:r>
              <a:rPr lang="en-US" dirty="0">
                <a:latin typeface="Times New Roman"/>
                <a:cs typeface="Arial"/>
              </a:rPr>
              <a:t> СССР и </a:t>
            </a:r>
            <a:r>
              <a:rPr lang="en-US" dirty="0" err="1">
                <a:latin typeface="Times New Roman"/>
                <a:cs typeface="Arial"/>
              </a:rPr>
              <a:t>России</a:t>
            </a:r>
            <a:r>
              <a:rPr lang="en-US" dirty="0">
                <a:latin typeface="Times New Roman"/>
                <a:cs typeface="Arial"/>
              </a:rPr>
              <a:t> (1972). </a:t>
            </a:r>
            <a:r>
              <a:rPr lang="en-US" dirty="0" err="1">
                <a:latin typeface="Times New Roman"/>
                <a:cs typeface="Arial"/>
              </a:rPr>
              <a:t>Народный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писатель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Бурятии</a:t>
            </a:r>
            <a:r>
              <a:rPr lang="en-US" dirty="0">
                <a:latin typeface="Times New Roman"/>
                <a:cs typeface="Arial"/>
              </a:rPr>
              <a:t> (1994). </a:t>
            </a:r>
            <a:r>
              <a:rPr lang="en-US" dirty="0" err="1">
                <a:latin typeface="Times New Roman"/>
                <a:cs typeface="Arial"/>
              </a:rPr>
              <a:t>Заслуженный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работник</a:t>
            </a:r>
            <a:r>
              <a:rPr lang="en-US" dirty="0">
                <a:latin typeface="Times New Roman"/>
                <a:cs typeface="Arial"/>
              </a:rPr>
              <a:t> </a:t>
            </a:r>
            <a:r>
              <a:rPr lang="en-US" dirty="0" err="1">
                <a:latin typeface="Times New Roman"/>
                <a:cs typeface="Arial"/>
              </a:rPr>
              <a:t>культуры</a:t>
            </a:r>
            <a:r>
              <a:rPr lang="en-US" dirty="0">
                <a:latin typeface="Times New Roman"/>
                <a:cs typeface="Arial"/>
              </a:rPr>
              <a:t> РФ. </a:t>
            </a:r>
            <a:r>
              <a:rPr lang="ru-RU" dirty="0">
                <a:latin typeface="Times New Roman"/>
                <a:ea typeface="+mn-lt"/>
                <a:cs typeface="+mn-lt"/>
              </a:rPr>
              <a:t>Является председателем Бурятской ассоциации жертв политических репрессий. Ему присвоено звание народного писателя Бурятии.</a:t>
            </a:r>
          </a:p>
          <a:p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11D8D-B609-E697-53DC-6003D3B1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852" y="-1230009"/>
            <a:ext cx="5314222" cy="1161020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42ECA1-8FB1-27C1-F8CE-23333734E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69" y="2053067"/>
            <a:ext cx="6076218" cy="374738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ea typeface="+mn-lt"/>
                <a:cs typeface="+mn-lt"/>
              </a:rPr>
              <a:t>Новые грани творческих возможностей писателя открыла его работа в области драматургии. На сцене Республиканского русского драматического театра Бурятии с большим успехом была осуществлена постановка пьесы «Инспектор Золотой тайги», на основе романа. 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ea typeface="+mn-lt"/>
                <a:cs typeface="+mn-lt"/>
              </a:rPr>
              <a:t>А до этого бурятское телевидение показало зрителям трехсерийный телефильм по роману Ж. </a:t>
            </a:r>
            <a:r>
              <a:rPr lang="ru-RU" dirty="0" err="1">
                <a:latin typeface="Times New Roman"/>
                <a:ea typeface="+mn-lt"/>
                <a:cs typeface="+mn-lt"/>
              </a:rPr>
              <a:t>Тумунова</a:t>
            </a:r>
            <a:r>
              <a:rPr lang="ru-RU" dirty="0">
                <a:latin typeface="Times New Roman"/>
                <a:ea typeface="+mn-lt"/>
                <a:cs typeface="+mn-lt"/>
              </a:rPr>
              <a:t> «Степь проснулась», сценарий которого был написан В. </a:t>
            </a:r>
            <a:r>
              <a:rPr lang="ru-RU" dirty="0" err="1">
                <a:latin typeface="Times New Roman"/>
                <a:ea typeface="+mn-lt"/>
                <a:cs typeface="+mn-lt"/>
              </a:rPr>
              <a:t>Митыповым</a:t>
            </a:r>
            <a:r>
              <a:rPr lang="ru-RU" dirty="0">
                <a:latin typeface="Times New Roman"/>
                <a:ea typeface="+mn-lt"/>
                <a:cs typeface="+mn-lt"/>
              </a:rPr>
              <a:t>.</a:t>
            </a:r>
            <a:br>
              <a:rPr lang="ru-RU" dirty="0">
                <a:latin typeface="Times New Roman"/>
                <a:ea typeface="+mn-lt"/>
                <a:cs typeface="+mn-lt"/>
              </a:rPr>
            </a:br>
            <a:br>
              <a:rPr lang="ru-RU" dirty="0">
                <a:latin typeface="Times New Roman"/>
                <a:ea typeface="+mn-lt"/>
                <a:cs typeface="+mn-lt"/>
              </a:rPr>
            </a:b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человек, мужчина, костюм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C3A260CB-E246-B284-5B76-A68773EEB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234" y="957447"/>
            <a:ext cx="3622628" cy="4458619"/>
          </a:xfrm>
          <a:prstGeom prst="rect">
            <a:avLst/>
          </a:prstGeom>
        </p:spPr>
      </p:pic>
      <p:sp>
        <p:nvSpPr>
          <p:cNvPr id="27" name="Main Frame">
            <a:extLst>
              <a:ext uri="{FF2B5EF4-FFF2-40B4-BE49-F238E27FC236}">
                <a16:creationId xmlns:a16="http://schemas.microsoft.com/office/drawing/2014/main" id="{8B3D301E-EEB6-4474-BFB1-FCD7A1F30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Main Horizontal Connector">
            <a:extLst>
              <a:ext uri="{FF2B5EF4-FFF2-40B4-BE49-F238E27FC236}">
                <a16:creationId xmlns:a16="http://schemas.microsoft.com/office/drawing/2014/main" id="{85F2753B-199B-4FF0-838F-41E8D058E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4">
            <a:extLst>
              <a:ext uri="{FF2B5EF4-FFF2-40B4-BE49-F238E27FC236}">
                <a16:creationId xmlns:a16="http://schemas.microsoft.com/office/drawing/2014/main" id="{CE341D9C-BF5C-4FF9-8BDA-3B4838CEE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8900" y="335680"/>
            <a:ext cx="0" cy="57117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6">
            <a:extLst>
              <a:ext uri="{FF2B5EF4-FFF2-40B4-BE49-F238E27FC236}">
                <a16:creationId xmlns:a16="http://schemas.microsoft.com/office/drawing/2014/main" id="{352B8AEB-3A84-48C9-BE11-1E19E66A0D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7744" y="1905000"/>
            <a:ext cx="60711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Main Vertical Connector">
            <a:extLst>
              <a:ext uri="{FF2B5EF4-FFF2-40B4-BE49-F238E27FC236}">
                <a16:creationId xmlns:a16="http://schemas.microsoft.com/office/drawing/2014/main" id="{B0BDEAB7-0E83-4F55-90F4-098569F5A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96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F158D6-A79A-2808-D26A-80AD53D80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474" y="-1589444"/>
            <a:ext cx="94890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AD670B-6DBD-5F1C-6D35-B9FD801C1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69" y="644086"/>
            <a:ext cx="4931377" cy="550142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ru-RU">
                <a:latin typeface="Times New Roman"/>
                <a:cs typeface="Times New Roman"/>
              </a:rPr>
              <a:t>Произведения Владимира Митыпова переведены на английский, болгарский, венгерский, грузинский, немецкий, польский, сербско-хорватский, словацкий, украинский, французский, чешский, эстонский и японский языки.</a:t>
            </a:r>
            <a:br>
              <a:rPr lang="ru-RU" dirty="0">
                <a:latin typeface="Times New Roman"/>
                <a:cs typeface="Times New Roman"/>
              </a:rPr>
            </a:br>
            <a:br>
              <a:rPr lang="ru-RU" dirty="0">
                <a:latin typeface="Times New Roman"/>
                <a:cs typeface="Times New Roman"/>
              </a:rPr>
            </a:br>
            <a:r>
              <a:rPr lang="ru-RU">
                <a:latin typeface="Times New Roman"/>
                <a:cs typeface="Times New Roman"/>
              </a:rPr>
              <a:t>По роману «Инспектор Золотой тайги» на «Мосфильме» был снят художественный фильм «Утро обреченного прииска» (1985).</a:t>
            </a:r>
            <a:endParaRPr lang="ru-RU" dirty="0"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endParaRPr lang="ru-RU" dirty="0">
              <a:ea typeface="+mn-lt"/>
              <a:cs typeface="+mn-lt"/>
            </a:endParaRP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98953D7-FEB1-E724-61C5-14CB82D02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11" r="13805" b="297"/>
          <a:stretch/>
        </p:blipFill>
        <p:spPr>
          <a:xfrm>
            <a:off x="5342627" y="1248494"/>
            <a:ext cx="6410145" cy="482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37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1DC11-9272-5C0F-AAF5-67167A3AF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7024" y="552782"/>
            <a:ext cx="4423224" cy="1643663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Биография</a:t>
            </a:r>
          </a:p>
          <a:p>
            <a:endParaRPr lang="ru-RU" dirty="0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BDA0C8-B51E-40F0-5D2B-684A23962B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851" b="-213"/>
          <a:stretch/>
        </p:blipFill>
        <p:spPr>
          <a:xfrm>
            <a:off x="20" y="10"/>
            <a:ext cx="5138831" cy="687260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5C89A4E-51E9-49DA-F460-0C04D5E36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2610" y="2605833"/>
            <a:ext cx="5012694" cy="310835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ea typeface="+mn-lt"/>
                <a:cs typeface="+mn-lt"/>
              </a:rPr>
              <a:t>Родился 2 июня 1940 года, в городе Чита.</a:t>
            </a:r>
            <a:endParaRPr lang="ru-RU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ea typeface="+mn-lt"/>
                <a:cs typeface="+mn-lt"/>
              </a:rPr>
              <a:t>Детство и юность прошли в п. </a:t>
            </a:r>
            <a:r>
              <a:rPr lang="ru-RU" dirty="0" err="1">
                <a:latin typeface="Times New Roman"/>
                <a:ea typeface="+mn-lt"/>
                <a:cs typeface="+mn-lt"/>
              </a:rPr>
              <a:t>Онохой</a:t>
            </a:r>
            <a:r>
              <a:rPr lang="ru-RU" dirty="0">
                <a:latin typeface="Times New Roman"/>
                <a:ea typeface="+mn-lt"/>
                <a:cs typeface="+mn-lt"/>
              </a:rPr>
              <a:t>, Заиграевского района. После окончания геологического факультета Иркутского университета работал в Северо-Байкальской геологоразведочной экспедиции и в научно-исследовательском секторе Киевского университета. </a:t>
            </a:r>
            <a:endParaRPr lang="ru-RU">
              <a:latin typeface="Times New Roman"/>
              <a:cs typeface="Times New Roman"/>
            </a:endParaRPr>
          </a:p>
        </p:txBody>
      </p:sp>
      <p:cxnSp>
        <p:nvCxnSpPr>
          <p:cNvPr id="23" name="Main Vertical Connector">
            <a:extLst>
              <a:ext uri="{FF2B5EF4-FFF2-40B4-BE49-F238E27FC236}">
                <a16:creationId xmlns:a16="http://schemas.microsoft.com/office/drawing/2014/main" id="{B0BDEAB7-0E83-4F55-90F4-098569F5A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ain Frame">
            <a:extLst>
              <a:ext uri="{FF2B5EF4-FFF2-40B4-BE49-F238E27FC236}">
                <a16:creationId xmlns:a16="http://schemas.microsoft.com/office/drawing/2014/main" id="{60B98957-D5C0-4FFC-8987-C5D8A06FDC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60546" y="334928"/>
            <a:ext cx="6263710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123B9E-16C1-47FC-BA6E-0B62BE4F2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2133" y="2400300"/>
            <a:ext cx="51865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Main Horizontal Connector">
            <a:extLst>
              <a:ext uri="{FF2B5EF4-FFF2-40B4-BE49-F238E27FC236}">
                <a16:creationId xmlns:a16="http://schemas.microsoft.com/office/drawing/2014/main" id="{51DA9589-40B0-4B65-A035-81057865F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0546" y="6047437"/>
            <a:ext cx="51881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420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AFFCB-4EDA-B53E-70BC-91226BD82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7024" y="552782"/>
            <a:ext cx="4423224" cy="16436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+mj-lt"/>
                <a:cs typeface="+mj-lt"/>
              </a:rPr>
              <a:t>Дебют писателя</a:t>
            </a:r>
            <a:endParaRPr lang="ru-RU"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CF94BD83-9FC5-A3C5-3AF6-B697DFEDC2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27"/>
          <a:stretch/>
        </p:blipFill>
        <p:spPr>
          <a:xfrm>
            <a:off x="20" y="10"/>
            <a:ext cx="5210493" cy="685799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E1182FE-BCE1-7950-8C10-C139F3B4F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1364" y="2735229"/>
            <a:ext cx="5127714" cy="310835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>
                <a:latin typeface="Times New Roman"/>
                <a:ea typeface="+mn-lt"/>
                <a:cs typeface="+mn-lt"/>
              </a:rPr>
              <a:t>Он дебютировал во второй книжке журнала «Байкал» за 1965 год повестью «Ступени совершенства» — полуисторическим, полуфантастическим произведением о великом художнике древнего Египта Тутмосе, создателе знаменитого скульптурного портрета Нефертити.</a:t>
            </a:r>
          </a:p>
          <a:p>
            <a:endParaRPr lang="ru-RU" dirty="0">
              <a:latin typeface="Times New Roman"/>
              <a:ea typeface="+mn-lt"/>
              <a:cs typeface="+mn-lt"/>
            </a:endParaRPr>
          </a:p>
        </p:txBody>
      </p:sp>
      <p:cxnSp>
        <p:nvCxnSpPr>
          <p:cNvPr id="11" name="Main Vertical Connector">
            <a:extLst>
              <a:ext uri="{FF2B5EF4-FFF2-40B4-BE49-F238E27FC236}">
                <a16:creationId xmlns:a16="http://schemas.microsoft.com/office/drawing/2014/main" id="{B0BDEAB7-0E83-4F55-90F4-098569F5A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ain Frame">
            <a:extLst>
              <a:ext uri="{FF2B5EF4-FFF2-40B4-BE49-F238E27FC236}">
                <a16:creationId xmlns:a16="http://schemas.microsoft.com/office/drawing/2014/main" id="{60B98957-D5C0-4FFC-8987-C5D8A06FDC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60546" y="334928"/>
            <a:ext cx="6263710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123B9E-16C1-47FC-BA6E-0B62BE4F2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2133" y="2400300"/>
            <a:ext cx="51865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Main Horizontal Connector">
            <a:extLst>
              <a:ext uri="{FF2B5EF4-FFF2-40B4-BE49-F238E27FC236}">
                <a16:creationId xmlns:a16="http://schemas.microsoft.com/office/drawing/2014/main" id="{51DA9589-40B0-4B65-A035-81057865F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0546" y="6047437"/>
            <a:ext cx="51881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313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BB28B-2AF4-1A0B-9BA1-E056566F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+mj-lt"/>
                <a:cs typeface="+mj-lt"/>
              </a:rPr>
              <a:t>Зачинатель нового жанра для бурятской литературы — научно-фантастической повести 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C681B8-B5DD-029F-5944-BC427FBF6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096199"/>
            <a:ext cx="10150358" cy="374738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200" dirty="0">
                <a:latin typeface="Times New Roman"/>
                <a:ea typeface="+mn-lt"/>
                <a:cs typeface="+mn-lt"/>
              </a:rPr>
              <a:t> В четвертой книжке журнала за тот же год был опубликован его рассказ «Эль </a:t>
            </a:r>
            <a:r>
              <a:rPr lang="ru-RU" sz="2200" dirty="0" err="1">
                <a:latin typeface="Times New Roman"/>
                <a:ea typeface="+mn-lt"/>
                <a:cs typeface="+mn-lt"/>
              </a:rPr>
              <a:t>Канно</a:t>
            </a:r>
            <a:r>
              <a:rPr lang="ru-RU" sz="2200" dirty="0">
                <a:latin typeface="Times New Roman"/>
                <a:ea typeface="+mn-lt"/>
                <a:cs typeface="+mn-lt"/>
              </a:rPr>
              <a:t>». Через год в журнале «Байкал» печатается фантастическая повесть «Зеленое безумие Земли», переносящая читателя в далекое будущее. Через два года в журнале выходит новая фантастическая повесть «Внимание: </a:t>
            </a:r>
            <a:r>
              <a:rPr lang="ru-RU" sz="2200" dirty="0" err="1">
                <a:latin typeface="Times New Roman"/>
                <a:ea typeface="+mn-lt"/>
                <a:cs typeface="+mn-lt"/>
              </a:rPr>
              <a:t>неопитеки</a:t>
            </a:r>
            <a:r>
              <a:rPr lang="ru-RU" sz="2200" dirty="0">
                <a:latin typeface="Times New Roman"/>
                <a:ea typeface="+mn-lt"/>
                <a:cs typeface="+mn-lt"/>
              </a:rPr>
              <a:t>!»,</a:t>
            </a:r>
            <a:br>
              <a:rPr lang="ru-RU" sz="2200" dirty="0">
                <a:latin typeface="Times New Roman"/>
                <a:ea typeface="+mn-lt"/>
                <a:cs typeface="+mn-lt"/>
              </a:rPr>
            </a:br>
            <a:r>
              <a:rPr lang="ru-RU" sz="2200" dirty="0">
                <a:latin typeface="Times New Roman"/>
                <a:ea typeface="+mn-lt"/>
                <a:cs typeface="+mn-lt"/>
              </a:rPr>
              <a:t>позднее названная «Приход больших обезьян». Повесть для детей о жизни доисторических людей Эти произведения, за короткий срок появившиеся в печати, сразу же привлекли к себе внимание читателей, а за В. </a:t>
            </a:r>
            <a:r>
              <a:rPr lang="ru-RU" sz="2200" dirty="0" err="1">
                <a:latin typeface="Times New Roman"/>
                <a:ea typeface="+mn-lt"/>
                <a:cs typeface="+mn-lt"/>
              </a:rPr>
              <a:t>Митыповым</a:t>
            </a:r>
            <a:r>
              <a:rPr lang="ru-RU" sz="2200" dirty="0">
                <a:latin typeface="Times New Roman"/>
                <a:ea typeface="+mn-lt"/>
                <a:cs typeface="+mn-lt"/>
              </a:rPr>
              <a:t> закрепилось почетное звание зачинателя нового жанра для бурятской литературы — научно-фантастической повести </a:t>
            </a:r>
          </a:p>
        </p:txBody>
      </p:sp>
    </p:spTree>
    <p:extLst>
      <p:ext uri="{BB962C8B-B14F-4D97-AF65-F5344CB8AC3E}">
        <p14:creationId xmlns:p14="http://schemas.microsoft.com/office/powerpoint/2010/main" val="91107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7C4F9-6202-CB70-F497-B93D1B4A1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E1C614B-4A14-288F-DA46-63D38CE0D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278" y="356539"/>
            <a:ext cx="3283770" cy="5026968"/>
          </a:xfrm>
        </p:spPr>
      </p:pic>
      <p:pic>
        <p:nvPicPr>
          <p:cNvPr id="5" name="Рисунок 5" descr="Изображение выглядит как текст, электроника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6EE3FE7A-E586-2F97-451F-F37561566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826" y="307676"/>
            <a:ext cx="3279556" cy="4963063"/>
          </a:xfrm>
          <a:prstGeom prst="rect">
            <a:avLst/>
          </a:prstGeom>
        </p:spPr>
      </p:pic>
      <p:pic>
        <p:nvPicPr>
          <p:cNvPr id="6" name="Рисунок 6" descr="Изображение выглядит как текст, газета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E1F617F4-8A7C-5C45-7BC2-36219EE705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026" r="56433" b="18421"/>
          <a:stretch/>
        </p:blipFill>
        <p:spPr>
          <a:xfrm>
            <a:off x="3674854" y="1542691"/>
            <a:ext cx="4772031" cy="496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085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635ACD-19A2-82C4-53D0-D5BFC14F3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833" y="524027"/>
            <a:ext cx="5621491" cy="1325563"/>
          </a:xfrm>
        </p:spPr>
        <p:txBody>
          <a:bodyPr/>
          <a:lstStyle/>
          <a:p>
            <a:r>
              <a:rPr lang="ru-RU" dirty="0">
                <a:latin typeface="Times New Roman"/>
                <a:ea typeface="+mj-lt"/>
                <a:cs typeface="+mj-lt"/>
              </a:rPr>
              <a:t>«Мамонтёнок </a:t>
            </a:r>
            <a:r>
              <a:rPr lang="ru-RU" dirty="0" err="1">
                <a:latin typeface="Times New Roman"/>
                <a:ea typeface="+mj-lt"/>
                <a:cs typeface="+mj-lt"/>
              </a:rPr>
              <a:t>Фуф</a:t>
            </a:r>
            <a:r>
              <a:rPr lang="ru-RU" dirty="0">
                <a:latin typeface="Times New Roman"/>
                <a:ea typeface="+mj-lt"/>
                <a:cs typeface="+mj-lt"/>
              </a:rPr>
              <a:t>»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89DE6-EDDA-3756-51B7-905C1950E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0757" y="1995558"/>
            <a:ext cx="4298774" cy="37473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200" dirty="0">
                <a:latin typeface="Times New Roman"/>
                <a:ea typeface="+mn-lt"/>
                <a:cs typeface="+mn-lt"/>
              </a:rPr>
              <a:t>«Мамонтёнок </a:t>
            </a:r>
            <a:r>
              <a:rPr lang="ru-RU" sz="2200" dirty="0" err="1">
                <a:latin typeface="Times New Roman"/>
                <a:ea typeface="+mn-lt"/>
                <a:cs typeface="+mn-lt"/>
              </a:rPr>
              <a:t>Фуф</a:t>
            </a:r>
            <a:r>
              <a:rPr lang="ru-RU" sz="2200" dirty="0">
                <a:latin typeface="Times New Roman"/>
                <a:ea typeface="+mn-lt"/>
                <a:cs typeface="+mn-lt"/>
              </a:rPr>
              <a:t>» сначала печатается в украинском журнале «</a:t>
            </a:r>
            <a:r>
              <a:rPr lang="ru-RU" sz="2200" dirty="0" err="1">
                <a:latin typeface="Times New Roman"/>
                <a:ea typeface="+mn-lt"/>
                <a:cs typeface="+mn-lt"/>
              </a:rPr>
              <a:t>Барвiнок</a:t>
            </a:r>
            <a:r>
              <a:rPr lang="ru-RU" sz="2200" dirty="0">
                <a:latin typeface="Times New Roman"/>
                <a:ea typeface="+mn-lt"/>
                <a:cs typeface="+mn-lt"/>
              </a:rPr>
              <a:t>», затем в журнале «Байкал» (1970 г.), тогда же выходит в Улан-Удэ отдельной книгой, неоднократно переиздается в Детгизе.</a:t>
            </a:r>
            <a:endParaRPr lang="ru-RU" sz="2200">
              <a:latin typeface="Times New Roman"/>
              <a:cs typeface="Times New Roman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CF41D1B-B9DA-1BE2-3825-8AEED1C92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38" y="325187"/>
            <a:ext cx="4655388" cy="62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43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4F9B9F-912B-BC1A-C09D-7990301C5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39" y="495273"/>
            <a:ext cx="9489000" cy="879865"/>
          </a:xfrm>
        </p:spPr>
        <p:txBody>
          <a:bodyPr/>
          <a:lstStyle/>
          <a:p>
            <a:r>
              <a:rPr lang="ru-RU" dirty="0">
                <a:latin typeface="Times New Roman"/>
                <a:ea typeface="+mj-lt"/>
                <a:cs typeface="Times New Roman"/>
              </a:rPr>
              <a:t>«Геологическая поэма»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63279A-3F28-158D-275F-36AD4C1624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097" y="1434841"/>
            <a:ext cx="9963452" cy="42362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«Геологическая поэма» – это признание в первой любви писателя – к геологии. Роман, опубликованный в 1985 году, вызвал неоднозначную реакцию. Название — «Геологическая поэма» — не определяет жанра произведения Оно обозначает основную суть романа, направленность действия героев, преимущественно геологов-поисковиков и учёных. </a:t>
            </a:r>
          </a:p>
        </p:txBody>
      </p:sp>
    </p:spTree>
    <p:extLst>
      <p:ext uri="{BB962C8B-B14F-4D97-AF65-F5344CB8AC3E}">
        <p14:creationId xmlns:p14="http://schemas.microsoft.com/office/powerpoint/2010/main" val="189456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D4E32-FA28-27AE-7997-91E5F726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8592872-6FEB-C4D2-C43A-F0491C00F2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523" y="270274"/>
            <a:ext cx="3935393" cy="626342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03BC6D-8D5D-9B79-737D-682BC2E45CC1}"/>
              </a:ext>
            </a:extLst>
          </p:cNvPr>
          <p:cNvSpPr txBox="1"/>
          <p:nvPr/>
        </p:nvSpPr>
        <p:spPr>
          <a:xfrm>
            <a:off x="4724400" y="669986"/>
            <a:ext cx="5877463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Это роман, который не «умещается» в рамках привычных жанровых определений: семейно-бытовой, производственный, социально-психологический, приключенческий и т.д., хотя есть элементы и того, и другого, и третьего, и четвертого. По многим признакам, прежде всего по насыщенности публицистическими отступлениями, роман </a:t>
            </a:r>
            <a:r>
              <a:rPr lang="ru-RU" sz="2400" dirty="0" err="1">
                <a:latin typeface="Times New Roman"/>
                <a:cs typeface="Times New Roman"/>
              </a:rPr>
              <a:t>Митыпова</a:t>
            </a:r>
            <a:r>
              <a:rPr lang="ru-RU" sz="2400" dirty="0">
                <a:latin typeface="Times New Roman"/>
                <a:cs typeface="Times New Roman"/>
              </a:rPr>
              <a:t> близок к жанру романа-эссе. Но более всего к нему подошло бы определение «роман-трактат», Отсюда в книге много размышлении, экскурсов в прошлое науки, открытых диспутов и тайных противодействий. ​</a:t>
            </a:r>
          </a:p>
        </p:txBody>
      </p:sp>
    </p:spTree>
    <p:extLst>
      <p:ext uri="{BB962C8B-B14F-4D97-AF65-F5344CB8AC3E}">
        <p14:creationId xmlns:p14="http://schemas.microsoft.com/office/powerpoint/2010/main" val="80956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5FEFE-467C-D1B3-11E1-DAD1F3814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7024" y="552782"/>
            <a:ext cx="4423224" cy="16436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+mj-lt"/>
                <a:cs typeface="+mj-lt"/>
              </a:rPr>
              <a:t>Долина бессмертников</a:t>
            </a:r>
          </a:p>
        </p:txBody>
      </p:sp>
      <p:pic>
        <p:nvPicPr>
          <p:cNvPr id="4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E7A22559-C380-59A8-7386-B41BCDC200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44"/>
          <a:stretch/>
        </p:blipFill>
        <p:spPr>
          <a:xfrm>
            <a:off x="20" y="10"/>
            <a:ext cx="5210493" cy="685799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16FF936-E035-3A7A-0522-A56DA8AF7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024" y="2735229"/>
            <a:ext cx="4423224" cy="310835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100">
                <a:ea typeface="+mn-lt"/>
                <a:cs typeface="+mn-lt"/>
              </a:rPr>
              <a:t>В «Долине бессмертников» два «романа» – о современности и об истории, на первый взгляд, не соединены ничем кроме образа писателя-творца, на самом же деле целостность повествования скреплена единым стержнем философских размышлений автора. Форма «текст в тексте» – это особая форма присутствия автора в произведении. Истории жизни героев двух «романов» оформлены автором как параллельно протекающие: так, в конце первой главы Олег, чтобы выйти из состояния духовного кризиса, отправляется в путь в Кяхту на раскопки, в конце второй – Тумань пускает свистящую стрелу, обозначая путь своим племенам в суровые и необъятные просторы Великой степи. А в финале прозревший герой пускается в путь к родным местам, и </a:t>
            </a:r>
            <a:r>
              <a:rPr lang="ru-RU" sz="1100" err="1">
                <a:ea typeface="+mn-lt"/>
                <a:cs typeface="+mn-lt"/>
              </a:rPr>
              <a:t>шаньюй</a:t>
            </a:r>
            <a:r>
              <a:rPr lang="ru-RU" sz="1100">
                <a:ea typeface="+mn-lt"/>
                <a:cs typeface="+mn-lt"/>
              </a:rPr>
              <a:t> </a:t>
            </a:r>
            <a:r>
              <a:rPr lang="ru-RU" sz="1100" err="1">
                <a:ea typeface="+mn-lt"/>
                <a:cs typeface="+mn-lt"/>
              </a:rPr>
              <a:t>Модэ</a:t>
            </a:r>
            <a:r>
              <a:rPr lang="ru-RU" sz="1100">
                <a:ea typeface="+mn-lt"/>
                <a:cs typeface="+mn-lt"/>
              </a:rPr>
              <a:t>, со своей пламенной речью о том, что такое Земля… </a:t>
            </a:r>
          </a:p>
        </p:txBody>
      </p:sp>
      <p:cxnSp>
        <p:nvCxnSpPr>
          <p:cNvPr id="11" name="Main Vertical Connector">
            <a:extLst>
              <a:ext uri="{FF2B5EF4-FFF2-40B4-BE49-F238E27FC236}">
                <a16:creationId xmlns:a16="http://schemas.microsoft.com/office/drawing/2014/main" id="{B0BDEAB7-0E83-4F55-90F4-098569F5A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ain Frame">
            <a:extLst>
              <a:ext uri="{FF2B5EF4-FFF2-40B4-BE49-F238E27FC236}">
                <a16:creationId xmlns:a16="http://schemas.microsoft.com/office/drawing/2014/main" id="{60B98957-D5C0-4FFC-8987-C5D8A06FDC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60546" y="334928"/>
            <a:ext cx="6263710" cy="6188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123B9E-16C1-47FC-BA6E-0B62BE4F2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2133" y="2400300"/>
            <a:ext cx="51865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Main Horizontal Connector">
            <a:extLst>
              <a:ext uri="{FF2B5EF4-FFF2-40B4-BE49-F238E27FC236}">
                <a16:creationId xmlns:a16="http://schemas.microsoft.com/office/drawing/2014/main" id="{51DA9589-40B0-4B65-A035-81057865F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0546" y="6047437"/>
            <a:ext cx="51881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253254"/>
      </p:ext>
    </p:extLst>
  </p:cSld>
  <p:clrMapOvr>
    <a:masterClrMapping/>
  </p:clrMapOvr>
</p:sld>
</file>

<file path=ppt/theme/theme1.xml><?xml version="1.0" encoding="utf-8"?>
<a:theme xmlns:a="http://schemas.openxmlformats.org/drawingml/2006/main" name="MimeoVTI">
  <a:themeElements>
    <a:clrScheme name="Mimeo">
      <a:dk1>
        <a:sysClr val="windowText" lastClr="000000"/>
      </a:dk1>
      <a:lt1>
        <a:sysClr val="window" lastClr="FFFFFF"/>
      </a:lt1>
      <a:dk2>
        <a:srgbClr val="011E31"/>
      </a:dk2>
      <a:lt2>
        <a:srgbClr val="FDF3E6"/>
      </a:lt2>
      <a:accent1>
        <a:srgbClr val="005E9E"/>
      </a:accent1>
      <a:accent2>
        <a:srgbClr val="38998D"/>
      </a:accent2>
      <a:accent3>
        <a:srgbClr val="EF8683"/>
      </a:accent3>
      <a:accent4>
        <a:srgbClr val="F04E28"/>
      </a:accent4>
      <a:accent5>
        <a:srgbClr val="DD992C"/>
      </a:accent5>
      <a:accent6>
        <a:srgbClr val="136E65"/>
      </a:accent6>
      <a:hlink>
        <a:srgbClr val="38998D"/>
      </a:hlink>
      <a:folHlink>
        <a:srgbClr val="F04E28"/>
      </a:folHlink>
    </a:clrScheme>
    <a:fontScheme name="Custom 3">
      <a:majorFont>
        <a:latin typeface="Elephant"/>
        <a:ea typeface=""/>
        <a:cs typeface=""/>
      </a:majorFont>
      <a:minorFont>
        <a:latin typeface="Univers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meoVTI" id="{63E3BFD8-7F9C-46D1-A4F3-04054403C108}" vid="{C505C190-EE38-45FD-8294-6454536D04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MimeoVTI</vt:lpstr>
      <vt:lpstr>Митыпов Владимир Гомбожапович </vt:lpstr>
      <vt:lpstr>Биография </vt:lpstr>
      <vt:lpstr>Дебют писателя</vt:lpstr>
      <vt:lpstr>Зачинатель нового жанра для бурятской литературы — научно-фантастической повести </vt:lpstr>
      <vt:lpstr>Презентация PowerPoint</vt:lpstr>
      <vt:lpstr>«Мамонтёнок Фуф»</vt:lpstr>
      <vt:lpstr>«Геологическая поэма»</vt:lpstr>
      <vt:lpstr>Презентация PowerPoint</vt:lpstr>
      <vt:lpstr>Долина бессмертников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245</cp:revision>
  <dcterms:created xsi:type="dcterms:W3CDTF">2022-12-29T12:31:41Z</dcterms:created>
  <dcterms:modified xsi:type="dcterms:W3CDTF">2022-12-29T15:36:41Z</dcterms:modified>
</cp:coreProperties>
</file>