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0170"/>
    <a:srgbClr val="A9276B"/>
    <a:srgbClr val="CD0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27D995-3866-4D23-BE32-609C5246E6AD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BD7F922-2F0A-4066-BF14-C2A0D0036037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Организованная образовательная деятельность</a:t>
          </a:r>
        </a:p>
      </dgm:t>
    </dgm:pt>
    <dgm:pt modelId="{44156502-606A-492A-B407-498C4312F3C6}" type="parTrans" cxnId="{854F61F7-3342-494A-8C7C-EABB61EB1147}">
      <dgm:prSet/>
      <dgm:spPr/>
      <dgm:t>
        <a:bodyPr/>
        <a:lstStyle/>
        <a:p>
          <a:endParaRPr lang="ru-RU"/>
        </a:p>
      </dgm:t>
    </dgm:pt>
    <dgm:pt modelId="{DEF2EFB1-FCC2-4ADA-841F-2BDA60F8B936}" type="sibTrans" cxnId="{854F61F7-3342-494A-8C7C-EABB61EB1147}">
      <dgm:prSet/>
      <dgm:spPr/>
      <dgm:t>
        <a:bodyPr/>
        <a:lstStyle/>
        <a:p>
          <a:endParaRPr lang="ru-RU"/>
        </a:p>
      </dgm:t>
    </dgm:pt>
    <dgm:pt modelId="{BEAC4AE7-45A4-400D-ADA5-1F12D26706BF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Продуктивная деятельность, выставки детско-родительского творчества</a:t>
          </a:r>
        </a:p>
      </dgm:t>
    </dgm:pt>
    <dgm:pt modelId="{C7A5ED9E-3482-4785-9101-BE8B77594602}" type="parTrans" cxnId="{E41F0A67-C6E6-43B1-B5D2-69A4C49C7A47}">
      <dgm:prSet/>
      <dgm:spPr/>
      <dgm:t>
        <a:bodyPr/>
        <a:lstStyle/>
        <a:p>
          <a:endParaRPr lang="ru-RU"/>
        </a:p>
      </dgm:t>
    </dgm:pt>
    <dgm:pt modelId="{7FF2F3DF-E440-4118-8469-6250F19A9E0D}" type="sibTrans" cxnId="{E41F0A67-C6E6-43B1-B5D2-69A4C49C7A47}">
      <dgm:prSet/>
      <dgm:spPr/>
      <dgm:t>
        <a:bodyPr/>
        <a:lstStyle/>
        <a:p>
          <a:endParaRPr lang="ru-RU"/>
        </a:p>
      </dgm:t>
    </dgm:pt>
    <dgm:pt modelId="{FFB80C29-8763-48FB-A89B-53D9A99E024A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Праздники, развлечения, досуги</a:t>
          </a:r>
        </a:p>
      </dgm:t>
    </dgm:pt>
    <dgm:pt modelId="{0966F3A6-0C9D-44F4-9EA8-FAED1DB539B9}" type="parTrans" cxnId="{A1A7D732-B035-493D-8747-629E04EC3C19}">
      <dgm:prSet/>
      <dgm:spPr/>
      <dgm:t>
        <a:bodyPr/>
        <a:lstStyle/>
        <a:p>
          <a:endParaRPr lang="ru-RU"/>
        </a:p>
      </dgm:t>
    </dgm:pt>
    <dgm:pt modelId="{995479F9-9991-4B66-B910-A03A6AD51542}" type="sibTrans" cxnId="{A1A7D732-B035-493D-8747-629E04EC3C19}">
      <dgm:prSet/>
      <dgm:spPr/>
      <dgm:t>
        <a:bodyPr/>
        <a:lstStyle/>
        <a:p>
          <a:endParaRPr lang="ru-RU"/>
        </a:p>
      </dgm:t>
    </dgm:pt>
    <dgm:pt modelId="{28911338-3775-4769-8BFC-CC5C1B88B772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Участие в конкурсах, акциях, </a:t>
          </a:r>
          <a:r>
            <a:rPr lang="ru-RU" sz="2400" b="1" dirty="0" err="1">
              <a:solidFill>
                <a:srgbClr val="002060"/>
              </a:solidFill>
            </a:rPr>
            <a:t>флешмобах</a:t>
          </a:r>
          <a:endParaRPr lang="ru-RU" sz="2400" b="1" dirty="0">
            <a:solidFill>
              <a:srgbClr val="002060"/>
            </a:solidFill>
          </a:endParaRPr>
        </a:p>
      </dgm:t>
    </dgm:pt>
    <dgm:pt modelId="{2FE36D8C-6520-45D0-9660-87BB0283094A}" type="parTrans" cxnId="{A21028C9-9DE2-4B0E-AB3A-6F0C7371418A}">
      <dgm:prSet/>
      <dgm:spPr/>
      <dgm:t>
        <a:bodyPr/>
        <a:lstStyle/>
        <a:p>
          <a:endParaRPr lang="ru-RU"/>
        </a:p>
      </dgm:t>
    </dgm:pt>
    <dgm:pt modelId="{8514BD32-A364-4180-AA8D-CB1F38033A01}" type="sibTrans" cxnId="{A21028C9-9DE2-4B0E-AB3A-6F0C7371418A}">
      <dgm:prSet/>
      <dgm:spPr/>
      <dgm:t>
        <a:bodyPr/>
        <a:lstStyle/>
        <a:p>
          <a:endParaRPr lang="ru-RU"/>
        </a:p>
      </dgm:t>
    </dgm:pt>
    <dgm:pt modelId="{B55F1AB9-61E1-4B6D-A27E-CFDCFF3B94F0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Целевые прогулки, экскурсии</a:t>
          </a:r>
        </a:p>
      </dgm:t>
    </dgm:pt>
    <dgm:pt modelId="{19C53A72-1622-456C-9F5B-7C24C4CF0019}" type="parTrans" cxnId="{F8DA4DAB-2B0D-4CAA-ABFA-B5CDC64CA0FA}">
      <dgm:prSet/>
      <dgm:spPr/>
      <dgm:t>
        <a:bodyPr/>
        <a:lstStyle/>
        <a:p>
          <a:endParaRPr lang="ru-RU"/>
        </a:p>
      </dgm:t>
    </dgm:pt>
    <dgm:pt modelId="{0D2F0C18-F4A9-4C4B-929F-B551060D2C16}" type="sibTrans" cxnId="{F8DA4DAB-2B0D-4CAA-ABFA-B5CDC64CA0FA}">
      <dgm:prSet/>
      <dgm:spPr/>
      <dgm:t>
        <a:bodyPr/>
        <a:lstStyle/>
        <a:p>
          <a:endParaRPr lang="ru-RU"/>
        </a:p>
      </dgm:t>
    </dgm:pt>
    <dgm:pt modelId="{99C15369-76C2-4BB9-BD5E-89C2F5967A13}">
      <dgm:prSet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Чтение художественной литературы</a:t>
          </a:r>
        </a:p>
      </dgm:t>
    </dgm:pt>
    <dgm:pt modelId="{FE38D021-3F16-4468-A7EA-90FEAE846690}" type="parTrans" cxnId="{5E0B44A7-F297-4CA4-AE0E-189063318CFA}">
      <dgm:prSet/>
      <dgm:spPr/>
      <dgm:t>
        <a:bodyPr/>
        <a:lstStyle/>
        <a:p>
          <a:endParaRPr lang="ru-RU"/>
        </a:p>
      </dgm:t>
    </dgm:pt>
    <dgm:pt modelId="{255EF231-9B31-4562-8F59-F7578F0226F5}" type="sibTrans" cxnId="{5E0B44A7-F297-4CA4-AE0E-189063318CFA}">
      <dgm:prSet/>
      <dgm:spPr/>
      <dgm:t>
        <a:bodyPr/>
        <a:lstStyle/>
        <a:p>
          <a:endParaRPr lang="ru-RU"/>
        </a:p>
      </dgm:t>
    </dgm:pt>
    <dgm:pt modelId="{F75C3501-FB4A-475E-9BE5-B2BA9E1CCE09}">
      <dgm:prSet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Игры-драматизации, </a:t>
          </a:r>
          <a:r>
            <a:rPr lang="ru-RU" sz="2400" b="1" dirty="0" err="1">
              <a:solidFill>
                <a:srgbClr val="002060"/>
              </a:solidFill>
            </a:rPr>
            <a:t>инсценирование</a:t>
          </a:r>
          <a:r>
            <a:rPr lang="ru-RU" sz="2400" b="1" dirty="0">
              <a:solidFill>
                <a:srgbClr val="002060"/>
              </a:solidFill>
            </a:rPr>
            <a:t> по русским народным сказкам</a:t>
          </a:r>
        </a:p>
      </dgm:t>
    </dgm:pt>
    <dgm:pt modelId="{7673D18E-7196-4BA3-9ED9-90DEA0BEEE08}" type="parTrans" cxnId="{90701590-CD36-4BB6-94CC-DC040DCCE092}">
      <dgm:prSet/>
      <dgm:spPr/>
      <dgm:t>
        <a:bodyPr/>
        <a:lstStyle/>
        <a:p>
          <a:endParaRPr lang="ru-RU"/>
        </a:p>
      </dgm:t>
    </dgm:pt>
    <dgm:pt modelId="{EA6C5081-125A-4336-8600-D33411368B89}" type="sibTrans" cxnId="{90701590-CD36-4BB6-94CC-DC040DCCE092}">
      <dgm:prSet/>
      <dgm:spPr/>
      <dgm:t>
        <a:bodyPr/>
        <a:lstStyle/>
        <a:p>
          <a:endParaRPr lang="ru-RU"/>
        </a:p>
      </dgm:t>
    </dgm:pt>
    <dgm:pt modelId="{4362160D-D960-4150-8599-D9C74CC52DCB}">
      <dgm:prSet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Народные и сюжетно-ролевые игры</a:t>
          </a:r>
        </a:p>
      </dgm:t>
    </dgm:pt>
    <dgm:pt modelId="{8D4BB5C3-568E-4C06-BEE9-9D87F84F2E9F}" type="parTrans" cxnId="{E9F8E0A2-135B-4710-9625-515A2335D8FB}">
      <dgm:prSet/>
      <dgm:spPr/>
      <dgm:t>
        <a:bodyPr/>
        <a:lstStyle/>
        <a:p>
          <a:endParaRPr lang="ru-RU"/>
        </a:p>
      </dgm:t>
    </dgm:pt>
    <dgm:pt modelId="{E4DB013D-2A79-4EBD-9133-5D4C2FE5194F}" type="sibTrans" cxnId="{E9F8E0A2-135B-4710-9625-515A2335D8FB}">
      <dgm:prSet/>
      <dgm:spPr/>
      <dgm:t>
        <a:bodyPr/>
        <a:lstStyle/>
        <a:p>
          <a:endParaRPr lang="ru-RU"/>
        </a:p>
      </dgm:t>
    </dgm:pt>
    <dgm:pt modelId="{DC5316E3-BA89-43B7-B752-3C981A2D7324}" type="pres">
      <dgm:prSet presAssocID="{CB27D995-3866-4D23-BE32-609C5246E6AD}" presName="diagram" presStyleCnt="0">
        <dgm:presLayoutVars>
          <dgm:dir/>
          <dgm:resizeHandles val="exact"/>
        </dgm:presLayoutVars>
      </dgm:prSet>
      <dgm:spPr/>
    </dgm:pt>
    <dgm:pt modelId="{5D82855C-E0FA-45EC-988C-0B886F9F7677}" type="pres">
      <dgm:prSet presAssocID="{8BD7F922-2F0A-4066-BF14-C2A0D0036037}" presName="node" presStyleLbl="node1" presStyleIdx="0" presStyleCnt="8">
        <dgm:presLayoutVars>
          <dgm:bulletEnabled val="1"/>
        </dgm:presLayoutVars>
      </dgm:prSet>
      <dgm:spPr/>
    </dgm:pt>
    <dgm:pt modelId="{92A0A128-8327-46D8-89B6-4A96495BB646}" type="pres">
      <dgm:prSet presAssocID="{DEF2EFB1-FCC2-4ADA-841F-2BDA60F8B936}" presName="sibTrans" presStyleCnt="0"/>
      <dgm:spPr/>
    </dgm:pt>
    <dgm:pt modelId="{2B2F8954-4725-4687-BD0A-A7F69B80525D}" type="pres">
      <dgm:prSet presAssocID="{99C15369-76C2-4BB9-BD5E-89C2F5967A13}" presName="node" presStyleLbl="node1" presStyleIdx="1" presStyleCnt="8">
        <dgm:presLayoutVars>
          <dgm:bulletEnabled val="1"/>
        </dgm:presLayoutVars>
      </dgm:prSet>
      <dgm:spPr/>
    </dgm:pt>
    <dgm:pt modelId="{96FF0E98-640D-41D4-8D29-B2D10108C270}" type="pres">
      <dgm:prSet presAssocID="{255EF231-9B31-4562-8F59-F7578F0226F5}" presName="sibTrans" presStyleCnt="0"/>
      <dgm:spPr/>
    </dgm:pt>
    <dgm:pt modelId="{B0B2C7C9-9DA6-4196-8AEF-3B2B0027F21D}" type="pres">
      <dgm:prSet presAssocID="{F75C3501-FB4A-475E-9BE5-B2BA9E1CCE09}" presName="node" presStyleLbl="node1" presStyleIdx="2" presStyleCnt="8" custScaleX="115320">
        <dgm:presLayoutVars>
          <dgm:bulletEnabled val="1"/>
        </dgm:presLayoutVars>
      </dgm:prSet>
      <dgm:spPr/>
    </dgm:pt>
    <dgm:pt modelId="{E94F3135-EC9C-4DC0-B3DE-2C2B0D671DEF}" type="pres">
      <dgm:prSet presAssocID="{EA6C5081-125A-4336-8600-D33411368B89}" presName="sibTrans" presStyleCnt="0"/>
      <dgm:spPr/>
    </dgm:pt>
    <dgm:pt modelId="{3552087B-A395-4E23-8AC1-49A7AFA581FD}" type="pres">
      <dgm:prSet presAssocID="{4362160D-D960-4150-8599-D9C74CC52DCB}" presName="node" presStyleLbl="node1" presStyleIdx="3" presStyleCnt="8">
        <dgm:presLayoutVars>
          <dgm:bulletEnabled val="1"/>
        </dgm:presLayoutVars>
      </dgm:prSet>
      <dgm:spPr/>
    </dgm:pt>
    <dgm:pt modelId="{1FCD6CDF-9A07-422E-9EAE-3C42A58E9299}" type="pres">
      <dgm:prSet presAssocID="{E4DB013D-2A79-4EBD-9133-5D4C2FE5194F}" presName="sibTrans" presStyleCnt="0"/>
      <dgm:spPr/>
    </dgm:pt>
    <dgm:pt modelId="{EAB26BB0-3B6E-4E39-BCAF-AEBBEEFB51E2}" type="pres">
      <dgm:prSet presAssocID="{BEAC4AE7-45A4-400D-ADA5-1F12D26706BF}" presName="node" presStyleLbl="node1" presStyleIdx="4" presStyleCnt="8">
        <dgm:presLayoutVars>
          <dgm:bulletEnabled val="1"/>
        </dgm:presLayoutVars>
      </dgm:prSet>
      <dgm:spPr/>
    </dgm:pt>
    <dgm:pt modelId="{5F2E1499-4768-455D-89B1-A151FC3D99D1}" type="pres">
      <dgm:prSet presAssocID="{7FF2F3DF-E440-4118-8469-6250F19A9E0D}" presName="sibTrans" presStyleCnt="0"/>
      <dgm:spPr/>
    </dgm:pt>
    <dgm:pt modelId="{52703142-DFBB-4B37-81A8-3D55410FBE6F}" type="pres">
      <dgm:prSet presAssocID="{FFB80C29-8763-48FB-A89B-53D9A99E024A}" presName="node" presStyleLbl="node1" presStyleIdx="5" presStyleCnt="8">
        <dgm:presLayoutVars>
          <dgm:bulletEnabled val="1"/>
        </dgm:presLayoutVars>
      </dgm:prSet>
      <dgm:spPr/>
    </dgm:pt>
    <dgm:pt modelId="{F54DD675-D3BB-4B3E-99EF-B4A80D680EE6}" type="pres">
      <dgm:prSet presAssocID="{995479F9-9991-4B66-B910-A03A6AD51542}" presName="sibTrans" presStyleCnt="0"/>
      <dgm:spPr/>
    </dgm:pt>
    <dgm:pt modelId="{7EFA0986-9BB4-40D4-8686-60E804FB1CBD}" type="pres">
      <dgm:prSet presAssocID="{28911338-3775-4769-8BFC-CC5C1B88B772}" presName="node" presStyleLbl="node1" presStyleIdx="6" presStyleCnt="8">
        <dgm:presLayoutVars>
          <dgm:bulletEnabled val="1"/>
        </dgm:presLayoutVars>
      </dgm:prSet>
      <dgm:spPr/>
    </dgm:pt>
    <dgm:pt modelId="{DB3143FD-62D9-4AFA-B228-DBED7B375A7B}" type="pres">
      <dgm:prSet presAssocID="{8514BD32-A364-4180-AA8D-CB1F38033A01}" presName="sibTrans" presStyleCnt="0"/>
      <dgm:spPr/>
    </dgm:pt>
    <dgm:pt modelId="{4F94D5EA-F2BA-4571-874C-78B00FE3DBB4}" type="pres">
      <dgm:prSet presAssocID="{B55F1AB9-61E1-4B6D-A27E-CFDCFF3B94F0}" presName="node" presStyleLbl="node1" presStyleIdx="7" presStyleCnt="8">
        <dgm:presLayoutVars>
          <dgm:bulletEnabled val="1"/>
        </dgm:presLayoutVars>
      </dgm:prSet>
      <dgm:spPr/>
    </dgm:pt>
  </dgm:ptLst>
  <dgm:cxnLst>
    <dgm:cxn modelId="{E781B906-98C0-4355-A0A5-40EB09A559D0}" type="presOf" srcId="{99C15369-76C2-4BB9-BD5E-89C2F5967A13}" destId="{2B2F8954-4725-4687-BD0A-A7F69B80525D}" srcOrd="0" destOrd="0" presId="urn:microsoft.com/office/officeart/2005/8/layout/default"/>
    <dgm:cxn modelId="{1D985323-4784-445F-96AE-A7026681130C}" type="presOf" srcId="{8BD7F922-2F0A-4066-BF14-C2A0D0036037}" destId="{5D82855C-E0FA-45EC-988C-0B886F9F7677}" srcOrd="0" destOrd="0" presId="urn:microsoft.com/office/officeart/2005/8/layout/default"/>
    <dgm:cxn modelId="{A1A7D732-B035-493D-8747-629E04EC3C19}" srcId="{CB27D995-3866-4D23-BE32-609C5246E6AD}" destId="{FFB80C29-8763-48FB-A89B-53D9A99E024A}" srcOrd="5" destOrd="0" parTransId="{0966F3A6-0C9D-44F4-9EA8-FAED1DB539B9}" sibTransId="{995479F9-9991-4B66-B910-A03A6AD51542}"/>
    <dgm:cxn modelId="{5A5AA341-4EF1-45C9-AA37-82B27D8F7AC7}" type="presOf" srcId="{4362160D-D960-4150-8599-D9C74CC52DCB}" destId="{3552087B-A395-4E23-8AC1-49A7AFA581FD}" srcOrd="0" destOrd="0" presId="urn:microsoft.com/office/officeart/2005/8/layout/default"/>
    <dgm:cxn modelId="{E41F0A67-C6E6-43B1-B5D2-69A4C49C7A47}" srcId="{CB27D995-3866-4D23-BE32-609C5246E6AD}" destId="{BEAC4AE7-45A4-400D-ADA5-1F12D26706BF}" srcOrd="4" destOrd="0" parTransId="{C7A5ED9E-3482-4785-9101-BE8B77594602}" sibTransId="{7FF2F3DF-E440-4118-8469-6250F19A9E0D}"/>
    <dgm:cxn modelId="{A8FC908A-2EA3-48D0-A9AF-3B43D4814ADB}" type="presOf" srcId="{B55F1AB9-61E1-4B6D-A27E-CFDCFF3B94F0}" destId="{4F94D5EA-F2BA-4571-874C-78B00FE3DBB4}" srcOrd="0" destOrd="0" presId="urn:microsoft.com/office/officeart/2005/8/layout/default"/>
    <dgm:cxn modelId="{90701590-CD36-4BB6-94CC-DC040DCCE092}" srcId="{CB27D995-3866-4D23-BE32-609C5246E6AD}" destId="{F75C3501-FB4A-475E-9BE5-B2BA9E1CCE09}" srcOrd="2" destOrd="0" parTransId="{7673D18E-7196-4BA3-9ED9-90DEA0BEEE08}" sibTransId="{EA6C5081-125A-4336-8600-D33411368B89}"/>
    <dgm:cxn modelId="{EF7CE593-44C8-4EC1-A8D1-E04501CCD930}" type="presOf" srcId="{F75C3501-FB4A-475E-9BE5-B2BA9E1CCE09}" destId="{B0B2C7C9-9DA6-4196-8AEF-3B2B0027F21D}" srcOrd="0" destOrd="0" presId="urn:microsoft.com/office/officeart/2005/8/layout/default"/>
    <dgm:cxn modelId="{E9F8E0A2-135B-4710-9625-515A2335D8FB}" srcId="{CB27D995-3866-4D23-BE32-609C5246E6AD}" destId="{4362160D-D960-4150-8599-D9C74CC52DCB}" srcOrd="3" destOrd="0" parTransId="{8D4BB5C3-568E-4C06-BEE9-9D87F84F2E9F}" sibTransId="{E4DB013D-2A79-4EBD-9133-5D4C2FE5194F}"/>
    <dgm:cxn modelId="{5E0B44A7-F297-4CA4-AE0E-189063318CFA}" srcId="{CB27D995-3866-4D23-BE32-609C5246E6AD}" destId="{99C15369-76C2-4BB9-BD5E-89C2F5967A13}" srcOrd="1" destOrd="0" parTransId="{FE38D021-3F16-4468-A7EA-90FEAE846690}" sibTransId="{255EF231-9B31-4562-8F59-F7578F0226F5}"/>
    <dgm:cxn modelId="{F8DA4DAB-2B0D-4CAA-ABFA-B5CDC64CA0FA}" srcId="{CB27D995-3866-4D23-BE32-609C5246E6AD}" destId="{B55F1AB9-61E1-4B6D-A27E-CFDCFF3B94F0}" srcOrd="7" destOrd="0" parTransId="{19C53A72-1622-456C-9F5B-7C24C4CF0019}" sibTransId="{0D2F0C18-F4A9-4C4B-929F-B551060D2C16}"/>
    <dgm:cxn modelId="{E8E95DC0-32C8-4EBE-8582-FC068B410609}" type="presOf" srcId="{FFB80C29-8763-48FB-A89B-53D9A99E024A}" destId="{52703142-DFBB-4B37-81A8-3D55410FBE6F}" srcOrd="0" destOrd="0" presId="urn:microsoft.com/office/officeart/2005/8/layout/default"/>
    <dgm:cxn modelId="{1782C9C1-9AA3-453E-8A5B-B35A4DAA0066}" type="presOf" srcId="{CB27D995-3866-4D23-BE32-609C5246E6AD}" destId="{DC5316E3-BA89-43B7-B752-3C981A2D7324}" srcOrd="0" destOrd="0" presId="urn:microsoft.com/office/officeart/2005/8/layout/default"/>
    <dgm:cxn modelId="{A21028C9-9DE2-4B0E-AB3A-6F0C7371418A}" srcId="{CB27D995-3866-4D23-BE32-609C5246E6AD}" destId="{28911338-3775-4769-8BFC-CC5C1B88B772}" srcOrd="6" destOrd="0" parTransId="{2FE36D8C-6520-45D0-9660-87BB0283094A}" sibTransId="{8514BD32-A364-4180-AA8D-CB1F38033A01}"/>
    <dgm:cxn modelId="{B02BD4E9-A1AA-428B-B438-768D559EB630}" type="presOf" srcId="{28911338-3775-4769-8BFC-CC5C1B88B772}" destId="{7EFA0986-9BB4-40D4-8686-60E804FB1CBD}" srcOrd="0" destOrd="0" presId="urn:microsoft.com/office/officeart/2005/8/layout/default"/>
    <dgm:cxn modelId="{D9F684EF-A67C-451E-A5EE-9443E201CE4B}" type="presOf" srcId="{BEAC4AE7-45A4-400D-ADA5-1F12D26706BF}" destId="{EAB26BB0-3B6E-4E39-BCAF-AEBBEEFB51E2}" srcOrd="0" destOrd="0" presId="urn:microsoft.com/office/officeart/2005/8/layout/default"/>
    <dgm:cxn modelId="{854F61F7-3342-494A-8C7C-EABB61EB1147}" srcId="{CB27D995-3866-4D23-BE32-609C5246E6AD}" destId="{8BD7F922-2F0A-4066-BF14-C2A0D0036037}" srcOrd="0" destOrd="0" parTransId="{44156502-606A-492A-B407-498C4312F3C6}" sibTransId="{DEF2EFB1-FCC2-4ADA-841F-2BDA60F8B936}"/>
    <dgm:cxn modelId="{3DD42832-04F9-44E7-A3F5-294D190EA114}" type="presParOf" srcId="{DC5316E3-BA89-43B7-B752-3C981A2D7324}" destId="{5D82855C-E0FA-45EC-988C-0B886F9F7677}" srcOrd="0" destOrd="0" presId="urn:microsoft.com/office/officeart/2005/8/layout/default"/>
    <dgm:cxn modelId="{FDDAC9A1-EFB6-4A16-B173-4C258ABE87D4}" type="presParOf" srcId="{DC5316E3-BA89-43B7-B752-3C981A2D7324}" destId="{92A0A128-8327-46D8-89B6-4A96495BB646}" srcOrd="1" destOrd="0" presId="urn:microsoft.com/office/officeart/2005/8/layout/default"/>
    <dgm:cxn modelId="{A477610C-9FED-4D32-A43C-DB5404DA69A9}" type="presParOf" srcId="{DC5316E3-BA89-43B7-B752-3C981A2D7324}" destId="{2B2F8954-4725-4687-BD0A-A7F69B80525D}" srcOrd="2" destOrd="0" presId="urn:microsoft.com/office/officeart/2005/8/layout/default"/>
    <dgm:cxn modelId="{F48A6FA1-2855-47CC-A2C2-CEA67D559097}" type="presParOf" srcId="{DC5316E3-BA89-43B7-B752-3C981A2D7324}" destId="{96FF0E98-640D-41D4-8D29-B2D10108C270}" srcOrd="3" destOrd="0" presId="urn:microsoft.com/office/officeart/2005/8/layout/default"/>
    <dgm:cxn modelId="{14F7BD3B-688E-4C24-9817-C305C1C38A08}" type="presParOf" srcId="{DC5316E3-BA89-43B7-B752-3C981A2D7324}" destId="{B0B2C7C9-9DA6-4196-8AEF-3B2B0027F21D}" srcOrd="4" destOrd="0" presId="urn:microsoft.com/office/officeart/2005/8/layout/default"/>
    <dgm:cxn modelId="{58A452BF-37DF-4B54-9C1A-38ADD6D60B36}" type="presParOf" srcId="{DC5316E3-BA89-43B7-B752-3C981A2D7324}" destId="{E94F3135-EC9C-4DC0-B3DE-2C2B0D671DEF}" srcOrd="5" destOrd="0" presId="urn:microsoft.com/office/officeart/2005/8/layout/default"/>
    <dgm:cxn modelId="{D35E7EE3-504D-4668-A772-02D8E8651942}" type="presParOf" srcId="{DC5316E3-BA89-43B7-B752-3C981A2D7324}" destId="{3552087B-A395-4E23-8AC1-49A7AFA581FD}" srcOrd="6" destOrd="0" presId="urn:microsoft.com/office/officeart/2005/8/layout/default"/>
    <dgm:cxn modelId="{D92312A0-0F41-455C-BECE-3CC685A73796}" type="presParOf" srcId="{DC5316E3-BA89-43B7-B752-3C981A2D7324}" destId="{1FCD6CDF-9A07-422E-9EAE-3C42A58E9299}" srcOrd="7" destOrd="0" presId="urn:microsoft.com/office/officeart/2005/8/layout/default"/>
    <dgm:cxn modelId="{16245924-0CF4-4552-BD31-C031624109E9}" type="presParOf" srcId="{DC5316E3-BA89-43B7-B752-3C981A2D7324}" destId="{EAB26BB0-3B6E-4E39-BCAF-AEBBEEFB51E2}" srcOrd="8" destOrd="0" presId="urn:microsoft.com/office/officeart/2005/8/layout/default"/>
    <dgm:cxn modelId="{2B74622E-20AA-4D22-ADCD-712931B80785}" type="presParOf" srcId="{DC5316E3-BA89-43B7-B752-3C981A2D7324}" destId="{5F2E1499-4768-455D-89B1-A151FC3D99D1}" srcOrd="9" destOrd="0" presId="urn:microsoft.com/office/officeart/2005/8/layout/default"/>
    <dgm:cxn modelId="{361FC2E0-E99F-4D48-9DFB-FEFE8F1D1CD7}" type="presParOf" srcId="{DC5316E3-BA89-43B7-B752-3C981A2D7324}" destId="{52703142-DFBB-4B37-81A8-3D55410FBE6F}" srcOrd="10" destOrd="0" presId="urn:microsoft.com/office/officeart/2005/8/layout/default"/>
    <dgm:cxn modelId="{5BD99416-598C-4F02-B4F9-511E7945FC76}" type="presParOf" srcId="{DC5316E3-BA89-43B7-B752-3C981A2D7324}" destId="{F54DD675-D3BB-4B3E-99EF-B4A80D680EE6}" srcOrd="11" destOrd="0" presId="urn:microsoft.com/office/officeart/2005/8/layout/default"/>
    <dgm:cxn modelId="{58735FFB-B95D-449F-937C-535A5D00B1B3}" type="presParOf" srcId="{DC5316E3-BA89-43B7-B752-3C981A2D7324}" destId="{7EFA0986-9BB4-40D4-8686-60E804FB1CBD}" srcOrd="12" destOrd="0" presId="urn:microsoft.com/office/officeart/2005/8/layout/default"/>
    <dgm:cxn modelId="{0672C88B-1B1B-44C3-9E28-EB053ED05846}" type="presParOf" srcId="{DC5316E3-BA89-43B7-B752-3C981A2D7324}" destId="{DB3143FD-62D9-4AFA-B228-DBED7B375A7B}" srcOrd="13" destOrd="0" presId="urn:microsoft.com/office/officeart/2005/8/layout/default"/>
    <dgm:cxn modelId="{C79B6B53-3E12-488F-BC16-6BAD834ED1C9}" type="presParOf" srcId="{DC5316E3-BA89-43B7-B752-3C981A2D7324}" destId="{4F94D5EA-F2BA-4571-874C-78B00FE3DBB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EFC4B6-E0D6-462C-B25F-D583644125AE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96FFF4-E902-461E-BC3D-A7AF5EF8BC6A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нравственно-патриотическое воспитание способствует тому, что у ребёнка развиваются навыки взаимоотношений с взрослыми и сверстниками</a:t>
          </a:r>
          <a:endParaRPr lang="ru-RU" sz="2000" b="1" dirty="0">
            <a:solidFill>
              <a:srgbClr val="002060"/>
            </a:solidFill>
          </a:endParaRPr>
        </a:p>
      </dgm:t>
    </dgm:pt>
    <dgm:pt modelId="{6D775983-8D36-4E8F-9057-51550B7D3AD1}" type="parTrans" cxnId="{FA144891-F35B-4478-B2A0-FAF7B61DCAB3}">
      <dgm:prSet/>
      <dgm:spPr/>
      <dgm:t>
        <a:bodyPr/>
        <a:lstStyle/>
        <a:p>
          <a:endParaRPr lang="ru-RU"/>
        </a:p>
      </dgm:t>
    </dgm:pt>
    <dgm:pt modelId="{19B0BB0E-5BBC-4D15-9F28-155C680F9316}" type="sibTrans" cxnId="{FA144891-F35B-4478-B2A0-FAF7B61DCAB3}">
      <dgm:prSet/>
      <dgm:spPr/>
      <dgm:t>
        <a:bodyPr/>
        <a:lstStyle/>
        <a:p>
          <a:endParaRPr lang="ru-RU"/>
        </a:p>
      </dgm:t>
    </dgm:pt>
    <dgm:pt modelId="{0F22A344-60D1-4294-AE6F-93ECD7E3E7DD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появляется чувство ответственности и гордости за достижения страны, чувство привязанности к своей семье, дому, детскому саду, улице, стране, уважение к труду</a:t>
          </a:r>
          <a:endParaRPr lang="ru-RU" sz="2000" b="1" dirty="0">
            <a:solidFill>
              <a:srgbClr val="002060"/>
            </a:solidFill>
          </a:endParaRPr>
        </a:p>
      </dgm:t>
    </dgm:pt>
    <dgm:pt modelId="{6FE6A84C-9BE6-4909-9E78-28721249A4C6}" type="parTrans" cxnId="{2F4B5DE5-E3BF-4066-A4D5-6871754E6F29}">
      <dgm:prSet/>
      <dgm:spPr/>
      <dgm:t>
        <a:bodyPr/>
        <a:lstStyle/>
        <a:p>
          <a:endParaRPr lang="ru-RU"/>
        </a:p>
      </dgm:t>
    </dgm:pt>
    <dgm:pt modelId="{F96B53DF-2A9F-4080-85BA-E72942A7C6E6}" type="sibTrans" cxnId="{2F4B5DE5-E3BF-4066-A4D5-6871754E6F29}">
      <dgm:prSet/>
      <dgm:spPr/>
      <dgm:t>
        <a:bodyPr/>
        <a:lstStyle/>
        <a:p>
          <a:endParaRPr lang="ru-RU"/>
        </a:p>
      </dgm:t>
    </dgm:pt>
    <dgm:pt modelId="{2181FE95-7662-46F5-8FE2-2EEB6969AE5D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в целом формируется социальная компетентность ребёнка </a:t>
          </a:r>
          <a:endParaRPr lang="ru-RU" sz="2000" b="1" dirty="0">
            <a:solidFill>
              <a:srgbClr val="002060"/>
            </a:solidFill>
          </a:endParaRPr>
        </a:p>
      </dgm:t>
    </dgm:pt>
    <dgm:pt modelId="{D4966CBD-DF14-47FC-9DA4-03F361A72515}" type="parTrans" cxnId="{2F5E9C01-36D7-4C72-B1CB-FE18C8A87833}">
      <dgm:prSet/>
      <dgm:spPr/>
      <dgm:t>
        <a:bodyPr/>
        <a:lstStyle/>
        <a:p>
          <a:endParaRPr lang="ru-RU"/>
        </a:p>
      </dgm:t>
    </dgm:pt>
    <dgm:pt modelId="{2DBEF8C4-1B4B-4B05-98BD-0FA6CBD1F8F7}" type="sibTrans" cxnId="{2F5E9C01-36D7-4C72-B1CB-FE18C8A87833}">
      <dgm:prSet/>
      <dgm:spPr/>
      <dgm:t>
        <a:bodyPr/>
        <a:lstStyle/>
        <a:p>
          <a:endParaRPr lang="ru-RU"/>
        </a:p>
      </dgm:t>
    </dgm:pt>
    <dgm:pt modelId="{FC467E3A-5F75-48DF-8AE8-7FFD3F5BEB1E}">
      <dgm:prSet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развивается интерес к русским традициям и обычаям</a:t>
          </a:r>
          <a:endParaRPr lang="ru-RU" sz="2000" b="1" dirty="0">
            <a:solidFill>
              <a:srgbClr val="002060"/>
            </a:solidFill>
          </a:endParaRPr>
        </a:p>
      </dgm:t>
    </dgm:pt>
    <dgm:pt modelId="{D3665CF5-4DBF-48A6-8951-760AD36528B2}" type="parTrans" cxnId="{DC8A8F0F-1B0B-4C51-AE33-C94E79E53F27}">
      <dgm:prSet/>
      <dgm:spPr/>
      <dgm:t>
        <a:bodyPr/>
        <a:lstStyle/>
        <a:p>
          <a:endParaRPr lang="ru-RU"/>
        </a:p>
      </dgm:t>
    </dgm:pt>
    <dgm:pt modelId="{68786A9D-9764-401E-86C0-5A8468DC41B8}" type="sibTrans" cxnId="{DC8A8F0F-1B0B-4C51-AE33-C94E79E53F27}">
      <dgm:prSet/>
      <dgm:spPr/>
      <dgm:t>
        <a:bodyPr/>
        <a:lstStyle/>
        <a:p>
          <a:endParaRPr lang="ru-RU"/>
        </a:p>
      </dgm:t>
    </dgm:pt>
    <dgm:pt modelId="{DD9391F1-F435-4A60-8A21-93A6D46A4064}" type="pres">
      <dgm:prSet presAssocID="{68EFC4B6-E0D6-462C-B25F-D583644125AE}" presName="Name0" presStyleCnt="0">
        <dgm:presLayoutVars>
          <dgm:chMax val="7"/>
          <dgm:chPref val="7"/>
          <dgm:dir/>
        </dgm:presLayoutVars>
      </dgm:prSet>
      <dgm:spPr/>
    </dgm:pt>
    <dgm:pt modelId="{B9ED33A0-3820-46B7-9BB3-0A5023B0894F}" type="pres">
      <dgm:prSet presAssocID="{68EFC4B6-E0D6-462C-B25F-D583644125AE}" presName="Name1" presStyleCnt="0"/>
      <dgm:spPr/>
    </dgm:pt>
    <dgm:pt modelId="{739304CA-8981-4406-B0E5-64648C89A608}" type="pres">
      <dgm:prSet presAssocID="{68EFC4B6-E0D6-462C-B25F-D583644125AE}" presName="cycle" presStyleCnt="0"/>
      <dgm:spPr/>
    </dgm:pt>
    <dgm:pt modelId="{4740189E-1B3B-4608-934C-A29647BF745F}" type="pres">
      <dgm:prSet presAssocID="{68EFC4B6-E0D6-462C-B25F-D583644125AE}" presName="srcNode" presStyleLbl="node1" presStyleIdx="0" presStyleCnt="4"/>
      <dgm:spPr/>
    </dgm:pt>
    <dgm:pt modelId="{13B41ACF-3165-42ED-B0B9-8FE219365102}" type="pres">
      <dgm:prSet presAssocID="{68EFC4B6-E0D6-462C-B25F-D583644125AE}" presName="conn" presStyleLbl="parChTrans1D2" presStyleIdx="0" presStyleCnt="1"/>
      <dgm:spPr/>
    </dgm:pt>
    <dgm:pt modelId="{4079C6A1-C4FC-48DC-8912-D6E1776E1431}" type="pres">
      <dgm:prSet presAssocID="{68EFC4B6-E0D6-462C-B25F-D583644125AE}" presName="extraNode" presStyleLbl="node1" presStyleIdx="0" presStyleCnt="4"/>
      <dgm:spPr/>
    </dgm:pt>
    <dgm:pt modelId="{5B4FDDF1-17D3-4AE7-9E83-20A7680730F1}" type="pres">
      <dgm:prSet presAssocID="{68EFC4B6-E0D6-462C-B25F-D583644125AE}" presName="dstNode" presStyleLbl="node1" presStyleIdx="0" presStyleCnt="4"/>
      <dgm:spPr/>
    </dgm:pt>
    <dgm:pt modelId="{2593AC28-58ED-4803-8841-4BEDBC28A720}" type="pres">
      <dgm:prSet presAssocID="{0796FFF4-E902-461E-BC3D-A7AF5EF8BC6A}" presName="text_1" presStyleLbl="node1" presStyleIdx="0" presStyleCnt="4">
        <dgm:presLayoutVars>
          <dgm:bulletEnabled val="1"/>
        </dgm:presLayoutVars>
      </dgm:prSet>
      <dgm:spPr/>
    </dgm:pt>
    <dgm:pt modelId="{8B95318C-5019-49AA-94E7-91F5AF17087C}" type="pres">
      <dgm:prSet presAssocID="{0796FFF4-E902-461E-BC3D-A7AF5EF8BC6A}" presName="accent_1" presStyleCnt="0"/>
      <dgm:spPr/>
    </dgm:pt>
    <dgm:pt modelId="{F3D306A6-D24F-439A-A453-204D4D6CC406}" type="pres">
      <dgm:prSet presAssocID="{0796FFF4-E902-461E-BC3D-A7AF5EF8BC6A}" presName="accentRepeatNode" presStyleLbl="solidFgAcc1" presStyleIdx="0" presStyleCnt="4"/>
      <dgm:spPr>
        <a:solidFill>
          <a:schemeClr val="accent2">
            <a:lumMod val="60000"/>
            <a:lumOff val="40000"/>
          </a:schemeClr>
        </a:solidFill>
      </dgm:spPr>
    </dgm:pt>
    <dgm:pt modelId="{D3C12871-4FA4-4994-8E56-D07C8C8D1E28}" type="pres">
      <dgm:prSet presAssocID="{FC467E3A-5F75-48DF-8AE8-7FFD3F5BEB1E}" presName="text_2" presStyleLbl="node1" presStyleIdx="1" presStyleCnt="4">
        <dgm:presLayoutVars>
          <dgm:bulletEnabled val="1"/>
        </dgm:presLayoutVars>
      </dgm:prSet>
      <dgm:spPr/>
    </dgm:pt>
    <dgm:pt modelId="{4CCDD049-9CA4-45B4-82A4-D9FBCB783CC9}" type="pres">
      <dgm:prSet presAssocID="{FC467E3A-5F75-48DF-8AE8-7FFD3F5BEB1E}" presName="accent_2" presStyleCnt="0"/>
      <dgm:spPr/>
    </dgm:pt>
    <dgm:pt modelId="{385D7720-6ACE-477F-813F-FBCCD7171242}" type="pres">
      <dgm:prSet presAssocID="{FC467E3A-5F75-48DF-8AE8-7FFD3F5BEB1E}" presName="accentRepeatNode" presStyleLbl="solidFgAcc1" presStyleIdx="1" presStyleCnt="4"/>
      <dgm:spPr>
        <a:solidFill>
          <a:schemeClr val="bg2">
            <a:lumMod val="75000"/>
          </a:schemeClr>
        </a:solidFill>
      </dgm:spPr>
    </dgm:pt>
    <dgm:pt modelId="{42915339-347A-4A83-9497-DF5644A27279}" type="pres">
      <dgm:prSet presAssocID="{0F22A344-60D1-4294-AE6F-93ECD7E3E7DD}" presName="text_3" presStyleLbl="node1" presStyleIdx="2" presStyleCnt="4">
        <dgm:presLayoutVars>
          <dgm:bulletEnabled val="1"/>
        </dgm:presLayoutVars>
      </dgm:prSet>
      <dgm:spPr/>
    </dgm:pt>
    <dgm:pt modelId="{B8FC9CCE-77CE-44AE-8939-0C48FC342313}" type="pres">
      <dgm:prSet presAssocID="{0F22A344-60D1-4294-AE6F-93ECD7E3E7DD}" presName="accent_3" presStyleCnt="0"/>
      <dgm:spPr/>
    </dgm:pt>
    <dgm:pt modelId="{E3AE43B0-2516-47EA-B77D-4070D003608A}" type="pres">
      <dgm:prSet presAssocID="{0F22A344-60D1-4294-AE6F-93ECD7E3E7DD}" presName="accentRepeatNode" presStyleLbl="solidFgAcc1" presStyleIdx="2" presStyleCnt="4"/>
      <dgm:spPr>
        <a:solidFill>
          <a:schemeClr val="accent4">
            <a:lumMod val="60000"/>
            <a:lumOff val="40000"/>
          </a:schemeClr>
        </a:solidFill>
      </dgm:spPr>
    </dgm:pt>
    <dgm:pt modelId="{FB383288-B741-4538-95D9-B95DC79D286D}" type="pres">
      <dgm:prSet presAssocID="{2181FE95-7662-46F5-8FE2-2EEB6969AE5D}" presName="text_4" presStyleLbl="node1" presStyleIdx="3" presStyleCnt="4">
        <dgm:presLayoutVars>
          <dgm:bulletEnabled val="1"/>
        </dgm:presLayoutVars>
      </dgm:prSet>
      <dgm:spPr/>
    </dgm:pt>
    <dgm:pt modelId="{D17A676E-D8DB-4B71-8A2C-3266BE036A7B}" type="pres">
      <dgm:prSet presAssocID="{2181FE95-7662-46F5-8FE2-2EEB6969AE5D}" presName="accent_4" presStyleCnt="0"/>
      <dgm:spPr/>
    </dgm:pt>
    <dgm:pt modelId="{2BAF8822-BA6C-486A-8B1E-12B4ED88C467}" type="pres">
      <dgm:prSet presAssocID="{2181FE95-7662-46F5-8FE2-2EEB6969AE5D}" presName="accentRepeatNode" presStyleLbl="solidFgAcc1" presStyleIdx="3" presStyleCnt="4"/>
      <dgm:spPr>
        <a:solidFill>
          <a:schemeClr val="accent5">
            <a:lumMod val="60000"/>
            <a:lumOff val="40000"/>
          </a:schemeClr>
        </a:solidFill>
      </dgm:spPr>
    </dgm:pt>
  </dgm:ptLst>
  <dgm:cxnLst>
    <dgm:cxn modelId="{2F5E9C01-36D7-4C72-B1CB-FE18C8A87833}" srcId="{68EFC4B6-E0D6-462C-B25F-D583644125AE}" destId="{2181FE95-7662-46F5-8FE2-2EEB6969AE5D}" srcOrd="3" destOrd="0" parTransId="{D4966CBD-DF14-47FC-9DA4-03F361A72515}" sibTransId="{2DBEF8C4-1B4B-4B05-98BD-0FA6CBD1F8F7}"/>
    <dgm:cxn modelId="{F4E8A10A-FB0A-4B3F-B1BD-5E5AAEA0A745}" type="presOf" srcId="{19B0BB0E-5BBC-4D15-9F28-155C680F9316}" destId="{13B41ACF-3165-42ED-B0B9-8FE219365102}" srcOrd="0" destOrd="0" presId="urn:microsoft.com/office/officeart/2008/layout/VerticalCurvedList"/>
    <dgm:cxn modelId="{DC8A8F0F-1B0B-4C51-AE33-C94E79E53F27}" srcId="{68EFC4B6-E0D6-462C-B25F-D583644125AE}" destId="{FC467E3A-5F75-48DF-8AE8-7FFD3F5BEB1E}" srcOrd="1" destOrd="0" parTransId="{D3665CF5-4DBF-48A6-8951-760AD36528B2}" sibTransId="{68786A9D-9764-401E-86C0-5A8468DC41B8}"/>
    <dgm:cxn modelId="{367BBB3D-53DF-454D-B332-E7285E5E31E1}" type="presOf" srcId="{0F22A344-60D1-4294-AE6F-93ECD7E3E7DD}" destId="{42915339-347A-4A83-9497-DF5644A27279}" srcOrd="0" destOrd="0" presId="urn:microsoft.com/office/officeart/2008/layout/VerticalCurvedList"/>
    <dgm:cxn modelId="{FA144891-F35B-4478-B2A0-FAF7B61DCAB3}" srcId="{68EFC4B6-E0D6-462C-B25F-D583644125AE}" destId="{0796FFF4-E902-461E-BC3D-A7AF5EF8BC6A}" srcOrd="0" destOrd="0" parTransId="{6D775983-8D36-4E8F-9057-51550B7D3AD1}" sibTransId="{19B0BB0E-5BBC-4D15-9F28-155C680F9316}"/>
    <dgm:cxn modelId="{F4304CC9-11F7-4788-B108-3CEB7C1CAFF1}" type="presOf" srcId="{0796FFF4-E902-461E-BC3D-A7AF5EF8BC6A}" destId="{2593AC28-58ED-4803-8841-4BEDBC28A720}" srcOrd="0" destOrd="0" presId="urn:microsoft.com/office/officeart/2008/layout/VerticalCurvedList"/>
    <dgm:cxn modelId="{1673D2CC-7AEA-4263-AD69-24F17D8A445F}" type="presOf" srcId="{2181FE95-7662-46F5-8FE2-2EEB6969AE5D}" destId="{FB383288-B741-4538-95D9-B95DC79D286D}" srcOrd="0" destOrd="0" presId="urn:microsoft.com/office/officeart/2008/layout/VerticalCurvedList"/>
    <dgm:cxn modelId="{E75C65DC-6CD8-4765-A46F-3A12A8D922FE}" type="presOf" srcId="{FC467E3A-5F75-48DF-8AE8-7FFD3F5BEB1E}" destId="{D3C12871-4FA4-4994-8E56-D07C8C8D1E28}" srcOrd="0" destOrd="0" presId="urn:microsoft.com/office/officeart/2008/layout/VerticalCurvedList"/>
    <dgm:cxn modelId="{2F4B5DE5-E3BF-4066-A4D5-6871754E6F29}" srcId="{68EFC4B6-E0D6-462C-B25F-D583644125AE}" destId="{0F22A344-60D1-4294-AE6F-93ECD7E3E7DD}" srcOrd="2" destOrd="0" parTransId="{6FE6A84C-9BE6-4909-9E78-28721249A4C6}" sibTransId="{F96B53DF-2A9F-4080-85BA-E72942A7C6E6}"/>
    <dgm:cxn modelId="{447587F1-BAB1-4F84-86E5-F757C57C05C8}" type="presOf" srcId="{68EFC4B6-E0D6-462C-B25F-D583644125AE}" destId="{DD9391F1-F435-4A60-8A21-93A6D46A4064}" srcOrd="0" destOrd="0" presId="urn:microsoft.com/office/officeart/2008/layout/VerticalCurvedList"/>
    <dgm:cxn modelId="{F8DA592E-4B52-4393-8943-F8E4A832C704}" type="presParOf" srcId="{DD9391F1-F435-4A60-8A21-93A6D46A4064}" destId="{B9ED33A0-3820-46B7-9BB3-0A5023B0894F}" srcOrd="0" destOrd="0" presId="urn:microsoft.com/office/officeart/2008/layout/VerticalCurvedList"/>
    <dgm:cxn modelId="{C64AD033-D48C-4041-ABE0-503859F1A56C}" type="presParOf" srcId="{B9ED33A0-3820-46B7-9BB3-0A5023B0894F}" destId="{739304CA-8981-4406-B0E5-64648C89A608}" srcOrd="0" destOrd="0" presId="urn:microsoft.com/office/officeart/2008/layout/VerticalCurvedList"/>
    <dgm:cxn modelId="{0266EE70-ED76-4173-8539-3362D304E7C0}" type="presParOf" srcId="{739304CA-8981-4406-B0E5-64648C89A608}" destId="{4740189E-1B3B-4608-934C-A29647BF745F}" srcOrd="0" destOrd="0" presId="urn:microsoft.com/office/officeart/2008/layout/VerticalCurvedList"/>
    <dgm:cxn modelId="{9AFA820D-0DC3-4408-A0BC-A7AE396FF9FE}" type="presParOf" srcId="{739304CA-8981-4406-B0E5-64648C89A608}" destId="{13B41ACF-3165-42ED-B0B9-8FE219365102}" srcOrd="1" destOrd="0" presId="urn:microsoft.com/office/officeart/2008/layout/VerticalCurvedList"/>
    <dgm:cxn modelId="{9498EFB7-9D55-482A-BE2A-402BB8957454}" type="presParOf" srcId="{739304CA-8981-4406-B0E5-64648C89A608}" destId="{4079C6A1-C4FC-48DC-8912-D6E1776E1431}" srcOrd="2" destOrd="0" presId="urn:microsoft.com/office/officeart/2008/layout/VerticalCurvedList"/>
    <dgm:cxn modelId="{4664670B-0E71-410F-AEAF-1CD23B71F21A}" type="presParOf" srcId="{739304CA-8981-4406-B0E5-64648C89A608}" destId="{5B4FDDF1-17D3-4AE7-9E83-20A7680730F1}" srcOrd="3" destOrd="0" presId="urn:microsoft.com/office/officeart/2008/layout/VerticalCurvedList"/>
    <dgm:cxn modelId="{2BE991EE-B161-4A01-AF77-18F83C0CDC60}" type="presParOf" srcId="{B9ED33A0-3820-46B7-9BB3-0A5023B0894F}" destId="{2593AC28-58ED-4803-8841-4BEDBC28A720}" srcOrd="1" destOrd="0" presId="urn:microsoft.com/office/officeart/2008/layout/VerticalCurvedList"/>
    <dgm:cxn modelId="{F2C7AF59-738E-4743-A9FA-4B1A7446A1EA}" type="presParOf" srcId="{B9ED33A0-3820-46B7-9BB3-0A5023B0894F}" destId="{8B95318C-5019-49AA-94E7-91F5AF17087C}" srcOrd="2" destOrd="0" presId="urn:microsoft.com/office/officeart/2008/layout/VerticalCurvedList"/>
    <dgm:cxn modelId="{89322DC4-D9CF-4474-9D44-8FF1BE3B8A4E}" type="presParOf" srcId="{8B95318C-5019-49AA-94E7-91F5AF17087C}" destId="{F3D306A6-D24F-439A-A453-204D4D6CC406}" srcOrd="0" destOrd="0" presId="urn:microsoft.com/office/officeart/2008/layout/VerticalCurvedList"/>
    <dgm:cxn modelId="{F423A1A6-42E4-4562-8B49-B9E28A6E780A}" type="presParOf" srcId="{B9ED33A0-3820-46B7-9BB3-0A5023B0894F}" destId="{D3C12871-4FA4-4994-8E56-D07C8C8D1E28}" srcOrd="3" destOrd="0" presId="urn:microsoft.com/office/officeart/2008/layout/VerticalCurvedList"/>
    <dgm:cxn modelId="{5158BD45-7D05-480E-8FAC-C5A90C01C87A}" type="presParOf" srcId="{B9ED33A0-3820-46B7-9BB3-0A5023B0894F}" destId="{4CCDD049-9CA4-45B4-82A4-D9FBCB783CC9}" srcOrd="4" destOrd="0" presId="urn:microsoft.com/office/officeart/2008/layout/VerticalCurvedList"/>
    <dgm:cxn modelId="{8411F6B3-E486-4946-8C26-B4D9754F5981}" type="presParOf" srcId="{4CCDD049-9CA4-45B4-82A4-D9FBCB783CC9}" destId="{385D7720-6ACE-477F-813F-FBCCD7171242}" srcOrd="0" destOrd="0" presId="urn:microsoft.com/office/officeart/2008/layout/VerticalCurvedList"/>
    <dgm:cxn modelId="{525B2D32-4F9B-4A64-ADE8-D3CB2BB3D570}" type="presParOf" srcId="{B9ED33A0-3820-46B7-9BB3-0A5023B0894F}" destId="{42915339-347A-4A83-9497-DF5644A27279}" srcOrd="5" destOrd="0" presId="urn:microsoft.com/office/officeart/2008/layout/VerticalCurvedList"/>
    <dgm:cxn modelId="{4A66B5C4-0E4B-4EAC-BAF2-5A179710E73C}" type="presParOf" srcId="{B9ED33A0-3820-46B7-9BB3-0A5023B0894F}" destId="{B8FC9CCE-77CE-44AE-8939-0C48FC342313}" srcOrd="6" destOrd="0" presId="urn:microsoft.com/office/officeart/2008/layout/VerticalCurvedList"/>
    <dgm:cxn modelId="{E39B293D-2059-444C-9494-13FAF19802B4}" type="presParOf" srcId="{B8FC9CCE-77CE-44AE-8939-0C48FC342313}" destId="{E3AE43B0-2516-47EA-B77D-4070D003608A}" srcOrd="0" destOrd="0" presId="urn:microsoft.com/office/officeart/2008/layout/VerticalCurvedList"/>
    <dgm:cxn modelId="{91EC3F32-C0A6-4428-A875-0CCBC35321D4}" type="presParOf" srcId="{B9ED33A0-3820-46B7-9BB3-0A5023B0894F}" destId="{FB383288-B741-4538-95D9-B95DC79D286D}" srcOrd="7" destOrd="0" presId="urn:microsoft.com/office/officeart/2008/layout/VerticalCurvedList"/>
    <dgm:cxn modelId="{E0C5DD7D-5A38-4AAD-9F7E-23DB459B2F2C}" type="presParOf" srcId="{B9ED33A0-3820-46B7-9BB3-0A5023B0894F}" destId="{D17A676E-D8DB-4B71-8A2C-3266BE036A7B}" srcOrd="8" destOrd="0" presId="urn:microsoft.com/office/officeart/2008/layout/VerticalCurvedList"/>
    <dgm:cxn modelId="{7FD45D65-7C17-424E-A076-08C32EB9F173}" type="presParOf" srcId="{D17A676E-D8DB-4B71-8A2C-3266BE036A7B}" destId="{2BAF8822-BA6C-486A-8B1E-12B4ED88C46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82855C-E0FA-45EC-988C-0B886F9F7677}">
      <dsp:nvSpPr>
        <dsp:cNvPr id="0" name=""/>
        <dsp:cNvSpPr/>
      </dsp:nvSpPr>
      <dsp:spPr>
        <a:xfrm>
          <a:off x="299249" y="835"/>
          <a:ext cx="2708497" cy="162509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Организованная образовательная деятельность</a:t>
          </a:r>
        </a:p>
      </dsp:txBody>
      <dsp:txXfrm>
        <a:off x="299249" y="835"/>
        <a:ext cx="2708497" cy="1625098"/>
      </dsp:txXfrm>
    </dsp:sp>
    <dsp:sp modelId="{2B2F8954-4725-4687-BD0A-A7F69B80525D}">
      <dsp:nvSpPr>
        <dsp:cNvPr id="0" name=""/>
        <dsp:cNvSpPr/>
      </dsp:nvSpPr>
      <dsp:spPr>
        <a:xfrm>
          <a:off x="3278597" y="835"/>
          <a:ext cx="2708497" cy="162509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Чтение художественной литературы</a:t>
          </a:r>
        </a:p>
      </dsp:txBody>
      <dsp:txXfrm>
        <a:off x="3278597" y="835"/>
        <a:ext cx="2708497" cy="1625098"/>
      </dsp:txXfrm>
    </dsp:sp>
    <dsp:sp modelId="{B0B2C7C9-9DA6-4196-8AEF-3B2B0027F21D}">
      <dsp:nvSpPr>
        <dsp:cNvPr id="0" name=""/>
        <dsp:cNvSpPr/>
      </dsp:nvSpPr>
      <dsp:spPr>
        <a:xfrm>
          <a:off x="6257945" y="835"/>
          <a:ext cx="3123439" cy="16250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Игры-драматизации, </a:t>
          </a:r>
          <a:r>
            <a:rPr lang="ru-RU" sz="2400" b="1" kern="1200" dirty="0" err="1">
              <a:solidFill>
                <a:srgbClr val="002060"/>
              </a:solidFill>
            </a:rPr>
            <a:t>инсценирование</a:t>
          </a:r>
          <a:r>
            <a:rPr lang="ru-RU" sz="2400" b="1" kern="1200" dirty="0">
              <a:solidFill>
                <a:srgbClr val="002060"/>
              </a:solidFill>
            </a:rPr>
            <a:t> по русским народным сказкам</a:t>
          </a:r>
        </a:p>
      </dsp:txBody>
      <dsp:txXfrm>
        <a:off x="6257945" y="835"/>
        <a:ext cx="3123439" cy="1625098"/>
      </dsp:txXfrm>
    </dsp:sp>
    <dsp:sp modelId="{3552087B-A395-4E23-8AC1-49A7AFA581FD}">
      <dsp:nvSpPr>
        <dsp:cNvPr id="0" name=""/>
        <dsp:cNvSpPr/>
      </dsp:nvSpPr>
      <dsp:spPr>
        <a:xfrm>
          <a:off x="506720" y="1896784"/>
          <a:ext cx="2708497" cy="16250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Народные и сюжетно-ролевые игры</a:t>
          </a:r>
        </a:p>
      </dsp:txBody>
      <dsp:txXfrm>
        <a:off x="506720" y="1896784"/>
        <a:ext cx="2708497" cy="1625098"/>
      </dsp:txXfrm>
    </dsp:sp>
    <dsp:sp modelId="{EAB26BB0-3B6E-4E39-BCAF-AEBBEEFB51E2}">
      <dsp:nvSpPr>
        <dsp:cNvPr id="0" name=""/>
        <dsp:cNvSpPr/>
      </dsp:nvSpPr>
      <dsp:spPr>
        <a:xfrm>
          <a:off x="3486068" y="1896784"/>
          <a:ext cx="2708497" cy="16250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Продуктивная деятельность, выставки детско-родительского творчества</a:t>
          </a:r>
        </a:p>
      </dsp:txBody>
      <dsp:txXfrm>
        <a:off x="3486068" y="1896784"/>
        <a:ext cx="2708497" cy="1625098"/>
      </dsp:txXfrm>
    </dsp:sp>
    <dsp:sp modelId="{52703142-DFBB-4B37-81A8-3D55410FBE6F}">
      <dsp:nvSpPr>
        <dsp:cNvPr id="0" name=""/>
        <dsp:cNvSpPr/>
      </dsp:nvSpPr>
      <dsp:spPr>
        <a:xfrm>
          <a:off x="6465416" y="1896784"/>
          <a:ext cx="2708497" cy="162509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Праздники, развлечения, досуги</a:t>
          </a:r>
        </a:p>
      </dsp:txBody>
      <dsp:txXfrm>
        <a:off x="6465416" y="1896784"/>
        <a:ext cx="2708497" cy="1625098"/>
      </dsp:txXfrm>
    </dsp:sp>
    <dsp:sp modelId="{7EFA0986-9BB4-40D4-8686-60E804FB1CBD}">
      <dsp:nvSpPr>
        <dsp:cNvPr id="0" name=""/>
        <dsp:cNvSpPr/>
      </dsp:nvSpPr>
      <dsp:spPr>
        <a:xfrm>
          <a:off x="1996394" y="3792732"/>
          <a:ext cx="2708497" cy="162509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Участие в конкурсах, акциях, </a:t>
          </a:r>
          <a:r>
            <a:rPr lang="ru-RU" sz="2400" b="1" kern="1200" dirty="0" err="1">
              <a:solidFill>
                <a:srgbClr val="002060"/>
              </a:solidFill>
            </a:rPr>
            <a:t>флешмобах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1996394" y="3792732"/>
        <a:ext cx="2708497" cy="1625098"/>
      </dsp:txXfrm>
    </dsp:sp>
    <dsp:sp modelId="{4F94D5EA-F2BA-4571-874C-78B00FE3DBB4}">
      <dsp:nvSpPr>
        <dsp:cNvPr id="0" name=""/>
        <dsp:cNvSpPr/>
      </dsp:nvSpPr>
      <dsp:spPr>
        <a:xfrm>
          <a:off x="4975742" y="3792732"/>
          <a:ext cx="2708497" cy="16250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Целевые прогулки, экскурсии</a:t>
          </a:r>
        </a:p>
      </dsp:txBody>
      <dsp:txXfrm>
        <a:off x="4975742" y="3792732"/>
        <a:ext cx="2708497" cy="16250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41ACF-3165-42ED-B0B9-8FE219365102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93AC28-58ED-4803-8841-4BEDBC28A720}">
      <dsp:nvSpPr>
        <dsp:cNvPr id="0" name=""/>
        <dsp:cNvSpPr/>
      </dsp:nvSpPr>
      <dsp:spPr>
        <a:xfrm>
          <a:off x="610504" y="416587"/>
          <a:ext cx="9525561" cy="8336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167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нравственно-патриотическое воспитание способствует тому, что у ребёнка развиваются навыки взаимоотношений с взрослыми и сверстниками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10504" y="416587"/>
        <a:ext cx="9525561" cy="833607"/>
      </dsp:txXfrm>
    </dsp:sp>
    <dsp:sp modelId="{F3D306A6-D24F-439A-A453-204D4D6CC406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3C12871-4FA4-4994-8E56-D07C8C8D1E28}">
      <dsp:nvSpPr>
        <dsp:cNvPr id="0" name=""/>
        <dsp:cNvSpPr/>
      </dsp:nvSpPr>
      <dsp:spPr>
        <a:xfrm>
          <a:off x="1088431" y="1667215"/>
          <a:ext cx="9047634" cy="83360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167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развивается интерес к русским традициям и обычаям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088431" y="1667215"/>
        <a:ext cx="9047634" cy="833607"/>
      </dsp:txXfrm>
    </dsp:sp>
    <dsp:sp modelId="{385D7720-6ACE-477F-813F-FBCCD7171242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bg2">
            <a:lumMod val="7500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2915339-347A-4A83-9497-DF5644A27279}">
      <dsp:nvSpPr>
        <dsp:cNvPr id="0" name=""/>
        <dsp:cNvSpPr/>
      </dsp:nvSpPr>
      <dsp:spPr>
        <a:xfrm>
          <a:off x="1088431" y="2917843"/>
          <a:ext cx="9047634" cy="83360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167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появляется чувство ответственности и гордости за достижения страны, чувство привязанности к своей семье, дому, детскому саду, улице, стране, уважение к труду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088431" y="2917843"/>
        <a:ext cx="9047634" cy="833607"/>
      </dsp:txXfrm>
    </dsp:sp>
    <dsp:sp modelId="{E3AE43B0-2516-47EA-B77D-4070D003608A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B383288-B741-4538-95D9-B95DC79D286D}">
      <dsp:nvSpPr>
        <dsp:cNvPr id="0" name=""/>
        <dsp:cNvSpPr/>
      </dsp:nvSpPr>
      <dsp:spPr>
        <a:xfrm>
          <a:off x="610504" y="4168472"/>
          <a:ext cx="9525561" cy="8336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6167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в целом формируется социальная компетентность ребёнка 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10504" y="4168472"/>
        <a:ext cx="9525561" cy="833607"/>
      </dsp:txXfrm>
    </dsp:sp>
    <dsp:sp modelId="{2BAF8822-BA6C-486A-8B1E-12B4ED88C467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5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7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5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2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85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22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393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8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59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7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4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8AA2E-3942-4674-B31B-40A468BCF7B0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B91C2-CAED-4248-A0C0-C42162027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9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092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1200" y="1444278"/>
            <a:ext cx="8614757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6495" y="2629712"/>
            <a:ext cx="86535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«Значение нравственно-патриотического воспитания дошкольников в современных условиях»</a:t>
            </a:r>
            <a:endParaRPr lang="ru-RU" sz="4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654" y="5490297"/>
            <a:ext cx="5769031" cy="1244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7060" algn="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Подготовили: 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47060" algn="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Воспитатель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47060" algn="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Н.Г.Мерзлякова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147060" algn="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оспитатель:</a:t>
            </a:r>
          </a:p>
          <a:p>
            <a:pPr marL="3147060" algn="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Е.А.Нимтур</a:t>
            </a:r>
            <a:endParaRPr lang="ru-RU" sz="1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538" y="4292973"/>
            <a:ext cx="2360815" cy="23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5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35381" y="148358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НАРОДНЫЕ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139" y="929119"/>
            <a:ext cx="1098111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Народные игры являются неотъемлемой частью нравственно-патриотического воспитания дошкольников, так как они занимательны по форме, доступны для их возрастного развития и несут в себе тысячелетний опыт народных традиций.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949" y="2419004"/>
            <a:ext cx="3969232" cy="290929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22" y="2419004"/>
            <a:ext cx="3880030" cy="291002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274" y="3102085"/>
            <a:ext cx="3571927" cy="267894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1403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144981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ПРАЗДНИКИ И РАЗВЛЕЧЕНИЯ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5017" y="830637"/>
            <a:ext cx="1123049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Невозможно оценить роль музыки в нравственно-патриотическом воспитании дошкольников. Ярко выплеснуть свои эмоции, выразить свое любовное отношение к тому уголку Родины, в котором он живет, ребёнку помогает обстановка праздников и развлечений.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701" y="3360918"/>
            <a:ext cx="3798241" cy="253216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3" y="2617202"/>
            <a:ext cx="3781792" cy="28363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806" y="2815436"/>
            <a:ext cx="3941515" cy="397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3980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629591" y="214860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СПОРТИВНЫЕ ИГРЫ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447" y="847263"/>
            <a:ext cx="1119724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Патриотическое воспитание дошкольников </a:t>
            </a:r>
            <a: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ФГОС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подразумевает воспитание физически здоровой личности. Спортивные игры и конкурсы не только развивают детей, но и формируют чувство команды, единения интересов. Празднование Дня защитника Отечества способствует формированию у мальчиков понятия, что они будущие мужчины, сильные и крепкие, опора своей семьи, Родины, её защитники.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18" y="3429000"/>
            <a:ext cx="3757765" cy="281832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7630" y="3429000"/>
            <a:ext cx="3713872" cy="281832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201" y="2987040"/>
            <a:ext cx="3867932" cy="32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39218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144981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ГОСУДАРСТВЕННЫЕ ПРАЗДНИКИ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9709" y="830637"/>
            <a:ext cx="11180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Дошкольные образовательные учреждения, являясь начальным звеном системы образования, призваны формировать у детей первое представление о государственных праздниках - это наши общегосударственные, общероссийские праздники, создающие единое культурное пространство России.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745" y="2984713"/>
            <a:ext cx="4389120" cy="300114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030" y="3018007"/>
            <a:ext cx="4044729" cy="300114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7968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144981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ВОСПИТАНИЕ ТОЛЕРАНТНОСТИ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2509" y="830637"/>
            <a:ext cx="1126374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 воспитания подрастающего поколения в духе толерантности актуальна в настоящее время как никогда, так как она обусловлена изменениями последних лет в жизни страны. Терпимость, уважение, принятие и правильное понимание культур мира должно прививаться уже в раннем возрасте, в детском саду. Относиться с уважением и почтением к представителям различных национальностей является неотъемлемым условием толерантного воспитания.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673" y="2981068"/>
            <a:ext cx="4858901" cy="364417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9330" y="2981068"/>
            <a:ext cx="4626327" cy="364417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730920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144981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ВОСПИТАНИЕ ТОЛЕРАНТНОСТИ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8887" y="830637"/>
            <a:ext cx="1147156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Великой Отечественной войны чрезвычайно актуальна в современном обществе, способствует объединению, сплочению нашего народа. Нельзя быть патриотом, не чувствуя личной связи с Родиной, не зная, как любили, берегли и защищали её наши предки, наши деды и прадеды. Только дав ребёнку эти знания, мы можем создать необходимые условия для преемственности, духовной связи поколений, воспитания в каждом ребёнке патриота и гражданина.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639" y="3582792"/>
            <a:ext cx="3652058" cy="273904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459" y="3217026"/>
            <a:ext cx="3903533" cy="237936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021" y="2794158"/>
            <a:ext cx="3652429" cy="243346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7777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144981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ЭКСКУРСИИ, КОНКУРСЫ, АКЦИИ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0697" y="830637"/>
            <a:ext cx="111307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Формированию духовно-нравственных, гражданских и патриотических чувств у детей способствует участие в конкурсах, акциях, выставках, праздничных мероприятиях. Большое значение имеют семейные путешествия, экскурсии, посещение с родителями музеев, памятников. Ребята знакомятся с достопримечательностями, достоинствами и особенностями родного края, города. У них развивается чувство гордости за своё Отечество.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312" y="3619916"/>
            <a:ext cx="2535935" cy="276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3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386050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ЭКОЛОГИЧЕСКОЕ ВОСПИТАНИЕ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138" y="830637"/>
            <a:ext cx="11371811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Природа - мощнейшее средство эмоционального воздействия на чувства и эмоции человека. Любовь к Родине через любовь к природе формируется постепенно в процессе накоплений знаний и представлений об окружающем мире. И если мы научим воспитанников видеть прекрасное вокруг себя, дорожить им, приумножать природные богатства, то, несомненно, мы вырастим патриота страны.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584" y="2842037"/>
            <a:ext cx="3912870" cy="38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14852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671156" y="198234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ВЫВОДЫ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35176406"/>
              </p:ext>
            </p:extLst>
          </p:nvPr>
        </p:nvGraphicFramePr>
        <p:xfrm>
          <a:off x="826654" y="830637"/>
          <a:ext cx="1021264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170179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297" y="153264"/>
            <a:ext cx="3620883" cy="27156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760" y="2868926"/>
            <a:ext cx="11496502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Хочется верить, что проводимая работа по нравственно-патриотическому воспитанию дошкольников будет фундаментом для воспитания будущего поколения, обладающего духовно-нравственными ценностями, гражданско-патриотическими чувствами, уважающими культурное, историческое прошлое и настоящее России.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24725" y="6207196"/>
            <a:ext cx="4742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D5017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solidFill>
                <a:srgbClr val="D501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42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41225" y="148995"/>
            <a:ext cx="6465916" cy="6989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АКТУАЛЬНОСТЬ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822" y="1104960"/>
            <a:ext cx="7497694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7625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Воспитать патриота своей Родины – ответственная и сложная задача, решение которой в дошкольном детстве только начинается. Государственный образовательный стандарт дошкольного образования предъявляет требования к объединению обучения и воспитания в целостный образовательный процесс на основе духовно-нравственных и социокультурных ценностей и предполагает формирование первичных представлений о малой родине и Отечестве, о социокультурных ценностях нашего народа, об отечественных традициях и праздниках.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073" y="2607980"/>
            <a:ext cx="2068760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53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8138" y="140681"/>
            <a:ext cx="8992985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ЦЕЛИ И ЗАДАЧИ НРАВСТВЕННО-ПАТРИОТИЧЕСКОГО ВОСПИТАНИЯ В ДОУ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3579" y="1363159"/>
            <a:ext cx="11405062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у ребенка любви и привязанности к своей семье, дому, детскому саду, улице, городу;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знакомство детей с символами государства (герб, флаг, гимн);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представлений о малой родине и Отечестве, о социокультурных ценностях нашего народа, о государственных праздниках;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знакомство с устным народным творчеством;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интереса к русским традициям и промыслам;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уважения к труду;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представлений о природе;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1648" y="4156364"/>
            <a:ext cx="1583865" cy="2527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1647" y="4156364"/>
            <a:ext cx="1583865" cy="252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11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31025" y="223808"/>
            <a:ext cx="8992985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ЦЕЛИ И ЗАДАЧИ НРАВСТВЕННО-ПАТРИОТИЧЕСКОГО ВОСПИТАНИЯ В ДОУ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5885" y="1134949"/>
            <a:ext cx="7835220" cy="515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бережного отношения к природе и всему живому;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элементарных знаний о правах человека;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представлений о городах России;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чувства ответственности и гордости за достижения страны;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чувств гражданской принадлежности; 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толерантности, чувства уважения к другим народам, их традициям.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419" y="1438102"/>
            <a:ext cx="3468266" cy="491952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597466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768138" y="140681"/>
            <a:ext cx="8992985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ФОРМЫ РАБОТЫ С ДЕТЬМИ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4124912"/>
              </p:ext>
            </p:extLst>
          </p:nvPr>
        </p:nvGraphicFramePr>
        <p:xfrm>
          <a:off x="1682863" y="913765"/>
          <a:ext cx="968063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8297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39338" y="315248"/>
            <a:ext cx="8992985" cy="63240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РАЗВИВАЮЩАЯ ПРЕДМЕТНО-ПРОСТРАНСТВЕННАЯ СРЕДА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38547" y="2645502"/>
            <a:ext cx="3897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Патриотический уголок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1141" y="2693118"/>
            <a:ext cx="2004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Мини-музей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649" y="3175702"/>
            <a:ext cx="3917677" cy="338826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15637" y="800178"/>
            <a:ext cx="11222181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Государственный образовательный стандарт дошкольного образования рассматривает учёт регионального компонента, как необходимое условие вариативности дошкольного образования. Работа в этом направлении подразумевает организацию развивающей предметной среды, что способствует формированию любви к культурному наследию своего народа.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7" y="3175702"/>
            <a:ext cx="5143500" cy="351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4645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35381" y="148358"/>
            <a:ext cx="8992985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ДЕТСКИЙ ФОЛЬКЛОР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3330" y="913765"/>
            <a:ext cx="11330247" cy="1125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Песенки и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сложенные русским народом – детский фольклор - первое, с чем знакомятся малыши. Их обыгрывание является доступным эмоциональным средством приобщения детей к малым жанрам устного народного творчества.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079" y="2307166"/>
            <a:ext cx="3028729" cy="42831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6209" y="2527339"/>
            <a:ext cx="3919582" cy="38428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3191" y="2307166"/>
            <a:ext cx="3102255" cy="428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41837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54864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35381" y="148358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ДЕКОРАТИВНОЕ ТВОРЧЕСТВО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948" y="780761"/>
            <a:ext cx="1092292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Осуществлять нравственно-патриотическое развитие ребёнка, воспитывая чувство гордости за свою страну можно через формирование заинтересованности народным декоративным искусством, традиционными промыслами, ремёслами России, народными игрушками. Народная культура - кладезь мудрости и опыта, предмет нашей национальной гордости. 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05" y="2840736"/>
            <a:ext cx="3438699" cy="327964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509" y="2840736"/>
            <a:ext cx="3787643" cy="348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557" y="2840736"/>
            <a:ext cx="4155715" cy="32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2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441469" y="189922"/>
            <a:ext cx="5902037" cy="6324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C00000"/>
                </a:solidFill>
              </a:rPr>
              <a:t>НАРОДНЫЕ ТРАДИЦИИ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6829" y="910932"/>
            <a:ext cx="113344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 детей к социокультурным нормам, традициям семьи, общества и государства актуально, т.к. обращено к духовному миру ребёнка, к его настоящему и будущему.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интереса к русским традициям – один из главных путей нравственно-патриотического воспитания. 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252" y="2682519"/>
            <a:ext cx="4200698" cy="315052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47" y="3103605"/>
            <a:ext cx="3533262" cy="230835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9718" y="3103605"/>
            <a:ext cx="3467439" cy="230835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152532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951</Words>
  <Application>Microsoft Office PowerPoint</Application>
  <PresentationFormat>Широкоэкранный</PresentationFormat>
  <Paragraphs>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Презентация PowerPoint</vt:lpstr>
      <vt:lpstr>АКТУАЛЬНОСТЬ</vt:lpstr>
      <vt:lpstr>ЦЕЛИ И ЗАДАЧИ НРАВСТВЕННО-ПАТРИОТИЧЕСКОГО ВОСПИТАНИЯ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LENOVO</cp:lastModifiedBy>
  <cp:revision>48</cp:revision>
  <dcterms:created xsi:type="dcterms:W3CDTF">2022-12-05T12:47:29Z</dcterms:created>
  <dcterms:modified xsi:type="dcterms:W3CDTF">2023-04-15T08:37:29Z</dcterms:modified>
</cp:coreProperties>
</file>