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69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C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—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45" autoAdjust="0"/>
    <p:restoredTop sz="94660"/>
  </p:normalViewPr>
  <p:slideViewPr>
    <p:cSldViewPr snapToGrid="0">
      <p:cViewPr>
        <p:scale>
          <a:sx n="60" d="100"/>
          <a:sy n="60" d="100"/>
        </p:scale>
        <p:origin x="95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5AF1-C195-427C-8B3E-4E5842952D76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381E-1A93-4856-8A4A-9BC0E9C3E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263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5AF1-C195-427C-8B3E-4E5842952D76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381E-1A93-4856-8A4A-9BC0E9C3E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626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5AF1-C195-427C-8B3E-4E5842952D76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381E-1A93-4856-8A4A-9BC0E9C3E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585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5AF1-C195-427C-8B3E-4E5842952D76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381E-1A93-4856-8A4A-9BC0E9C3E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093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5AF1-C195-427C-8B3E-4E5842952D76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381E-1A93-4856-8A4A-9BC0E9C3E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713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5AF1-C195-427C-8B3E-4E5842952D76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381E-1A93-4856-8A4A-9BC0E9C3E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78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5AF1-C195-427C-8B3E-4E5842952D76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381E-1A93-4856-8A4A-9BC0E9C3E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592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5AF1-C195-427C-8B3E-4E5842952D76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381E-1A93-4856-8A4A-9BC0E9C3E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949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5AF1-C195-427C-8B3E-4E5842952D76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381E-1A93-4856-8A4A-9BC0E9C3E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507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5AF1-C195-427C-8B3E-4E5842952D76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381E-1A93-4856-8A4A-9BC0E9C3E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488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5AF1-C195-427C-8B3E-4E5842952D76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381E-1A93-4856-8A4A-9BC0E9C3E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269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D5AF1-C195-427C-8B3E-4E5842952D76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5381E-1A93-4856-8A4A-9BC0E9C3E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52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&#1084;&#1086;&#1081;&#1073;&#1080;&#1079;&#1085;&#1077;&#1089;.&#1088;&#1092;/novosti/news/nazvany-samye-populyarnye-sredi-molodykh-predprinimateley-sfery-deyatelnosti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ww.sc26omsk.narod.ru/kletka10_bou1.jpg"/>
          <p:cNvPicPr/>
          <p:nvPr/>
        </p:nvPicPr>
        <p:blipFill rotWithShape="1">
          <a:blip r:embed="rId2" cstate="print"/>
          <a:srcRect b="8993"/>
          <a:stretch/>
        </p:blipFill>
        <p:spPr bwMode="auto">
          <a:xfrm>
            <a:off x="1864481" y="182285"/>
            <a:ext cx="8424936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063277" y="2079069"/>
            <a:ext cx="606544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проект</a:t>
            </a:r>
            <a:endParaRPr lang="ru-RU" sz="40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44486" y="2913955"/>
            <a:ext cx="88649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6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моего бизнеса.</a:t>
            </a:r>
            <a:endParaRPr lang="ru-RU" sz="5400" b="1" cap="none" spc="6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69788" y="4207450"/>
            <a:ext cx="697364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ученица 11-3 класса,</a:t>
            </a:r>
            <a:b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Иванова Анастасия</a:t>
            </a:r>
            <a:b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учитель географии и экономики, </a:t>
            </a:r>
            <a:b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Павленко Алла Игоревна</a:t>
            </a:r>
            <a:endParaRPr lang="ru-RU" sz="24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44028" y="6086722"/>
            <a:ext cx="166584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Омск-2020</a:t>
            </a:r>
            <a:endParaRPr lang="ru-RU" sz="24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40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4198" y="243340"/>
            <a:ext cx="1026815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№1. Выяснить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такое бизнес, какие его виды, а также формы организации различают в современной экономической науке.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65284" y="1628335"/>
            <a:ext cx="106259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Бизнес - </a:t>
            </a:r>
            <a:r>
              <a:rPr lang="ru-RU" sz="2400" b="1" dirty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(от англ. "</a:t>
            </a:r>
            <a:r>
              <a:rPr lang="ru-RU" sz="2400" b="1" dirty="0" err="1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ru-RU" sz="2400" b="1" dirty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") </a:t>
            </a:r>
            <a:r>
              <a:rPr lang="ru-RU" sz="2400" dirty="0" smtClean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lang="ru-RU" sz="2400" dirty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осуществляемая субъектами-предпринимателями, главная цель которых, получение прибыли.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161844"/>
              </p:ext>
            </p:extLst>
          </p:nvPr>
        </p:nvGraphicFramePr>
        <p:xfrm>
          <a:off x="507459" y="2782446"/>
          <a:ext cx="11341640" cy="3705766"/>
        </p:xfrm>
        <a:graphic>
          <a:graphicData uri="http://schemas.openxmlformats.org/drawingml/2006/table">
            <a:tbl>
              <a:tblPr firstRow="1" bandRow="1">
                <a:solidFill>
                  <a:srgbClr val="C00000"/>
                </a:solidFill>
                <a:tableStyleId>{91EBBBCC-DAD2-459C-BE2E-F6DE35CF9A28}</a:tableStyleId>
              </a:tblPr>
              <a:tblGrid>
                <a:gridCol w="3454940">
                  <a:extLst>
                    <a:ext uri="{9D8B030D-6E8A-4147-A177-3AD203B41FA5}">
                      <a16:colId xmlns:a16="http://schemas.microsoft.com/office/drawing/2014/main" val="471791738"/>
                    </a:ext>
                  </a:extLst>
                </a:gridCol>
                <a:gridCol w="7886700">
                  <a:extLst>
                    <a:ext uri="{9D8B030D-6E8A-4147-A177-3AD203B41FA5}">
                      <a16:colId xmlns:a16="http://schemas.microsoft.com/office/drawing/2014/main" val="3559578323"/>
                    </a:ext>
                  </a:extLst>
                </a:gridCol>
              </a:tblGrid>
              <a:tr h="44130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предпринимательства</a:t>
                      </a:r>
                      <a:r>
                        <a:rPr lang="ru-RU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dirty="0">
                        <a:ln>
                          <a:noFill/>
                        </a:ln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</a:t>
                      </a:r>
                      <a:endParaRPr lang="ru-RU" dirty="0">
                        <a:ln>
                          <a:noFill/>
                        </a:ln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8444378"/>
                  </a:ext>
                </a:extLst>
              </a:tr>
              <a:tr h="76170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Производственное предпринимательство</a:t>
                      </a:r>
                      <a:endParaRPr lang="ru-RU" dirty="0">
                        <a:ln>
                          <a:noFill/>
                        </a:ln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Деятельность,</a:t>
                      </a:r>
                      <a:r>
                        <a:rPr lang="ru-RU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направленная на производство продукции, товаров, работ,</a:t>
                      </a:r>
                      <a:r>
                        <a:rPr lang="ru-RU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оказание услуг,</a:t>
                      </a:r>
                      <a:r>
                        <a:rPr lang="ru-RU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определенных интеллектуальных ценностей. </a:t>
                      </a:r>
                      <a:endParaRPr lang="ru-RU" dirty="0">
                        <a:ln>
                          <a:noFill/>
                        </a:ln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8985908"/>
                  </a:ext>
                </a:extLst>
              </a:tr>
              <a:tr h="14145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Коммерческое предпринимательство</a:t>
                      </a:r>
                      <a:endParaRPr lang="ru-RU" dirty="0">
                        <a:ln>
                          <a:noFill/>
                        </a:ln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Характеризуется операциями и</a:t>
                      </a:r>
                      <a:r>
                        <a:rPr lang="ru-RU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сделками по купле-продаже товаров и услуг. Предприниматель занимается не</a:t>
                      </a:r>
                      <a:r>
                        <a:rPr lang="ru-RU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производством товара, а</a:t>
                      </a:r>
                      <a:r>
                        <a:rPr lang="ru-RU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только его реализацией. Прибыль образуется за счет разницы между выручкой</a:t>
                      </a:r>
                      <a:r>
                        <a:rPr lang="ru-RU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затратами на реализацию.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3459420"/>
                  </a:ext>
                </a:extLst>
              </a:tr>
              <a:tr h="108815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предпринимательство</a:t>
                      </a:r>
                      <a:endParaRPr lang="ru-RU" dirty="0">
                        <a:ln>
                          <a:noFill/>
                        </a:ln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Особый вид предпринимательства, в</a:t>
                      </a:r>
                    </a:p>
                    <a:p>
                      <a:pPr algn="l"/>
                      <a:r>
                        <a:rPr lang="ru-RU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котором его объектом является купля-продажа специфических товаров – денег,</a:t>
                      </a:r>
                    </a:p>
                    <a:p>
                      <a:pPr algn="l"/>
                      <a:r>
                        <a:rPr lang="ru-RU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валюты, ценных бумаг. </a:t>
                      </a:r>
                      <a:endParaRPr lang="ru-RU" dirty="0">
                        <a:ln>
                          <a:noFill/>
                        </a:ln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8350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5918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9" t="27485" r="2189" b="12023"/>
          <a:stretch/>
        </p:blipFill>
        <p:spPr>
          <a:xfrm>
            <a:off x="32121" y="533400"/>
            <a:ext cx="12127759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172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1500" y="362635"/>
            <a:ext cx="86487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№2. Выяснить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какое направление предпринимательской деятельности сейчас наиболее популярно среди молодежи.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6700" y="2078335"/>
            <a:ext cx="117983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российских предпринимателей в возрасте до 35 лет наиболее популярным направлением деятельности является сфера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Ещё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популярная сфера для начинающих бизнесменов – интернет-предпринимательство: интернет-маркетинговые агентства, компании – разработчики программного обеспечения и дизайнерские компании.</a:t>
            </a:r>
          </a:p>
          <a:p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94100" y="5245962"/>
            <a:ext cx="8470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 данным сайта 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https://xn--90aifddrld7a.xn--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p1ai/novosti/news/nazvany-samye-populyarnye-sredi-molodykh-predprinimateley-sfery-deyatelnosti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22.01.2020)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8311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74700" y="325735"/>
            <a:ext cx="10502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№3. Проанализировать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гражданское и налоговое законодательство РФ, регулирующее предпринимательскую деятельность.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96925" y="1183164"/>
            <a:ext cx="1048067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Проанализировав определение предпринимательской деятельности, я выделила признаки, которые отличают данную деятельность от других видов занятости граждан и сделала сравнительную таблицу. 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– ТАБЛИЦА 3)</a:t>
            </a:r>
          </a:p>
          <a:p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 трудовую и предпринимательскую деятельность, я пришла к выводу, что не каждый способ заработка может называться предпринимательской деятельностью. Однако, планируемое мной дело является предпринимательской деятельностью, так как:</a:t>
            </a:r>
          </a:p>
          <a:p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Я буду заниматься этой деятельностью за счет собственных средств.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Я планирую заниматься созданием и совершенствованием экскурсий регулярно, постепенно расширяя клиентскую базу.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Я буду работать над анализом издержек, связанных с производством, а также над другими факторами с целью увеличения прибыли.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Деятельность по реализации туристической фирмы связана с определенными рисками, так как невозможно точно предсказать, что город/страну/мир ждёт в ближайшее время.</a:t>
            </a:r>
          </a:p>
        </p:txBody>
      </p:sp>
    </p:spTree>
    <p:extLst>
      <p:ext uri="{BB962C8B-B14F-4D97-AF65-F5344CB8AC3E}">
        <p14:creationId xmlns:p14="http://schemas.microsoft.com/office/powerpoint/2010/main" val="4246176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0700" y="406738"/>
            <a:ext cx="8610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проанализировала гражданское законодательство РФ, определяющее предпринимательскую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правосубъектность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 пришла к выводу о том, что получить статус предпринимателя я смогу с 16 лет. Для этого мне нужно иметь согласие родителей на осуществление предпринимательской деятельности и обратиться в регистрирующий орган с заявлением.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00" y="3273424"/>
            <a:ext cx="5156200" cy="322262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899400" y="327342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– ТАБЛИЦА 4</a:t>
            </a:r>
            <a:endParaRPr lang="ru-RU" b="1" dirty="0">
              <a:solidFill>
                <a:srgbClr val="FF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701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83629" y="1902934"/>
            <a:ext cx="6096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– ТАБЛИЦА 5)</a:t>
            </a:r>
          </a:p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Проанализировав статьи Налогового Кодекса Российской Федерации и составив таблицу, я пришла к выводу о том, что система патентная система налогообложения для меня будет наиболее оптимальная.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26" y="1613675"/>
            <a:ext cx="5516803" cy="368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226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20551" y="399534"/>
            <a:ext cx="76140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№4. Поставить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стратегического развития.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005" y="1036935"/>
            <a:ext cx="113411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бизнес-плана туристического агентства, специализирующегося на экскурсиях по Омску и Омской области.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734" y="2966997"/>
            <a:ext cx="5501640" cy="367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806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616635"/>
            <a:ext cx="114681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4000" b="1" dirty="0">
                <a:ln>
                  <a:solidFill>
                    <a:srgbClr val="C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Если я открываю свое дело, то нужно не только желание, но и специальные знания.</a:t>
            </a:r>
            <a:endParaRPr lang="ru-RU" sz="4000" b="1" dirty="0">
              <a:ln>
                <a:solidFill>
                  <a:srgbClr val="C0000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2400" y="2496235"/>
            <a:ext cx="92329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Выполнив все задачи, я доказала, что специальные знания по предпринимательской деятельности составляют неотъемлемую часть открытия своего дела.</a:t>
            </a:r>
            <a:endParaRPr lang="ru-RU" sz="4000" b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636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6519" y1="13889" x2="6519" y2="13889"/>
                        <a14:foregroundMark x1="15247" y1="9306" x2="8412" y2="24861"/>
                        <a14:foregroundMark x1="3996" y1="11111" x2="16509" y2="5694"/>
                        <a14:foregroundMark x1="74974" y1="18194" x2="74974" y2="18194"/>
                        <a14:foregroundMark x1="74238" y1="11250" x2="74658" y2="21250"/>
                        <a14:foregroundMark x1="86751" y1="24583" x2="90852" y2="35000"/>
                        <a14:foregroundMark x1="94848" y1="29583" x2="87171" y2="37222"/>
                        <a14:foregroundMark x1="85594" y1="28194" x2="91062" y2="39028"/>
                        <a14:foregroundMark x1="23870" y1="73194" x2="23870" y2="73194"/>
                        <a14:foregroundMark x1="39327" y1="75278" x2="40484" y2="71250"/>
                        <a14:foregroundMark x1="42692" y1="70556" x2="46057" y2="63056"/>
                        <a14:foregroundMark x1="9569" y1="81250" x2="12618" y2="77083"/>
                        <a14:foregroundMark x1="11251" y1="83056" x2="18191" y2="74028"/>
                        <a14:foregroundMark x1="9253" y1="82361" x2="18402" y2="73750"/>
                        <a14:foregroundMark x1="18717" y1="75694" x2="25657" y2="74167"/>
                        <a14:foregroundMark x1="37119" y1="70833" x2="21872" y2="75417"/>
                        <a14:foregroundMark x1="8307" y1="61250" x2="6099" y2="67222"/>
                        <a14:foregroundMark x1="17140" y1="5139" x2="17876" y2="5000"/>
                        <a14:foregroundMark x1="17560" y1="4583" x2="20925" y2="17222"/>
                        <a14:foregroundMark x1="21241" y1="17083" x2="23239" y2="18750"/>
                        <a14:foregroundMark x1="18822" y1="6528" x2="21451" y2="15694"/>
                        <a14:foregroundMark x1="54364" y1="70139" x2="56467" y2="78889"/>
                        <a14:foregroundMark x1="57624" y1="72639" x2="67192" y2="69583"/>
                        <a14:foregroundMark x1="69716" y1="67639" x2="66351" y2="74028"/>
                        <a14:foregroundMark x1="73396" y1="14444" x2="70978" y2="23472"/>
                        <a14:foregroundMark x1="89800" y1="24583" x2="91903" y2="245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746" y="1034020"/>
            <a:ext cx="7692508" cy="582398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39309" y="264579"/>
            <a:ext cx="931338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spc="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287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8300" y="263436"/>
            <a:ext cx="98552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Бизнес - увлекательная игра, </a:t>
            </a:r>
          </a:p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которой максимум азарта </a:t>
            </a:r>
          </a:p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сочетается с минимумом правил. </a:t>
            </a:r>
          </a:p>
          <a:p>
            <a:pPr algn="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Билл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Гейтс.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50" y="2400299"/>
            <a:ext cx="7721602" cy="386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635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0147" y="642683"/>
            <a:ext cx="52886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работы</a:t>
            </a:r>
            <a:endParaRPr lang="ru-RU" sz="40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12098" y="1376681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0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887" y="1560143"/>
            <a:ext cx="892114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Наша страна в начале </a:t>
            </a:r>
            <a:r>
              <a:rPr lang="ru-RU" sz="3200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90-х годов </a:t>
            </a:r>
            <a:r>
              <a:rPr lang="ru-RU" sz="320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встала на путь </a:t>
            </a:r>
            <a:r>
              <a:rPr lang="ru-RU" sz="3200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рыночной экономики.</a:t>
            </a:r>
            <a:r>
              <a:rPr lang="ru-RU" sz="320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Тогда появились реальные возможности зарабатывать </a:t>
            </a:r>
            <a:r>
              <a:rPr lang="ru-RU" sz="3200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большие деньги. </a:t>
            </a:r>
            <a:r>
              <a:rPr lang="ru-RU" sz="320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Многие граждане решили, что смогут стать </a:t>
            </a:r>
            <a:r>
              <a:rPr lang="ru-RU" sz="3200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бизнесменами и предпринимателями. </a:t>
            </a:r>
            <a:br>
              <a:rPr lang="ru-RU" sz="3200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320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Профессия предпринимателя до сих пор очень </a:t>
            </a:r>
            <a:r>
              <a:rPr lang="ru-RU" sz="3200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актуальна,</a:t>
            </a:r>
            <a:r>
              <a:rPr lang="ru-RU" sz="320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она многих притягивает.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М</a:t>
            </a:r>
            <a:r>
              <a:rPr lang="ru-RU" sz="320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олодые люди мечтают получить </a:t>
            </a:r>
            <a:r>
              <a:rPr lang="ru-RU" sz="3200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образование по предпринимательской деятельности.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000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54001" y="821410"/>
            <a:ext cx="310181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160">
                  <a:noFill/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r>
              <a:rPr lang="ru-RU" sz="48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8591" y="2081980"/>
            <a:ext cx="1123263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будущий бизнес: </a:t>
            </a:r>
            <a:r>
              <a:rPr lang="ru-RU" sz="44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концепции предприятия </a:t>
            </a:r>
            <a:r>
              <a:rPr lang="ru-RU" sz="4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4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примере туристического агентства, специализирующегося на экскурсионных турах по Омску и Омской области. </a:t>
            </a:r>
            <a:endParaRPr lang="ru-RU" sz="44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968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1139" y="821410"/>
            <a:ext cx="176041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160">
                  <a:noFill/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48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9450" y="2267960"/>
            <a:ext cx="1100379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бизнес-плана</a:t>
            </a:r>
            <a:r>
              <a:rPr lang="ru-RU" sz="44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туристического агентства, </a:t>
            </a:r>
            <a:r>
              <a:rPr lang="ru-RU" sz="44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специализирующегося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экскурсиях</a:t>
            </a:r>
            <a:r>
              <a:rPr lang="ru-RU" sz="44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Омску и Омской области.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405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55751" y="511443"/>
            <a:ext cx="17911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sz="40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7971" y="1622285"/>
            <a:ext cx="12212666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ru-RU" sz="3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литературу по данной теме.</a:t>
            </a:r>
          </a:p>
          <a:p>
            <a:pPr marL="742950" indent="-742950">
              <a:buAutoNum type="arabicPeriod"/>
            </a:pPr>
            <a:r>
              <a:rPr lang="ru-RU" sz="3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Выяснить, что такое бизнес, какие его виды, а также формы организации различают в современной экономической науке.</a:t>
            </a:r>
          </a:p>
          <a:p>
            <a:pPr marL="742950" indent="-742950">
              <a:buAutoNum type="arabicPeriod"/>
            </a:pPr>
            <a:r>
              <a:rPr lang="ru-RU" sz="3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Выяснить, какое направление предпринимательской деятельности сейчас наиболее популярно среди молодежи.</a:t>
            </a:r>
          </a:p>
          <a:p>
            <a:pPr marL="742950" indent="-742950">
              <a:buAutoNum type="arabicPeriod"/>
            </a:pPr>
            <a:r>
              <a:rPr lang="ru-RU" sz="3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гражданское и налоговое законодательство РФ, регулирующее предпринимательскую деятельность.</a:t>
            </a:r>
          </a:p>
          <a:p>
            <a:pPr marL="742950" indent="-742950">
              <a:buAutoNum type="arabicPeriod"/>
            </a:pPr>
            <a:r>
              <a:rPr lang="ru-RU" sz="3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Поставить цель стратегического развития.</a:t>
            </a:r>
          </a:p>
          <a:p>
            <a:pPr marL="742950" indent="-742950">
              <a:buAutoNum type="arabicPeriod"/>
            </a:pPr>
            <a:r>
              <a:rPr lang="ru-RU" sz="3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производственный план проекта.</a:t>
            </a:r>
          </a:p>
          <a:p>
            <a:pPr algn="ctr"/>
            <a:endParaRPr lang="ru-RU" sz="4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algn="ctr">
              <a:buAutoNum type="arabicPeriod"/>
            </a:pPr>
            <a:endParaRPr lang="ru-RU" sz="4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algn="ctr">
              <a:buAutoNum type="arabicPeriod"/>
            </a:pP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070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0337" y="487500"/>
            <a:ext cx="9612015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изучения: </a:t>
            </a:r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Предпринимательская деятельность, ее правовое регулирование и экономическое содержание. </a:t>
            </a:r>
          </a:p>
          <a:p>
            <a:pPr algn="ctr"/>
            <a:r>
              <a:rPr lang="ru-RU" sz="4000" b="1" dirty="0" smtClean="0">
                <a:ln w="1016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cap="none" spc="0" dirty="0">
              <a:ln w="1016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26114" y="3657599"/>
            <a:ext cx="784520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16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cap="none" spc="0" dirty="0">
              <a:ln w="1016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6875" y="3223648"/>
            <a:ext cx="10440691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4000" b="1" dirty="0" smtClean="0">
                <a:ln w="10160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изучения:</a:t>
            </a:r>
            <a:br>
              <a:rPr lang="ru-RU" sz="4000" b="1" dirty="0" smtClean="0">
                <a:ln w="10160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n w="1016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Выяснение возможности</a:t>
            </a:r>
            <a:br>
              <a:rPr lang="ru-RU" sz="4000" b="1" dirty="0" smtClean="0">
                <a:ln w="1016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n w="1016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предпринимательской деятельности и составление бизнес-плана.</a:t>
            </a:r>
          </a:p>
          <a:p>
            <a:pPr algn="r"/>
            <a:r>
              <a:rPr lang="ru-RU" sz="4000" b="1" dirty="0" smtClean="0">
                <a:ln w="1016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cap="none" spc="0" dirty="0">
              <a:ln w="1016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792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14178" y="1019443"/>
            <a:ext cx="227434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endParaRPr lang="ru-RU" sz="40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1099" y="865386"/>
            <a:ext cx="116205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4800" b="1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я открываю свое дело, то нужно не только желание, но и специальные знания.</a:t>
            </a:r>
          </a:p>
        </p:txBody>
      </p:sp>
    </p:spTree>
    <p:extLst>
      <p:ext uri="{BB962C8B-B14F-4D97-AF65-F5344CB8AC3E}">
        <p14:creationId xmlns:p14="http://schemas.microsoft.com/office/powerpoint/2010/main" val="4057228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6307" y="835233"/>
            <a:ext cx="5329087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</a:t>
            </a:r>
          </a:p>
          <a:p>
            <a:pPr algn="ctr"/>
            <a:r>
              <a:rPr lang="ru-RU" sz="40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885394" y="1235343"/>
            <a:ext cx="6229524" cy="3908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160">
                  <a:noFill/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Теоретический:  изучение понятий, связанных с предпринимательской деятельностью, гражданского законодательства РФ, регулирующего вопросы предпринимательской деятельности, экономической литературы по теме исследования.</a:t>
            </a:r>
          </a:p>
          <a:p>
            <a:pPr algn="ctr"/>
            <a:r>
              <a:rPr lang="ru-RU" sz="4000" b="1" dirty="0" smtClean="0">
                <a:ln w="10160">
                  <a:noFill/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n w="10160">
                  <a:noFill/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cap="none" spc="0" dirty="0">
              <a:ln w="10160">
                <a:noFill/>
                <a:prstDash val="solid"/>
              </a:ln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57600" y="4822318"/>
            <a:ext cx="5685112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10160">
                  <a:noFill/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b="1" dirty="0" smtClean="0">
                <a:ln w="10160">
                  <a:noFill/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Эмпирический: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калькуляция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моделирование.</a:t>
            </a:r>
            <a:r>
              <a:rPr lang="ru-RU" sz="2800" b="1" dirty="0" smtClean="0">
                <a:ln w="10160">
                  <a:noFill/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n w="10160">
                  <a:noFill/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cap="none" spc="0" dirty="0">
              <a:ln w="10160">
                <a:noFill/>
                <a:prstDash val="solid"/>
              </a:ln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587" y="3452713"/>
            <a:ext cx="6174527" cy="27392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160">
                  <a:noFill/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400" b="1" dirty="0" smtClean="0">
                <a:ln w="10160">
                  <a:noFill/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n w="10160">
                  <a:noFill/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Дескриптивный: описание данных из Интернет-ресурсов о предпринимательской деятельности, маркетинговые методы — SWORT и SMART. </a:t>
            </a:r>
          </a:p>
          <a:p>
            <a:pPr algn="ctr"/>
            <a:r>
              <a:rPr lang="ru-RU" sz="2400" b="1" dirty="0" smtClean="0">
                <a:ln w="10160">
                  <a:noFill/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cap="none" spc="0" dirty="0">
              <a:ln w="10160">
                <a:solidFill>
                  <a:schemeClr val="tx1"/>
                </a:solidFill>
                <a:prstDash val="solid"/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159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1123</TotalTime>
  <Words>680</Words>
  <Application>Microsoft Office PowerPoint</Application>
  <PresentationFormat>Широкоэкранный</PresentationFormat>
  <Paragraphs>73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Настя</cp:lastModifiedBy>
  <cp:revision>22</cp:revision>
  <dcterms:created xsi:type="dcterms:W3CDTF">2020-12-09T11:53:06Z</dcterms:created>
  <dcterms:modified xsi:type="dcterms:W3CDTF">2020-12-10T18:36:29Z</dcterms:modified>
</cp:coreProperties>
</file>