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4ADBC-831A-4384-BE78-1CC5902418A9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F5F13-B437-434B-9463-519BBFB23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559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F5F13-B437-434B-9463-519BBFB232B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91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Как работать с 3 заданием </a:t>
            </a:r>
            <a:r>
              <a:rPr lang="ru-RU" dirty="0" smtClean="0">
                <a:solidFill>
                  <a:srgbClr val="FF0000"/>
                </a:solidFill>
              </a:rPr>
              <a:t>ОГЭ по русскому языку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err="1" smtClean="0">
                <a:solidFill>
                  <a:schemeClr val="tx2"/>
                </a:solidFill>
              </a:rPr>
              <a:t>Куулар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Чочагай</a:t>
            </a:r>
            <a:r>
              <a:rPr lang="ru-RU" dirty="0" smtClean="0">
                <a:solidFill>
                  <a:schemeClr val="tx2"/>
                </a:solidFill>
              </a:rPr>
              <a:t> Викторовна, </a:t>
            </a:r>
          </a:p>
          <a:p>
            <a:pPr algn="r"/>
            <a:r>
              <a:rPr lang="ru-RU" dirty="0">
                <a:solidFill>
                  <a:schemeClr val="tx2"/>
                </a:solidFill>
              </a:rPr>
              <a:t>у</a:t>
            </a:r>
            <a:r>
              <a:rPr lang="ru-RU" dirty="0" smtClean="0">
                <a:solidFill>
                  <a:schemeClr val="tx2"/>
                </a:solidFill>
              </a:rPr>
              <a:t>читель </a:t>
            </a:r>
            <a:r>
              <a:rPr lang="ru-RU" dirty="0" smtClean="0">
                <a:solidFill>
                  <a:schemeClr val="tx2"/>
                </a:solidFill>
              </a:rPr>
              <a:t>МКОУ </a:t>
            </a:r>
            <a:r>
              <a:rPr lang="ru-RU" dirty="0" smtClean="0">
                <a:solidFill>
                  <a:schemeClr val="tx2"/>
                </a:solidFill>
              </a:rPr>
              <a:t>СОШ 1 </a:t>
            </a:r>
            <a:r>
              <a:rPr lang="ru-RU" dirty="0" err="1" smtClean="0">
                <a:solidFill>
                  <a:schemeClr val="tx2"/>
                </a:solidFill>
              </a:rPr>
              <a:t>пгт</a:t>
            </a:r>
            <a:r>
              <a:rPr lang="ru-RU" dirty="0" smtClean="0">
                <a:solidFill>
                  <a:schemeClr val="tx2"/>
                </a:solidFill>
              </a:rPr>
              <a:t> Палана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992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05342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[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В Александрии </a:t>
            </a:r>
            <a:r>
              <a:rPr lang="ru-RU" sz="2400" u="dbl" dirty="0">
                <a:solidFill>
                  <a:srgbClr val="000000"/>
                </a:solidFill>
                <a:latin typeface="Times New Roman"/>
              </a:rPr>
              <a:t>работало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немало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выдающихся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ученых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]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(1) 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среди (2) которых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географ и математик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Эратосфен (3) </a:t>
            </a:r>
            <a:r>
              <a:rPr lang="ru-RU" sz="2400" u="wavyHeavy" dirty="0">
                <a:solidFill>
                  <a:srgbClr val="FF0000"/>
                </a:solidFill>
                <a:latin typeface="Times New Roman"/>
              </a:rPr>
              <a:t>сумевший вычислить диаметр Земли с высокой по тем временам точностью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(4)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математик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Эвклид (5) </a:t>
            </a:r>
            <a:r>
              <a:rPr lang="ru-RU" sz="2400" u="wavyHeavy" dirty="0">
                <a:solidFill>
                  <a:srgbClr val="FF0000"/>
                </a:solidFill>
                <a:latin typeface="Times New Roman"/>
              </a:rPr>
              <a:t>написавший 13 томов «Начал» геометрии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(6)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астроном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Аристарх Самосский (7) </a:t>
            </a:r>
            <a:r>
              <a:rPr lang="ru-RU" sz="2400" u="wavyHeavy" dirty="0">
                <a:solidFill>
                  <a:srgbClr val="FF0000"/>
                </a:solidFill>
                <a:latin typeface="Times New Roman"/>
              </a:rPr>
              <a:t>почти за две тысячи лет до Коперника установивший)</a:t>
            </a:r>
            <a:r>
              <a:rPr lang="ru-RU" sz="2400" b="1" u="wavyHeavy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(8) 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что Земля – шар (9) </a:t>
            </a:r>
            <a:r>
              <a:rPr lang="ru-RU" sz="2400" u="wavyHeavy" dirty="0">
                <a:solidFill>
                  <a:srgbClr val="FF0000"/>
                </a:solidFill>
                <a:latin typeface="Times New Roman"/>
              </a:rPr>
              <a:t>вращающийся вокруг солнца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81839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305342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Второй вывод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: причастные обороты стоят после определяемых слов, значит, эти обороты должны выделяться запятыми: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/>
              </a:rPr>
              <a:t>3, 4, 5, 6, 7, 9.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Обратите внимание на то, что в нескольких позициях происходит наложение знаков препинания: запятые на месте цифр 3 и 5 разделяют также однородные члены предложения, а запятая на месте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цифр1, 8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разделяет простые предложения в составе сложного.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56948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720840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После такого пунктуационного анализа необходимо вернуться к формулировке задания и уточнить, на какой знак препинания должны указывать цифры в правильном ответе. В нашем случае это запятые.</a:t>
            </a:r>
            <a:endParaRPr lang="ru-RU" sz="2400" dirty="0"/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Итак,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в строке ответа надо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записать:13456789</a:t>
            </a:r>
            <a:endParaRPr lang="ru-RU" sz="24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96284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>
            <a:normAutofit fontScale="85000" lnSpcReduction="10000"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[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В Александрии </a:t>
            </a:r>
            <a:r>
              <a:rPr lang="ru-RU" sz="2400" u="dbl" dirty="0">
                <a:solidFill>
                  <a:srgbClr val="000000"/>
                </a:solidFill>
                <a:latin typeface="Times New Roman"/>
              </a:rPr>
              <a:t>работало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немало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выдающихся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ученых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]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(1) 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среди (2) которых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географ и математик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Эратосфен (3) </a:t>
            </a:r>
            <a:r>
              <a:rPr lang="ru-RU" sz="2400" u="wavyHeavy" dirty="0">
                <a:solidFill>
                  <a:srgbClr val="FF0000"/>
                </a:solidFill>
                <a:latin typeface="Times New Roman"/>
              </a:rPr>
              <a:t>сумевший вычислить диаметр Земли с высокой по тем временам точностью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(4)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математик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Эвклид (5) </a:t>
            </a:r>
            <a:r>
              <a:rPr lang="ru-RU" sz="2400" u="wavyHeavy" dirty="0">
                <a:solidFill>
                  <a:srgbClr val="FF0000"/>
                </a:solidFill>
                <a:latin typeface="Times New Roman"/>
              </a:rPr>
              <a:t>написавший 13 томов «Начал» геометрии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(6)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астроном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Аристарх Самосский (7) </a:t>
            </a:r>
            <a:r>
              <a:rPr lang="ru-RU" sz="2400" u="wavyHeavy" dirty="0">
                <a:solidFill>
                  <a:srgbClr val="FF0000"/>
                </a:solidFill>
                <a:latin typeface="Times New Roman"/>
              </a:rPr>
              <a:t>почти за две тысячи лет до Коперника установивший)</a:t>
            </a:r>
            <a:r>
              <a:rPr lang="ru-RU" sz="2400" b="1" u="wavyHeavy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(8) 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что Земля – шар (9) </a:t>
            </a:r>
            <a:r>
              <a:rPr lang="ru-RU" sz="2400" u="wavyHeavy" dirty="0">
                <a:solidFill>
                  <a:srgbClr val="FF0000"/>
                </a:solidFill>
                <a:latin typeface="Times New Roman"/>
              </a:rPr>
              <a:t>вращающийся вокруг солнца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После такого пунктуационного анализа необходимо вернуться к формулировке задания и уточнить, на какой знак препинания должны указывать цифры в правильном ответе. В нашем случае это запятые.</a:t>
            </a:r>
            <a:endParaRPr lang="ru-RU" sz="2400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Итак,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в строке ответа надо записать: 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953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Примеры тренировочных заданий: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Простое осложнённое предложение</a:t>
            </a:r>
            <a:endParaRPr lang="ru-RU" sz="2400" dirty="0">
              <a:ea typeface="Calibri"/>
              <a:cs typeface="Times New Roman"/>
            </a:endParaRPr>
          </a:p>
          <a:p>
            <a:pPr marL="0" lvl="0" indent="0">
              <a:buNone/>
            </a:pPr>
            <a:r>
              <a:rPr lang="ru-RU" dirty="0">
                <a:solidFill>
                  <a:schemeClr val="tx2"/>
                </a:solidFill>
              </a:rPr>
              <a:t>Прочитайте предложение. Выпишите все цифры, обозначающие запятые между однородными членами.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 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u="sng" dirty="0">
                <a:solidFill>
                  <a:srgbClr val="000000"/>
                </a:solidFill>
              </a:rPr>
              <a:t>Я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u="sng" dirty="0">
                <a:solidFill>
                  <a:srgbClr val="000000"/>
                </a:solidFill>
              </a:rPr>
              <a:t>вспоминаю</a:t>
            </a:r>
            <a:r>
              <a:rPr lang="ru-RU" dirty="0">
                <a:solidFill>
                  <a:srgbClr val="000000"/>
                </a:solidFill>
              </a:rPr>
              <a:t> долгие </a:t>
            </a:r>
            <a:r>
              <a:rPr lang="ru-RU" dirty="0">
                <a:solidFill>
                  <a:srgbClr val="FF0000"/>
                </a:solidFill>
              </a:rPr>
              <a:t>часы </a:t>
            </a:r>
            <a:r>
              <a:rPr lang="ru-RU" dirty="0">
                <a:solidFill>
                  <a:srgbClr val="000000"/>
                </a:solidFill>
              </a:rPr>
              <a:t>работы над рукописью, </a:t>
            </a:r>
            <a:r>
              <a:rPr lang="ru-RU" baseline="30000" dirty="0">
                <a:solidFill>
                  <a:srgbClr val="000000"/>
                </a:solidFill>
              </a:rPr>
              <a:t>(1)</a:t>
            </a:r>
            <a:r>
              <a:rPr lang="ru-RU" dirty="0">
                <a:solidFill>
                  <a:srgbClr val="000000"/>
                </a:solidFill>
              </a:rPr>
              <a:t> наши </a:t>
            </a:r>
            <a:r>
              <a:rPr lang="ru-RU" dirty="0">
                <a:solidFill>
                  <a:srgbClr val="FF0000"/>
                </a:solidFill>
              </a:rPr>
              <a:t>споры</a:t>
            </a:r>
            <a:r>
              <a:rPr lang="ru-RU" dirty="0">
                <a:solidFill>
                  <a:srgbClr val="000000"/>
                </a:solidFill>
              </a:rPr>
              <a:t>, </a:t>
            </a:r>
            <a:r>
              <a:rPr lang="ru-RU" baseline="30000" dirty="0">
                <a:solidFill>
                  <a:srgbClr val="000000"/>
                </a:solidFill>
              </a:rPr>
              <a:t>(2) </a:t>
            </a:r>
            <a:r>
              <a:rPr lang="ru-RU" dirty="0">
                <a:solidFill>
                  <a:srgbClr val="FF0000"/>
                </a:solidFill>
              </a:rPr>
              <a:t>поиски</a:t>
            </a:r>
            <a:r>
              <a:rPr lang="ru-RU" dirty="0">
                <a:solidFill>
                  <a:srgbClr val="000000"/>
                </a:solidFill>
              </a:rPr>
              <a:t> лучшего, </a:t>
            </a:r>
            <a:r>
              <a:rPr lang="ru-RU" baseline="30000" dirty="0">
                <a:solidFill>
                  <a:srgbClr val="000000"/>
                </a:solidFill>
              </a:rPr>
              <a:t>(3) </a:t>
            </a:r>
            <a:r>
              <a:rPr lang="ru-RU" dirty="0">
                <a:solidFill>
                  <a:srgbClr val="FF0000"/>
                </a:solidFill>
              </a:rPr>
              <a:t>радость находок </a:t>
            </a:r>
            <a:r>
              <a:rPr lang="ru-RU" dirty="0">
                <a:solidFill>
                  <a:srgbClr val="000000"/>
                </a:solidFill>
              </a:rPr>
              <a:t>и новых </a:t>
            </a:r>
            <a:r>
              <a:rPr lang="ru-RU" dirty="0" smtClean="0">
                <a:solidFill>
                  <a:srgbClr val="000000"/>
                </a:solidFill>
              </a:rPr>
              <a:t>открытий.123</a:t>
            </a:r>
            <a:endParaRPr lang="ru-RU" dirty="0"/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</a:rPr>
              <a:t>(</a:t>
            </a:r>
            <a:r>
              <a:rPr lang="ru-RU" u="sng" dirty="0" smtClean="0">
                <a:solidFill>
                  <a:srgbClr val="000000"/>
                </a:solidFill>
              </a:rPr>
              <a:t>Мы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u="sng" dirty="0">
                <a:solidFill>
                  <a:srgbClr val="000000"/>
                </a:solidFill>
              </a:rPr>
              <a:t>остановилис</a:t>
            </a:r>
            <a:r>
              <a:rPr lang="ru-RU" dirty="0">
                <a:solidFill>
                  <a:srgbClr val="000000"/>
                </a:solidFill>
              </a:rPr>
              <a:t>ь возле большого каменного </a:t>
            </a:r>
            <a:r>
              <a:rPr lang="ru-RU" dirty="0" smtClean="0">
                <a:solidFill>
                  <a:srgbClr val="000000"/>
                </a:solidFill>
              </a:rPr>
              <a:t>дома</a:t>
            </a:r>
            <a:r>
              <a:rPr lang="ru-RU" dirty="0">
                <a:solidFill>
                  <a:srgbClr val="000000"/>
                </a:solidFill>
              </a:rPr>
              <a:t> ,</a:t>
            </a:r>
            <a:r>
              <a:rPr lang="ru-RU" baseline="30000" dirty="0" smtClean="0">
                <a:solidFill>
                  <a:srgbClr val="000000"/>
                </a:solidFill>
              </a:rPr>
              <a:t>(1</a:t>
            </a:r>
            <a:r>
              <a:rPr lang="ru-RU" baseline="30000" dirty="0">
                <a:solidFill>
                  <a:srgbClr val="000000"/>
                </a:solidFill>
              </a:rPr>
              <a:t>) </a:t>
            </a:r>
            <a:r>
              <a:rPr lang="ru-RU" u="sng" dirty="0">
                <a:solidFill>
                  <a:srgbClr val="000000"/>
                </a:solidFill>
              </a:rPr>
              <a:t>огороженного высоким </a:t>
            </a:r>
            <a:r>
              <a:rPr lang="ru-RU" u="sng" dirty="0" smtClean="0">
                <a:solidFill>
                  <a:srgbClr val="000000"/>
                </a:solidFill>
              </a:rPr>
              <a:t>забором</a:t>
            </a:r>
            <a:r>
              <a:rPr lang="ru-RU" u="sng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),</a:t>
            </a:r>
            <a:r>
              <a:rPr lang="ru-RU" baseline="30000" dirty="0" smtClean="0">
                <a:solidFill>
                  <a:srgbClr val="000000"/>
                </a:solidFill>
              </a:rPr>
              <a:t>(2)( </a:t>
            </a:r>
            <a:r>
              <a:rPr lang="ru-RU" dirty="0">
                <a:solidFill>
                  <a:srgbClr val="FF0000"/>
                </a:solidFill>
              </a:rPr>
              <a:t>из-за которого </a:t>
            </a:r>
            <a:r>
              <a:rPr lang="ru-RU" u="sng" dirty="0">
                <a:solidFill>
                  <a:srgbClr val="000000"/>
                </a:solidFill>
              </a:rPr>
              <a:t>доносилис</a:t>
            </a:r>
            <a:r>
              <a:rPr lang="ru-RU" dirty="0">
                <a:solidFill>
                  <a:srgbClr val="000000"/>
                </a:solidFill>
              </a:rPr>
              <a:t>ь чей-то заливистый </a:t>
            </a:r>
            <a:r>
              <a:rPr lang="ru-RU" u="sng" dirty="0" smtClean="0">
                <a:solidFill>
                  <a:srgbClr val="000000"/>
                </a:solidFill>
              </a:rPr>
              <a:t>смех</a:t>
            </a:r>
            <a:r>
              <a:rPr lang="ru-RU" dirty="0" smtClean="0">
                <a:solidFill>
                  <a:srgbClr val="000000"/>
                </a:solidFill>
              </a:rPr>
              <a:t> , </a:t>
            </a:r>
            <a:r>
              <a:rPr lang="ru-RU" baseline="30000" dirty="0">
                <a:solidFill>
                  <a:srgbClr val="000000"/>
                </a:solidFill>
              </a:rPr>
              <a:t>(3) </a:t>
            </a:r>
            <a:r>
              <a:rPr lang="ru-RU" dirty="0">
                <a:solidFill>
                  <a:srgbClr val="000000"/>
                </a:solidFill>
              </a:rPr>
              <a:t>весёлые </a:t>
            </a:r>
            <a:r>
              <a:rPr lang="ru-RU" u="sng" dirty="0">
                <a:solidFill>
                  <a:srgbClr val="000000"/>
                </a:solidFill>
              </a:rPr>
              <a:t>возгласы</a:t>
            </a:r>
            <a:r>
              <a:rPr lang="ru-RU" dirty="0">
                <a:solidFill>
                  <a:srgbClr val="000000"/>
                </a:solidFill>
              </a:rPr>
              <a:t> и натужное </a:t>
            </a:r>
            <a:r>
              <a:rPr lang="ru-RU" u="sng" dirty="0">
                <a:solidFill>
                  <a:srgbClr val="000000"/>
                </a:solidFill>
              </a:rPr>
              <a:t>тявканье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щенка). 3</a:t>
            </a:r>
            <a:endParaRPr lang="ru-RU" dirty="0"/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</a:rPr>
              <a:t>(</a:t>
            </a:r>
            <a:r>
              <a:rPr lang="ru-RU" u="sng" dirty="0" smtClean="0">
                <a:solidFill>
                  <a:srgbClr val="000000"/>
                </a:solidFill>
              </a:rPr>
              <a:t>Нельзя </a:t>
            </a:r>
            <a:r>
              <a:rPr lang="ru-RU" u="sng" dirty="0">
                <a:solidFill>
                  <a:srgbClr val="000000"/>
                </a:solidFill>
              </a:rPr>
              <a:t>воспитать </a:t>
            </a:r>
            <a:r>
              <a:rPr lang="ru-RU" dirty="0" smtClean="0">
                <a:solidFill>
                  <a:srgbClr val="000000"/>
                </a:solidFill>
              </a:rPr>
              <a:t>таёжника) </a:t>
            </a:r>
            <a:r>
              <a:rPr lang="ru-RU" baseline="30000" dirty="0" smtClean="0">
                <a:solidFill>
                  <a:srgbClr val="000000"/>
                </a:solidFill>
              </a:rPr>
              <a:t>(1</a:t>
            </a:r>
            <a:r>
              <a:rPr lang="ru-RU" baseline="30000" dirty="0">
                <a:solidFill>
                  <a:srgbClr val="000000"/>
                </a:solidFill>
              </a:rPr>
              <a:t>) </a:t>
            </a:r>
            <a:r>
              <a:rPr lang="ru-RU" baseline="30000" dirty="0" smtClean="0">
                <a:solidFill>
                  <a:srgbClr val="000000"/>
                </a:solidFill>
              </a:rPr>
              <a:t>(</a:t>
            </a:r>
            <a:r>
              <a:rPr lang="ru-RU" dirty="0" smtClean="0">
                <a:solidFill>
                  <a:srgbClr val="000000"/>
                </a:solidFill>
              </a:rPr>
              <a:t>если </a:t>
            </a:r>
            <a:r>
              <a:rPr lang="ru-RU" dirty="0">
                <a:solidFill>
                  <a:srgbClr val="000000"/>
                </a:solidFill>
              </a:rPr>
              <a:t>с детства </a:t>
            </a:r>
            <a:r>
              <a:rPr lang="ru-RU" u="sng" dirty="0">
                <a:solidFill>
                  <a:srgbClr val="000000"/>
                </a:solidFill>
              </a:rPr>
              <a:t>оберегать</a:t>
            </a:r>
            <a:r>
              <a:rPr lang="ru-RU" dirty="0">
                <a:solidFill>
                  <a:srgbClr val="000000"/>
                </a:solidFill>
              </a:rPr>
              <a:t> его от </a:t>
            </a:r>
            <a:r>
              <a:rPr lang="ru-RU" dirty="0" smtClean="0">
                <a:solidFill>
                  <a:srgbClr val="000000"/>
                </a:solidFill>
              </a:rPr>
              <a:t>риска</a:t>
            </a:r>
            <a:r>
              <a:rPr lang="ru-RU" dirty="0">
                <a:solidFill>
                  <a:srgbClr val="000000"/>
                </a:solidFill>
              </a:rPr>
              <a:t> </a:t>
            </a:r>
            <a:r>
              <a:rPr lang="ru-RU" baseline="30000" dirty="0" smtClean="0">
                <a:solidFill>
                  <a:srgbClr val="000000"/>
                </a:solidFill>
              </a:rPr>
              <a:t>(,2</a:t>
            </a:r>
            <a:r>
              <a:rPr lang="ru-RU" baseline="30000" dirty="0">
                <a:solidFill>
                  <a:srgbClr val="000000"/>
                </a:solidFill>
              </a:rPr>
              <a:t>) </a:t>
            </a:r>
            <a:r>
              <a:rPr lang="ru-RU" dirty="0">
                <a:solidFill>
                  <a:srgbClr val="000000"/>
                </a:solidFill>
              </a:rPr>
              <a:t>от </a:t>
            </a:r>
            <a:r>
              <a:rPr lang="ru-RU" dirty="0" smtClean="0">
                <a:solidFill>
                  <a:srgbClr val="000000"/>
                </a:solidFill>
              </a:rPr>
              <a:t>опасности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baseline="30000" dirty="0" smtClean="0">
                <a:solidFill>
                  <a:srgbClr val="000000"/>
                </a:solidFill>
              </a:rPr>
              <a:t>(,3</a:t>
            </a:r>
            <a:r>
              <a:rPr lang="ru-RU" baseline="30000" dirty="0">
                <a:solidFill>
                  <a:srgbClr val="000000"/>
                </a:solidFill>
              </a:rPr>
              <a:t>) </a:t>
            </a:r>
            <a:r>
              <a:rPr lang="ru-RU" dirty="0">
                <a:solidFill>
                  <a:srgbClr val="000000"/>
                </a:solidFill>
              </a:rPr>
              <a:t>от маленьких </a:t>
            </a:r>
            <a:r>
              <a:rPr lang="ru-RU" dirty="0" smtClean="0">
                <a:solidFill>
                  <a:srgbClr val="000000"/>
                </a:solidFill>
              </a:rPr>
              <a:t>царапин).23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2948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20594"/>
            <a:ext cx="7632848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chemeClr val="tx2"/>
                </a:solidFill>
              </a:rPr>
              <a:t>2.Прочитайте </a:t>
            </a:r>
            <a:r>
              <a:rPr lang="ru-RU" sz="2400" dirty="0">
                <a:solidFill>
                  <a:schemeClr val="tx2"/>
                </a:solidFill>
              </a:rPr>
              <a:t>предложение. Выпишите все цифры, обозначающие запятые при обособленном определении или приложении.</a:t>
            </a:r>
          </a:p>
          <a:p>
            <a:pPr marL="457200"/>
            <a:r>
              <a:rPr lang="ru-RU" sz="2400" dirty="0">
                <a:solidFill>
                  <a:srgbClr val="000000"/>
                </a:solidFill>
              </a:rPr>
              <a:t> </a:t>
            </a:r>
            <a:endParaRPr lang="ru-RU" sz="2400" dirty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</a:rPr>
              <a:t>В зрительном </a:t>
            </a:r>
            <a:r>
              <a:rPr lang="ru-RU" sz="2400" u="sng" dirty="0" smtClean="0">
                <a:solidFill>
                  <a:srgbClr val="000000"/>
                </a:solidFill>
              </a:rPr>
              <a:t>зале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baseline="30000" dirty="0" smtClean="0">
                <a:solidFill>
                  <a:srgbClr val="000000"/>
                </a:solidFill>
              </a:rPr>
              <a:t>(,1</a:t>
            </a:r>
            <a:r>
              <a:rPr lang="ru-RU" sz="2400" baseline="30000" dirty="0">
                <a:solidFill>
                  <a:srgbClr val="000000"/>
                </a:solidFill>
              </a:rPr>
              <a:t>)</a:t>
            </a:r>
            <a:r>
              <a:rPr lang="ru-RU" sz="2400" dirty="0">
                <a:solidFill>
                  <a:srgbClr val="000000"/>
                </a:solidFill>
              </a:rPr>
              <a:t> отгороженном от сцены </a:t>
            </a:r>
            <a:r>
              <a:rPr lang="ru-RU" sz="2400" dirty="0" smtClean="0">
                <a:solidFill>
                  <a:srgbClr val="000000"/>
                </a:solidFill>
              </a:rPr>
              <a:t>занавесом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baseline="30000" dirty="0" smtClean="0">
                <a:solidFill>
                  <a:srgbClr val="000000"/>
                </a:solidFill>
              </a:rPr>
              <a:t>(,2</a:t>
            </a:r>
            <a:r>
              <a:rPr lang="ru-RU" sz="2400" baseline="30000" dirty="0">
                <a:solidFill>
                  <a:srgbClr val="000000"/>
                </a:solidFill>
              </a:rPr>
              <a:t>) </a:t>
            </a:r>
            <a:r>
              <a:rPr lang="ru-RU" sz="2400" dirty="0">
                <a:solidFill>
                  <a:srgbClr val="000000"/>
                </a:solidFill>
              </a:rPr>
              <a:t>тоже </a:t>
            </a:r>
            <a:r>
              <a:rPr lang="ru-RU" sz="2400" u="sng" dirty="0">
                <a:solidFill>
                  <a:srgbClr val="000000"/>
                </a:solidFill>
              </a:rPr>
              <a:t>был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u="sng" dirty="0" smtClean="0">
                <a:solidFill>
                  <a:srgbClr val="000000"/>
                </a:solidFill>
              </a:rPr>
              <a:t>полумрак</a:t>
            </a:r>
            <a:r>
              <a:rPr lang="ru-RU" sz="2400" dirty="0" smtClean="0">
                <a:solidFill>
                  <a:srgbClr val="000000"/>
                </a:solidFill>
              </a:rPr>
              <a:t>.12</a:t>
            </a:r>
            <a:endParaRPr lang="ru-RU" sz="2400" dirty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u="sng" dirty="0" smtClean="0">
                <a:solidFill>
                  <a:srgbClr val="000000"/>
                </a:solidFill>
              </a:rPr>
              <a:t>Картон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baseline="30000" dirty="0">
                <a:solidFill>
                  <a:srgbClr val="000000"/>
                </a:solidFill>
              </a:rPr>
              <a:t>(1) </a:t>
            </a:r>
            <a:r>
              <a:rPr lang="ru-RU" sz="2400" u="sng" dirty="0" smtClean="0">
                <a:solidFill>
                  <a:srgbClr val="000000"/>
                </a:solidFill>
              </a:rPr>
              <a:t>бумага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baseline="30000" dirty="0" smtClean="0">
                <a:solidFill>
                  <a:srgbClr val="000000"/>
                </a:solidFill>
              </a:rPr>
              <a:t>(2</a:t>
            </a:r>
            <a:r>
              <a:rPr lang="ru-RU" sz="2400" baseline="30000" dirty="0">
                <a:solidFill>
                  <a:srgbClr val="000000"/>
                </a:solidFill>
              </a:rPr>
              <a:t>) </a:t>
            </a:r>
            <a:r>
              <a:rPr lang="ru-RU" sz="2400" u="sng" dirty="0">
                <a:solidFill>
                  <a:srgbClr val="000000"/>
                </a:solidFill>
              </a:rPr>
              <a:t>прочий хлам лежали</a:t>
            </a:r>
            <a:r>
              <a:rPr lang="ru-RU" sz="2400" dirty="0">
                <a:solidFill>
                  <a:srgbClr val="000000"/>
                </a:solidFill>
              </a:rPr>
              <a:t> в специальном </a:t>
            </a:r>
            <a:r>
              <a:rPr lang="ru-RU" sz="2400" u="sng" dirty="0" smtClean="0">
                <a:solidFill>
                  <a:srgbClr val="000000"/>
                </a:solidFill>
              </a:rPr>
              <a:t>амбаре</a:t>
            </a:r>
            <a:r>
              <a:rPr lang="ru-RU" sz="2400" baseline="30000" dirty="0" smtClean="0">
                <a:solidFill>
                  <a:srgbClr val="000000"/>
                </a:solidFill>
              </a:rPr>
              <a:t>(3,) </a:t>
            </a:r>
            <a:r>
              <a:rPr lang="ru-RU" sz="2400" dirty="0">
                <a:solidFill>
                  <a:srgbClr val="FF0000"/>
                </a:solidFill>
              </a:rPr>
              <a:t>построенном во дворе позади лавки</a:t>
            </a:r>
            <a:r>
              <a:rPr lang="ru-RU" sz="2400" dirty="0" smtClean="0">
                <a:solidFill>
                  <a:srgbClr val="FF0000"/>
                </a:solidFill>
              </a:rPr>
              <a:t>. </a:t>
            </a:r>
            <a:r>
              <a:rPr lang="ru-RU" sz="2400" smtClean="0">
                <a:solidFill>
                  <a:srgbClr val="FF0000"/>
                </a:solidFill>
              </a:rPr>
              <a:t>3</a:t>
            </a:r>
            <a:endParaRPr lang="ru-RU" sz="2400" dirty="0">
              <a:solidFill>
                <a:srgbClr val="FF0000"/>
              </a:solidFill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</a:rPr>
              <a:t>Через полчаса пароход, </a:t>
            </a:r>
            <a:r>
              <a:rPr lang="ru-RU" sz="2400" baseline="30000" dirty="0">
                <a:solidFill>
                  <a:srgbClr val="000000"/>
                </a:solidFill>
              </a:rPr>
              <a:t>(1)</a:t>
            </a:r>
            <a:r>
              <a:rPr lang="ru-RU" sz="2400" dirty="0">
                <a:solidFill>
                  <a:srgbClr val="000000"/>
                </a:solidFill>
              </a:rPr>
              <a:t> оставив после себя пенный след, </a:t>
            </a:r>
            <a:r>
              <a:rPr lang="ru-RU" sz="2400" baseline="30000" dirty="0">
                <a:solidFill>
                  <a:srgbClr val="000000"/>
                </a:solidFill>
              </a:rPr>
              <a:t>(2)</a:t>
            </a:r>
            <a:r>
              <a:rPr lang="ru-RU" sz="2400" dirty="0">
                <a:solidFill>
                  <a:srgbClr val="000000"/>
                </a:solidFill>
              </a:rPr>
              <a:t> исчез в море,</a:t>
            </a:r>
            <a:r>
              <a:rPr lang="ru-RU" sz="2400" baseline="30000" dirty="0">
                <a:solidFill>
                  <a:srgbClr val="000000"/>
                </a:solidFill>
              </a:rPr>
              <a:t>(3)</a:t>
            </a:r>
            <a:r>
              <a:rPr lang="ru-RU" sz="2400" dirty="0">
                <a:solidFill>
                  <a:srgbClr val="000000"/>
                </a:solidFill>
              </a:rPr>
              <a:t> затянутом сероватой дымкой</a:t>
            </a:r>
            <a:r>
              <a:rPr lang="ru-RU" dirty="0">
                <a:solidFill>
                  <a:srgbClr val="000000"/>
                </a:solidFill>
              </a:rPr>
              <a:t>.</a:t>
            </a:r>
            <a:endParaRPr lang="ru-RU" dirty="0"/>
          </a:p>
          <a:p>
            <a:pPr marL="679450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</a:rPr>
              <a:t> 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36516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3595"/>
            <a:ext cx="79928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indent="-450215">
              <a:spcAft>
                <a:spcPts val="0"/>
              </a:spcAft>
              <a:tabLst>
                <a:tab pos="9017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/>
              </a:rPr>
              <a:t>3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ru-RU" sz="2400" dirty="0">
                <a:solidFill>
                  <a:schemeClr val="tx2"/>
                </a:solidFill>
                <a:latin typeface="Times New Roman"/>
              </a:rPr>
              <a:t>Прочитайте предложение. Выпишите все цифры, обозначающие запятые при обособленном обстоятельстве.</a:t>
            </a:r>
            <a:endParaRPr lang="ru-RU" sz="2400" dirty="0">
              <a:solidFill>
                <a:schemeClr val="tx2"/>
              </a:solidFill>
            </a:endParaRPr>
          </a:p>
          <a:p>
            <a:pPr marL="450215" indent="-450215">
              <a:spcAft>
                <a:spcPts val="0"/>
              </a:spcAft>
              <a:tabLst>
                <a:tab pos="9017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2400" dirty="0"/>
          </a:p>
          <a:p>
            <a:pPr marL="450215" indent="-9017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1. Ребята обратили внимание на машину, </a:t>
            </a:r>
            <a:r>
              <a:rPr lang="ru-RU" sz="2400" baseline="30000" dirty="0">
                <a:solidFill>
                  <a:srgbClr val="000000"/>
                </a:solidFill>
                <a:latin typeface="Times New Roman"/>
              </a:rPr>
              <a:t>(1)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которая, </a:t>
            </a:r>
            <a:r>
              <a:rPr lang="ru-RU" sz="2400" baseline="30000" dirty="0">
                <a:solidFill>
                  <a:srgbClr val="000000"/>
                </a:solidFill>
                <a:latin typeface="Times New Roman"/>
              </a:rPr>
              <a:t>(2)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подняв облако пыли,</a:t>
            </a:r>
            <a:r>
              <a:rPr lang="ru-RU" sz="2400" baseline="30000" dirty="0">
                <a:solidFill>
                  <a:srgbClr val="000000"/>
                </a:solidFill>
                <a:latin typeface="Times New Roman"/>
              </a:rPr>
              <a:t>(3)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неслась по дороге.</a:t>
            </a:r>
            <a:endParaRPr lang="ru-RU" sz="2400" dirty="0"/>
          </a:p>
          <a:p>
            <a:pPr marL="450215" indent="-9017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2. Река, </a:t>
            </a:r>
            <a:r>
              <a:rPr lang="ru-RU" sz="2400" baseline="30000" dirty="0">
                <a:solidFill>
                  <a:srgbClr val="000000"/>
                </a:solidFill>
                <a:latin typeface="Times New Roman"/>
              </a:rPr>
              <a:t>(1)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сжатая с обеих сторон неприступной стеной леса, </a:t>
            </a:r>
            <a:r>
              <a:rPr lang="ru-RU" sz="2400" baseline="30000" dirty="0">
                <a:solidFill>
                  <a:srgbClr val="000000"/>
                </a:solidFill>
                <a:latin typeface="Times New Roman"/>
              </a:rPr>
              <a:t>(2)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пенилась, </a:t>
            </a:r>
            <a:r>
              <a:rPr lang="ru-RU" sz="2400" baseline="30000" dirty="0">
                <a:solidFill>
                  <a:srgbClr val="000000"/>
                </a:solidFill>
                <a:latin typeface="Times New Roman"/>
              </a:rPr>
              <a:t>(3)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вздымая валы,</a:t>
            </a:r>
            <a:r>
              <a:rPr lang="ru-RU" sz="2400" baseline="30000" dirty="0">
                <a:solidFill>
                  <a:srgbClr val="000000"/>
                </a:solidFill>
                <a:latin typeface="Times New Roman"/>
              </a:rPr>
              <a:t>(4)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и стремительно скользила мимо.</a:t>
            </a:r>
            <a:endParaRPr lang="ru-RU" sz="2400" dirty="0"/>
          </a:p>
          <a:p>
            <a:pPr marL="450215" indent="-179705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3. Девочка, </a:t>
            </a:r>
            <a:r>
              <a:rPr lang="ru-RU" sz="2400" baseline="30000" dirty="0">
                <a:solidFill>
                  <a:srgbClr val="000000"/>
                </a:solidFill>
                <a:latin typeface="Times New Roman"/>
              </a:rPr>
              <a:t>(1)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робко передвигая ножки,</a:t>
            </a:r>
            <a:r>
              <a:rPr lang="ru-RU" sz="2400" baseline="30000" dirty="0">
                <a:solidFill>
                  <a:srgbClr val="000000"/>
                </a:solidFill>
                <a:latin typeface="Times New Roman"/>
              </a:rPr>
              <a:t>(2)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скользила,</a:t>
            </a:r>
            <a:r>
              <a:rPr lang="ru-RU" sz="2400" baseline="30000" dirty="0">
                <a:solidFill>
                  <a:srgbClr val="000000"/>
                </a:solidFill>
                <a:latin typeface="Times New Roman"/>
              </a:rPr>
              <a:t>(3)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поминутно останавливаясь и переводя дух,</a:t>
            </a:r>
            <a:r>
              <a:rPr lang="ru-RU" sz="2400" baseline="30000" dirty="0">
                <a:solidFill>
                  <a:srgbClr val="000000"/>
                </a:solidFill>
                <a:latin typeface="Times New Roman"/>
              </a:rPr>
              <a:t>(4)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в своих новеньких «снегурочках» с закрученными носами.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9009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Краткая характеристика задания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2"/>
                </a:solidFill>
              </a:rPr>
              <a:t>Задание 3</a:t>
            </a:r>
            <a:r>
              <a:rPr lang="ru-RU" dirty="0"/>
              <a:t> проверяет пунктуационные знания и умения выпускников в расширенном </a:t>
            </a:r>
            <a:r>
              <a:rPr lang="ru-RU" dirty="0" smtClean="0"/>
              <a:t>варианте, осуществляет </a:t>
            </a:r>
            <a:r>
              <a:rPr lang="ru-RU" dirty="0"/>
              <a:t>контроль за </a:t>
            </a:r>
            <a:r>
              <a:rPr lang="ru-RU" dirty="0" err="1"/>
              <a:t>сформированностью</a:t>
            </a:r>
            <a:r>
              <a:rPr lang="ru-RU" dirty="0"/>
              <a:t> навыка постановки запятых в сложных предложениях, части которых представляют собой осложнённые предложения.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Это </a:t>
            </a:r>
            <a:r>
              <a:rPr lang="ru-RU" dirty="0"/>
              <a:t>задание нацелено на соблюдение преемственности в проверяемых предметных умениях ОГЭ и ЕГЭ.</a:t>
            </a:r>
          </a:p>
          <a:p>
            <a:pPr marL="0" indent="0">
              <a:buNone/>
            </a:pPr>
            <a:r>
              <a:rPr lang="ru-RU" dirty="0"/>
              <a:t>Для пунктуационного анализа предлагается текст, состоящий из трёх предложений с пропущенными запятыми, тире, двоеточиями, кавычками.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Необходимо </a:t>
            </a:r>
            <a:r>
              <a:rPr lang="ru-RU" dirty="0"/>
              <a:t>расставить все знаки препинания, но в ответе записать только те цифры, на месте которых стоит указанный в формулировке задания знак препинания.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1164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Рекомендации по выполнению 2 задания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Пунктуация </a:t>
            </a:r>
            <a:r>
              <a:rPr lang="ru-RU" b="1" dirty="0">
                <a:solidFill>
                  <a:schemeClr val="tx2"/>
                </a:solidFill>
              </a:rPr>
              <a:t>выполняет несколько важных функций:</a:t>
            </a:r>
          </a:p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b="1" u="sng" dirty="0" smtClean="0"/>
              <a:t>интонационную</a:t>
            </a:r>
            <a:r>
              <a:rPr lang="ru-RU" dirty="0" smtClean="0"/>
              <a:t> </a:t>
            </a:r>
            <a:r>
              <a:rPr lang="ru-RU" dirty="0"/>
              <a:t>– выражает на письме темп, ритмику и мелодику речи;</a:t>
            </a:r>
          </a:p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b="1" u="sng" dirty="0" smtClean="0"/>
              <a:t>смысловую</a:t>
            </a:r>
            <a:r>
              <a:rPr lang="ru-RU" dirty="0" smtClean="0"/>
              <a:t> </a:t>
            </a:r>
            <a:r>
              <a:rPr lang="ru-RU" dirty="0"/>
              <a:t>– облегчает понимание письменного текста;</a:t>
            </a:r>
          </a:p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b="1" u="sng" dirty="0" smtClean="0"/>
              <a:t>грамматическую</a:t>
            </a:r>
            <a:r>
              <a:rPr lang="ru-RU" dirty="0" smtClean="0"/>
              <a:t> </a:t>
            </a:r>
            <a:r>
              <a:rPr lang="ru-RU" dirty="0"/>
              <a:t>– обозначает синтаксическое строение текста.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ВАЖНО</a:t>
            </a:r>
            <a:r>
              <a:rPr lang="ru-RU" dirty="0" smtClean="0"/>
              <a:t> внимательно </a:t>
            </a:r>
            <a:r>
              <a:rPr lang="ru-RU" dirty="0"/>
              <a:t>прочитать предложение, чтобы </a:t>
            </a:r>
            <a:r>
              <a:rPr lang="ru-RU" u="sng" dirty="0">
                <a:solidFill>
                  <a:schemeClr val="tx2"/>
                </a:solidFill>
              </a:rPr>
              <a:t>«услышать» его интонацию и понять содержа</a:t>
            </a:r>
            <a:r>
              <a:rPr lang="ru-RU" dirty="0">
                <a:solidFill>
                  <a:schemeClr val="tx2"/>
                </a:solidFill>
              </a:rPr>
              <a:t>ние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Расстановка знаков препинания отражает логику предложения, его структуру, значит, следующим шагом должно стать применение знаний синтаксических конструкций и пунктуационных правил.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443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Алгоритм выполнения заданий: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1.Прочитайте </a:t>
            </a:r>
            <a:r>
              <a:rPr lang="ru-RU" dirty="0"/>
              <a:t>предложение для пунктуационного разбора, установите его интонацию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2.Проанализируйте </a:t>
            </a:r>
            <a:r>
              <a:rPr lang="ru-RU" dirty="0"/>
              <a:t>содержание: о чём говорится в предложении.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7907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843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3.Рассмотрите </a:t>
            </a:r>
            <a:r>
              <a:rPr lang="ru-RU" sz="2400" b="1" dirty="0">
                <a:solidFill>
                  <a:schemeClr val="tx2"/>
                </a:solidFill>
              </a:rPr>
              <a:t>грамматическую структуру предложения: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•</a:t>
            </a:r>
            <a:r>
              <a:rPr lang="ru-RU" sz="2400" dirty="0" smtClean="0"/>
              <a:t>найдите </a:t>
            </a:r>
            <a:r>
              <a:rPr lang="ru-RU" sz="2400" dirty="0"/>
              <a:t>грамматические основы, определите, чем выражены подлежащее и сказуемое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r>
              <a:rPr lang="ru-RU" sz="2400" dirty="0" smtClean="0">
                <a:solidFill>
                  <a:srgbClr val="FF0000"/>
                </a:solidFill>
              </a:rPr>
              <a:t>•</a:t>
            </a:r>
            <a:r>
              <a:rPr lang="ru-RU" sz="2400" dirty="0" smtClean="0"/>
              <a:t>определите </a:t>
            </a:r>
            <a:r>
              <a:rPr lang="ru-RU" sz="2400" dirty="0"/>
              <a:t>количество грамматических основ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r>
              <a:rPr lang="ru-RU" sz="2400" dirty="0" smtClean="0">
                <a:solidFill>
                  <a:srgbClr val="FF0000"/>
                </a:solidFill>
              </a:rPr>
              <a:t>•</a:t>
            </a:r>
            <a:r>
              <a:rPr lang="ru-RU" sz="2400" dirty="0" smtClean="0"/>
              <a:t>проверьте </a:t>
            </a:r>
            <a:r>
              <a:rPr lang="ru-RU" sz="2400" dirty="0"/>
              <a:t>наличие однородных членов предложения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r>
              <a:rPr lang="ru-RU" sz="2400" dirty="0" smtClean="0">
                <a:solidFill>
                  <a:srgbClr val="FF0000"/>
                </a:solidFill>
              </a:rPr>
              <a:t>•</a:t>
            </a:r>
            <a:r>
              <a:rPr lang="ru-RU" sz="2400" dirty="0" smtClean="0"/>
              <a:t>проверьте </a:t>
            </a:r>
            <a:r>
              <a:rPr lang="ru-RU" sz="2400" dirty="0"/>
              <a:t>наличие обособленных членов предложения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r>
              <a:rPr lang="ru-RU" sz="2400" dirty="0" smtClean="0">
                <a:solidFill>
                  <a:srgbClr val="FF0000"/>
                </a:solidFill>
              </a:rPr>
              <a:t>•</a:t>
            </a:r>
            <a:r>
              <a:rPr lang="ru-RU" sz="2400" dirty="0" smtClean="0"/>
              <a:t>проверьте </a:t>
            </a:r>
            <a:r>
              <a:rPr lang="ru-RU" sz="2400" dirty="0"/>
              <a:t>наличие конструкций, не являющихся членами предложения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r>
              <a:rPr lang="ru-RU" sz="2400" dirty="0" smtClean="0">
                <a:solidFill>
                  <a:srgbClr val="FF0000"/>
                </a:solidFill>
              </a:rPr>
              <a:t>•</a:t>
            </a:r>
            <a:r>
              <a:rPr lang="ru-RU" sz="2400" dirty="0" smtClean="0"/>
              <a:t>проверьте </a:t>
            </a:r>
            <a:r>
              <a:rPr lang="ru-RU" sz="2400" dirty="0"/>
              <a:t>наличие прямой речи, цитат, названий чего-либо, заключённых в кавычки.</a:t>
            </a:r>
          </a:p>
        </p:txBody>
      </p:sp>
    </p:spTree>
    <p:extLst>
      <p:ext uri="{BB962C8B-B14F-4D97-AF65-F5344CB8AC3E}">
        <p14:creationId xmlns:p14="http://schemas.microsoft.com/office/powerpoint/2010/main" val="3768727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43841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4.</a:t>
            </a:r>
            <a:r>
              <a:rPr lang="ru-RU" sz="2400" dirty="0" smtClean="0"/>
              <a:t>Обратите </a:t>
            </a:r>
            <a:r>
              <a:rPr lang="ru-RU" sz="2400" dirty="0"/>
              <a:t>внимание на средства связи простых предложений в составе сложного (союзы / союзные слова или их отсутствие).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5.</a:t>
            </a:r>
            <a:r>
              <a:rPr lang="ru-RU" sz="2400" dirty="0" smtClean="0"/>
              <a:t>Расставьте </a:t>
            </a:r>
            <a:r>
              <a:rPr lang="ru-RU" sz="2400" dirty="0"/>
              <a:t>знаки препинания в соответствии с пунктуационными правилами.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6.</a:t>
            </a:r>
            <a:r>
              <a:rPr lang="ru-RU" sz="2400" dirty="0" smtClean="0"/>
              <a:t>Определите </a:t>
            </a:r>
            <a:r>
              <a:rPr lang="ru-RU" sz="2400" dirty="0"/>
              <a:t>синтаксические явления, которые на письме оформляются знаком препинания, названным в формулировке задания.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7.</a:t>
            </a:r>
            <a:r>
              <a:rPr lang="ru-RU" sz="2400" dirty="0" smtClean="0"/>
              <a:t>Запишите </a:t>
            </a:r>
            <a:r>
              <a:rPr lang="ru-RU" sz="2400" dirty="0"/>
              <a:t>в строку ответа цифры, на месте которых ставится знак препинания, названный в формулировке задания.</a:t>
            </a:r>
          </a:p>
        </p:txBody>
      </p:sp>
    </p:spTree>
    <p:extLst>
      <p:ext uri="{BB962C8B-B14F-4D97-AF65-F5344CB8AC3E}">
        <p14:creationId xmlns:p14="http://schemas.microsoft.com/office/powerpoint/2010/main" val="827625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478861"/>
              </p:ext>
            </p:extLst>
          </p:nvPr>
        </p:nvGraphicFramePr>
        <p:xfrm>
          <a:off x="899592" y="836711"/>
          <a:ext cx="7560840" cy="2328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210"/>
                <a:gridCol w="1890210"/>
                <a:gridCol w="1890210"/>
                <a:gridCol w="1890210"/>
              </a:tblGrid>
              <a:tr h="850469">
                <a:tc>
                  <a:txBody>
                    <a:bodyPr/>
                    <a:lstStyle/>
                    <a:p>
                      <a:r>
                        <a:rPr lang="ru-RU" dirty="0" smtClean="0"/>
                        <a:t>Запятая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Точка с запятой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Двоеточие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Тире</a:t>
                      </a:r>
                      <a:endParaRPr lang="ru-RU" dirty="0"/>
                    </a:p>
                  </a:txBody>
                  <a:tcPr/>
                </a:tc>
              </a:tr>
              <a:tr h="4927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73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73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3451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Комментарий к выполнению задания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/>
              </a:rPr>
              <a:t>Расставьте знаки препинания. </a:t>
            </a:r>
            <a:r>
              <a:rPr lang="ru-RU" dirty="0">
                <a:latin typeface="Times New Roman"/>
              </a:rPr>
              <a:t>Укажите цифры, на месте которых должны стоять запятые.</a:t>
            </a:r>
            <a:endParaRPr lang="ru-RU" dirty="0"/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(В 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Александрии </a:t>
            </a:r>
            <a:r>
              <a:rPr lang="ru-RU" i="1" u="sng" dirty="0">
                <a:solidFill>
                  <a:srgbClr val="000000"/>
                </a:solidFill>
                <a:latin typeface="Times New Roman"/>
              </a:rPr>
              <a:t>работало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i="1" u="sng" dirty="0">
                <a:solidFill>
                  <a:srgbClr val="000000"/>
                </a:solidFill>
                <a:latin typeface="Times New Roman"/>
              </a:rPr>
              <a:t>немало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 выдающихся </a:t>
            </a:r>
            <a:r>
              <a:rPr lang="ru-RU" i="1" u="sng" dirty="0" smtClean="0">
                <a:solidFill>
                  <a:srgbClr val="000000"/>
                </a:solidFill>
                <a:latin typeface="Times New Roman"/>
              </a:rPr>
              <a:t>ученых)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1,) (</a:t>
            </a:r>
            <a:r>
              <a:rPr lang="ru-RU" i="1" dirty="0" smtClean="0">
                <a:solidFill>
                  <a:schemeClr val="accent2"/>
                </a:solidFill>
                <a:latin typeface="Times New Roman"/>
              </a:rPr>
              <a:t>среди </a:t>
            </a:r>
            <a:r>
              <a:rPr lang="ru-RU" i="1" dirty="0">
                <a:solidFill>
                  <a:schemeClr val="accent2"/>
                </a:solidFill>
                <a:latin typeface="Times New Roman"/>
              </a:rPr>
              <a:t>(2) </a:t>
            </a:r>
            <a:r>
              <a:rPr lang="ru-RU" i="1" u="sng" dirty="0">
                <a:solidFill>
                  <a:schemeClr val="accent2"/>
                </a:solidFill>
                <a:latin typeface="Times New Roman"/>
              </a:rPr>
              <a:t>которых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i="1" u="sng" dirty="0">
                <a:solidFill>
                  <a:srgbClr val="000000"/>
                </a:solidFill>
                <a:latin typeface="Times New Roman"/>
              </a:rPr>
              <a:t>географ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 и </a:t>
            </a:r>
            <a:r>
              <a:rPr lang="ru-RU" i="1" u="sng" dirty="0">
                <a:solidFill>
                  <a:srgbClr val="000000"/>
                </a:solidFill>
                <a:latin typeface="Times New Roman"/>
              </a:rPr>
              <a:t>математик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 Эратосфен (3) сумевший вычислить диаметр Земли с высокой по тем временам точностью (4) </a:t>
            </a:r>
            <a:r>
              <a:rPr lang="ru-RU" i="1" u="sng" dirty="0">
                <a:solidFill>
                  <a:srgbClr val="000000"/>
                </a:solidFill>
                <a:latin typeface="Times New Roman"/>
              </a:rPr>
              <a:t>математик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 Эвклид (5) написавший 13 томов «Начал» геометрии (6) </a:t>
            </a:r>
            <a:r>
              <a:rPr lang="ru-RU" i="1" u="sng" dirty="0">
                <a:solidFill>
                  <a:srgbClr val="000000"/>
                </a:solidFill>
                <a:latin typeface="Times New Roman"/>
              </a:rPr>
              <a:t>астроном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 Аристарх Самосский (7) почти за две тысячи лет до Коперника 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установивший)</a:t>
            </a:r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8,) (</a:t>
            </a:r>
            <a:r>
              <a:rPr lang="ru-RU" i="1" dirty="0" smtClean="0">
                <a:solidFill>
                  <a:schemeClr val="accent2"/>
                </a:solidFill>
                <a:latin typeface="Times New Roman"/>
              </a:rPr>
              <a:t>что </a:t>
            </a:r>
            <a:r>
              <a:rPr lang="ru-RU" i="1" u="sng" dirty="0">
                <a:solidFill>
                  <a:srgbClr val="000000"/>
                </a:solidFill>
                <a:latin typeface="Times New Roman"/>
              </a:rPr>
              <a:t>Земля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 –  </a:t>
            </a:r>
            <a:r>
              <a:rPr lang="ru-RU" i="1" u="sng" dirty="0">
                <a:solidFill>
                  <a:srgbClr val="000000"/>
                </a:solidFill>
                <a:latin typeface="Times New Roman"/>
              </a:rPr>
              <a:t>шар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 (9) вращающийся вокруг 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солнца).</a:t>
            </a:r>
            <a:endParaRPr lang="ru-RU" dirty="0"/>
          </a:p>
          <a:p>
            <a:pPr marL="0" indent="0">
              <a:lnSpc>
                <a:spcPct val="150000"/>
              </a:lnSpc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5724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8847"/>
            <a:ext cx="8640960" cy="6127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 [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В Александрии </a:t>
            </a:r>
            <a:r>
              <a:rPr lang="ru-RU" sz="2400" u="dbl" dirty="0">
                <a:solidFill>
                  <a:srgbClr val="000000"/>
                </a:solidFill>
                <a:latin typeface="Times New Roman"/>
              </a:rPr>
              <a:t>работало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немало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выдающихся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ученых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]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(1) 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среди (2) которых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географ и математик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Эратосфен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(,3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) </a:t>
            </a:r>
            <a:r>
              <a:rPr lang="ru-RU" sz="2400" u="sng" dirty="0">
                <a:solidFill>
                  <a:srgbClr val="FF0000"/>
                </a:solidFill>
                <a:latin typeface="Times New Roman"/>
              </a:rPr>
              <a:t>сумевший вычислить диаметр Земли с высокой по тем временам точностью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4,)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математик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Эвклид (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5,) </a:t>
            </a:r>
            <a:r>
              <a:rPr lang="ru-RU" sz="2400" dirty="0">
                <a:solidFill>
                  <a:srgbClr val="FF0000"/>
                </a:solidFill>
                <a:latin typeface="Times New Roman"/>
              </a:rPr>
              <a:t>написавший 13 томов «Начал» геометрии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6,)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</a:rPr>
              <a:t>астроном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Аристарх Самосский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(,7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) </a:t>
            </a:r>
            <a:r>
              <a:rPr lang="ru-RU" sz="2400" dirty="0">
                <a:solidFill>
                  <a:srgbClr val="FF0000"/>
                </a:solidFill>
                <a:latin typeface="Times New Roman"/>
              </a:rPr>
              <a:t>почти за две тысячи лет до Коперника установивший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)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(8) 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что Земля – шар (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9,) </a:t>
            </a:r>
            <a:r>
              <a:rPr lang="ru-RU" sz="2400" dirty="0">
                <a:solidFill>
                  <a:srgbClr val="FF0000"/>
                </a:solidFill>
                <a:latin typeface="Times New Roman"/>
              </a:rPr>
              <a:t>вращающийся вокруг солнца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)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400" dirty="0"/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</a:rPr>
              <a:t>Первый вывод:</a:t>
            </a:r>
            <a:r>
              <a:rPr lang="ru-RU" sz="2400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предложение сложное, сложноподчинённое (его части связаны союзным словом «которых» и союзом «что»), значит, на границах простых предложений в составе сложного должны стоять запятые: </a:t>
            </a:r>
            <a:r>
              <a:rPr lang="ru-RU" sz="2400" dirty="0">
                <a:solidFill>
                  <a:srgbClr val="FF0000"/>
                </a:solidFill>
                <a:latin typeface="Times New Roman"/>
              </a:rPr>
              <a:t>1 и 8.</a:t>
            </a:r>
            <a:endParaRPr lang="ru-RU" sz="24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781655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926</Words>
  <Application>Microsoft Office PowerPoint</Application>
  <PresentationFormat>Экран (4:3)</PresentationFormat>
  <Paragraphs>71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Как работать с 3 заданием ОГЭ по русскому языку </vt:lpstr>
      <vt:lpstr>Краткая характеристика задания</vt:lpstr>
      <vt:lpstr>Рекомендации по выполнению 2 задания</vt:lpstr>
      <vt:lpstr>Алгоритм выполнения заданий:</vt:lpstr>
      <vt:lpstr>Презентация PowerPoint</vt:lpstr>
      <vt:lpstr>Презентация PowerPoint</vt:lpstr>
      <vt:lpstr>Презентация PowerPoint</vt:lpstr>
      <vt:lpstr>Комментарий к выполнению задания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Примеры тренировочных заданий: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работать со 2 заданием </dc:title>
  <dc:creator>рбт</dc:creator>
  <cp:lastModifiedBy>рбт</cp:lastModifiedBy>
  <cp:revision>23</cp:revision>
  <dcterms:created xsi:type="dcterms:W3CDTF">2022-01-17T13:38:36Z</dcterms:created>
  <dcterms:modified xsi:type="dcterms:W3CDTF">2023-04-15T00:09:43Z</dcterms:modified>
</cp:coreProperties>
</file>