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1" r:id="rId5"/>
    <p:sldId id="258" r:id="rId6"/>
    <p:sldId id="257" r:id="rId7"/>
    <p:sldId id="288" r:id="rId8"/>
    <p:sldId id="289" r:id="rId9"/>
    <p:sldId id="290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68" r:id="rId20"/>
    <p:sldId id="282" r:id="rId21"/>
    <p:sldId id="271" r:id="rId22"/>
    <p:sldId id="283" r:id="rId23"/>
    <p:sldId id="284" r:id="rId24"/>
    <p:sldId id="285" r:id="rId25"/>
    <p:sldId id="286" r:id="rId26"/>
    <p:sldId id="287" r:id="rId27"/>
    <p:sldId id="269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2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00034" y="428604"/>
            <a:ext cx="8072494" cy="607223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 descr="Векторный фон с травой (61 фото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500438"/>
            <a:ext cx="7429552" cy="3028960"/>
          </a:xfrm>
          <a:prstGeom prst="round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530479"/>
            <a:ext cx="7772400" cy="1470025"/>
          </a:xfrm>
        </p:spPr>
        <p:txBody>
          <a:bodyPr>
            <a:normAutofit/>
          </a:bodyPr>
          <a:lstStyle/>
          <a:p>
            <a:r>
              <a:rPr lang="en-US" sz="8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Guten</a:t>
            </a:r>
            <a:r>
              <a:rPr lang="en-US" sz="8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Tag!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00034" y="428604"/>
            <a:ext cx="8072494" cy="607223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Векторный фон с травой (61 фото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500438"/>
            <a:ext cx="7429552" cy="3028960"/>
          </a:xfrm>
          <a:prstGeom prst="roundRect">
            <a:avLst/>
          </a:prstGeom>
          <a:noFill/>
        </p:spPr>
      </p:pic>
      <p:pic>
        <p:nvPicPr>
          <p:cNvPr id="1026" name="Picture 2" descr="D:\преддипломка\НЯ\урок 20.04\mxqUkeowfW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064" y="1412776"/>
            <a:ext cx="8075384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6372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00034" y="428604"/>
            <a:ext cx="8072494" cy="607223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Векторный фон с травой (61 фото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500438"/>
            <a:ext cx="7429552" cy="3028960"/>
          </a:xfrm>
          <a:prstGeom prst="roundRect">
            <a:avLst/>
          </a:prstGeom>
          <a:noFill/>
        </p:spPr>
      </p:pic>
      <p:pic>
        <p:nvPicPr>
          <p:cNvPr id="2050" name="Picture 2" descr="D:\преддипломка\НЯ\урок 20.04\hgoZ3I1iBD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3645024"/>
            <a:ext cx="2281436" cy="2281436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259632" y="704885"/>
            <a:ext cx="760320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4800" dirty="0">
                <a:latin typeface="Times New Roman" pitchFamily="18" charset="0"/>
                <a:cs typeface="Times New Roman" pitchFamily="18" charset="0"/>
              </a:rPr>
              <a:t>Liebe Freunde!</a:t>
            </a:r>
          </a:p>
          <a:p>
            <a:pPr algn="ctr"/>
            <a:r>
              <a:rPr lang="de-DE" sz="4800" dirty="0">
                <a:latin typeface="Times New Roman" pitchFamily="18" charset="0"/>
                <a:cs typeface="Times New Roman" pitchFamily="18" charset="0"/>
              </a:rPr>
              <a:t>Ich lade euch herzlich 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de-DE" sz="4800" dirty="0" smtClean="0">
                <a:latin typeface="Times New Roman" pitchFamily="18" charset="0"/>
                <a:cs typeface="Times New Roman" pitchFamily="18" charset="0"/>
              </a:rPr>
              <a:t>zum </a:t>
            </a:r>
            <a:r>
              <a:rPr lang="de-DE" sz="4800" b="1" dirty="0">
                <a:latin typeface="Times New Roman" pitchFamily="18" charset="0"/>
                <a:cs typeface="Times New Roman" pitchFamily="18" charset="0"/>
              </a:rPr>
              <a:t>Geburtstag</a:t>
            </a:r>
            <a:r>
              <a:rPr lang="de-DE" sz="4800" dirty="0">
                <a:latin typeface="Times New Roman" pitchFamily="18" charset="0"/>
                <a:cs typeface="Times New Roman" pitchFamily="18" charset="0"/>
              </a:rPr>
              <a:t> ein.</a:t>
            </a:r>
          </a:p>
          <a:p>
            <a:pPr algn="ctr"/>
            <a:r>
              <a:rPr lang="de-DE" sz="4800" dirty="0">
                <a:latin typeface="Times New Roman" pitchFamily="18" charset="0"/>
                <a:cs typeface="Times New Roman" pitchFamily="18" charset="0"/>
              </a:rPr>
              <a:t>Kommt bitte am Mittwoch, 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de-DE" sz="48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de-DE" sz="4800" dirty="0">
                <a:latin typeface="Times New Roman" pitchFamily="18" charset="0"/>
                <a:cs typeface="Times New Roman" pitchFamily="18" charset="0"/>
              </a:rPr>
              <a:t>. Mai, um 12 Uhr.</a:t>
            </a:r>
          </a:p>
          <a:p>
            <a:pPr algn="ctr"/>
            <a:r>
              <a:rPr lang="de-DE" sz="4800" dirty="0">
                <a:latin typeface="Times New Roman" pitchFamily="18" charset="0"/>
                <a:cs typeface="Times New Roman" pitchFamily="18" charset="0"/>
              </a:rPr>
              <a:t>Eure </a:t>
            </a:r>
            <a:r>
              <a:rPr lang="de-DE" sz="4800" b="1" dirty="0">
                <a:latin typeface="Times New Roman" pitchFamily="18" charset="0"/>
                <a:cs typeface="Times New Roman" pitchFamily="18" charset="0"/>
              </a:rPr>
              <a:t>Sabine</a:t>
            </a:r>
          </a:p>
        </p:txBody>
      </p:sp>
      <p:sp>
        <p:nvSpPr>
          <p:cNvPr id="7" name="Овал 6"/>
          <p:cNvSpPr/>
          <p:nvPr/>
        </p:nvSpPr>
        <p:spPr>
          <a:xfrm rot="21035237">
            <a:off x="1259632" y="4221088"/>
            <a:ext cx="288032" cy="2880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21030681">
            <a:off x="1112280" y="4040227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409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преддипломка\НЯ\урок 20.04\iLKV29Lx52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611" y="620688"/>
            <a:ext cx="8506861" cy="5623980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1138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500034" y="428604"/>
            <a:ext cx="8072494" cy="607223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Векторный фон с травой (61 фото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500438"/>
            <a:ext cx="7429552" cy="3028960"/>
          </a:xfrm>
          <a:prstGeom prst="round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7200" y="50004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Das Thema</a:t>
            </a:r>
            <a:r>
              <a:rPr lang="de-DE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de-DE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Рисунок 4" descr="Описание: D:\преддипломка\НЯ\урок 20.04\tCb2gevVTr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556793"/>
            <a:ext cx="1446440" cy="1593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7" name="Рисунок 1" descr="Описание: D:\преддипломка\НЯ\урок 20.04\HwTVkJfhHL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09501" y="3331921"/>
            <a:ext cx="1706715" cy="1969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770090" y="1771177"/>
            <a:ext cx="7618333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de-DE" altLang="zh-CN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«Worüber sprechen </a:t>
            </a:r>
          </a:p>
          <a:p>
            <a:pPr lvl="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zh-CN" sz="5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lang="de-DE" altLang="zh-CN" sz="5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und _____               </a:t>
            </a:r>
            <a:r>
              <a:rPr lang="ru-RU" altLang="zh-CN" sz="5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?»</a:t>
            </a:r>
            <a:r>
              <a:rPr kumimoji="0" lang="de-DE" altLang="zh-CN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de-DE" altLang="zh-CN" sz="7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855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500034" y="428604"/>
            <a:ext cx="8072494" cy="607223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Векторный фон с травой (61 фото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500438"/>
            <a:ext cx="7429552" cy="3028960"/>
          </a:xfrm>
          <a:prstGeom prst="round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7200" y="7018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Das Thema</a:t>
            </a:r>
            <a:r>
              <a:rPr lang="de-DE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de-DE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770090" y="1897782"/>
            <a:ext cx="7618333" cy="3163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de-DE" altLang="zh-CN" sz="5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«Worüber sprechen Sabine und ihre </a:t>
            </a:r>
            <a:r>
              <a:rPr lang="de-DE" altLang="zh-CN" sz="5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Mutter</a:t>
            </a:r>
            <a:r>
              <a:rPr lang="ru-RU" altLang="zh-CN" sz="5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?»</a:t>
            </a:r>
            <a:r>
              <a:rPr kumimoji="0" lang="de-DE" altLang="zh-CN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de-DE" altLang="zh-CN" sz="7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0215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500034" y="428604"/>
            <a:ext cx="8072494" cy="607223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Векторный фон с травой (61 фото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500438"/>
            <a:ext cx="7429552" cy="3028960"/>
          </a:xfrm>
          <a:prstGeom prst="round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7200" y="7738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de-DE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ie </a:t>
            </a:r>
            <a:r>
              <a:rPr lang="de-DE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Ziel</a:t>
            </a:r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de-DE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de-DE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770090" y="2261343"/>
            <a:ext cx="7618333" cy="243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de-DE" altLang="zh-CN" sz="5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Erkennen, worüber Sabine und ihre Mutter sprechen.</a:t>
            </a:r>
            <a:endParaRPr kumimoji="0" lang="de-DE" altLang="zh-CN" sz="7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325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500034" y="428604"/>
            <a:ext cx="8072494" cy="607223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Векторный фон с травой (61 фото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500438"/>
            <a:ext cx="7429552" cy="3028960"/>
          </a:xfrm>
          <a:prstGeom prst="round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7200" y="62068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Der Plan:</a:t>
            </a:r>
            <a:endParaRPr lang="de-DE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770090" y="1895341"/>
            <a:ext cx="7802438" cy="34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de-DE" altLang="zh-CN" sz="4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</a:t>
            </a:r>
            <a:r>
              <a:rPr lang="de-DE" altLang="zh-CN" sz="4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Neue Wörter lernen.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de-DE" altLang="zh-CN" sz="4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</a:t>
            </a:r>
            <a:r>
              <a:rPr lang="de-DE" altLang="zh-CN" sz="4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Lesen Sabinas Dialog </a:t>
            </a:r>
            <a:r>
              <a:rPr lang="de-DE" altLang="zh-CN" sz="4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mit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de-DE" altLang="zh-CN" sz="4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de-DE" altLang="zh-CN" sz="4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lang="de-DE" altLang="zh-CN" sz="4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ihrer </a:t>
            </a:r>
            <a:r>
              <a:rPr lang="de-DE" altLang="zh-CN" sz="4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Mutter</a:t>
            </a:r>
            <a:r>
              <a:rPr lang="de-DE" altLang="zh-CN" sz="4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de-DE" altLang="zh-CN" sz="4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lang="de-DE" altLang="zh-CN" sz="4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Aufgaben zum </a:t>
            </a:r>
            <a:endParaRPr lang="de-DE" altLang="zh-CN" sz="4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de-DE" altLang="zh-CN" sz="4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de-DE" altLang="zh-CN" sz="4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Unterrichtsthema </a:t>
            </a:r>
            <a:r>
              <a:rPr lang="de-DE" altLang="zh-CN" sz="4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machen.</a:t>
            </a:r>
          </a:p>
        </p:txBody>
      </p:sp>
    </p:spTree>
    <p:extLst>
      <p:ext uri="{BB962C8B-B14F-4D97-AF65-F5344CB8AC3E}">
        <p14:creationId xmlns:p14="http://schemas.microsoft.com/office/powerpoint/2010/main" xmlns="" val="30871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00034" y="428604"/>
            <a:ext cx="8072494" cy="607223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Векторный фон с травой (61 фото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500438"/>
            <a:ext cx="7429552" cy="3028960"/>
          </a:xfrm>
          <a:prstGeom prst="roundRect">
            <a:avLst/>
          </a:prstGeom>
          <a:noFill/>
        </p:spPr>
      </p:pic>
      <p:pic>
        <p:nvPicPr>
          <p:cNvPr id="2050" name="Picture 2" descr="D:\преддипломка\НЯ\урок 20.04\hgoZ3I1iBD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3645024"/>
            <a:ext cx="2281436" cy="2281436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259632" y="704885"/>
            <a:ext cx="760320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4800" dirty="0">
                <a:latin typeface="Times New Roman" pitchFamily="18" charset="0"/>
                <a:cs typeface="Times New Roman" pitchFamily="18" charset="0"/>
              </a:rPr>
              <a:t>Liebe Freunde!</a:t>
            </a:r>
          </a:p>
          <a:p>
            <a:pPr algn="ctr"/>
            <a:r>
              <a:rPr lang="de-DE" sz="4800" dirty="0">
                <a:latin typeface="Times New Roman" pitchFamily="18" charset="0"/>
                <a:cs typeface="Times New Roman" pitchFamily="18" charset="0"/>
              </a:rPr>
              <a:t>Ich lade euch herzlich 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de-DE" sz="4800" dirty="0" smtClean="0">
                <a:latin typeface="Times New Roman" pitchFamily="18" charset="0"/>
                <a:cs typeface="Times New Roman" pitchFamily="18" charset="0"/>
              </a:rPr>
              <a:t>zum </a:t>
            </a:r>
            <a:r>
              <a:rPr lang="de-DE" sz="4800" b="1" dirty="0">
                <a:latin typeface="Times New Roman" pitchFamily="18" charset="0"/>
                <a:cs typeface="Times New Roman" pitchFamily="18" charset="0"/>
              </a:rPr>
              <a:t>Geburtstag</a:t>
            </a:r>
            <a:r>
              <a:rPr lang="de-DE" sz="4800" dirty="0">
                <a:latin typeface="Times New Roman" pitchFamily="18" charset="0"/>
                <a:cs typeface="Times New Roman" pitchFamily="18" charset="0"/>
              </a:rPr>
              <a:t> ein.</a:t>
            </a:r>
          </a:p>
          <a:p>
            <a:pPr algn="ctr"/>
            <a:r>
              <a:rPr lang="de-DE" sz="4800" dirty="0">
                <a:latin typeface="Times New Roman" pitchFamily="18" charset="0"/>
                <a:cs typeface="Times New Roman" pitchFamily="18" charset="0"/>
              </a:rPr>
              <a:t>Kommt bitte am Mittwoch, 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de-DE" sz="48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de-DE" sz="4800" dirty="0">
                <a:latin typeface="Times New Roman" pitchFamily="18" charset="0"/>
                <a:cs typeface="Times New Roman" pitchFamily="18" charset="0"/>
              </a:rPr>
              <a:t>. Mai, um 12 Uhr.</a:t>
            </a:r>
          </a:p>
          <a:p>
            <a:pPr algn="ctr"/>
            <a:r>
              <a:rPr lang="de-DE" sz="4800" dirty="0">
                <a:latin typeface="Times New Roman" pitchFamily="18" charset="0"/>
                <a:cs typeface="Times New Roman" pitchFamily="18" charset="0"/>
              </a:rPr>
              <a:t>Eure </a:t>
            </a:r>
            <a:r>
              <a:rPr lang="de-DE" sz="4800" b="1" dirty="0">
                <a:latin typeface="Times New Roman" pitchFamily="18" charset="0"/>
                <a:cs typeface="Times New Roman" pitchFamily="18" charset="0"/>
              </a:rPr>
              <a:t>Sabine</a:t>
            </a:r>
          </a:p>
        </p:txBody>
      </p:sp>
      <p:sp>
        <p:nvSpPr>
          <p:cNvPr id="7" name="Овал 6"/>
          <p:cNvSpPr/>
          <p:nvPr/>
        </p:nvSpPr>
        <p:spPr>
          <a:xfrm rot="21035237">
            <a:off x="1259632" y="4221088"/>
            <a:ext cx="288032" cy="2880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21030681">
            <a:off x="1112280" y="4040227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446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00034" y="428604"/>
            <a:ext cx="8072494" cy="607223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42" y="980728"/>
            <a:ext cx="7817490" cy="168592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de-DE" sz="4400" b="1" dirty="0">
                <a:latin typeface="Times New Roman" pitchFamily="18" charset="0"/>
                <a:cs typeface="Times New Roman" pitchFamily="18" charset="0"/>
              </a:rPr>
              <a:t>der Geburtstag </a:t>
            </a:r>
            <a:r>
              <a:rPr lang="de-DE" sz="44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день рожде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ния</a:t>
            </a:r>
            <a:endParaRPr lang="de-DE" sz="4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E:\8a922d5c19aa39145be5f74bfb773b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9275" y="2276872"/>
            <a:ext cx="3737006" cy="3737006"/>
          </a:xfrm>
          <a:prstGeom prst="roundRect">
            <a:avLst/>
          </a:prstGeom>
          <a:noFill/>
        </p:spPr>
      </p:pic>
      <p:pic>
        <p:nvPicPr>
          <p:cNvPr id="7" name="Picture 6" descr="Как нарисовать подарок на день рождение? Попробуем вместе!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62399" y="2852936"/>
            <a:ext cx="3125459" cy="2865004"/>
          </a:xfrm>
          <a:prstGeom prst="round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03647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00034" y="428604"/>
            <a:ext cx="8072494" cy="607223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143000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День Рождения!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64604" y="1714488"/>
            <a:ext cx="8143900" cy="168592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День Рождения, День Рождения!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Это прекрасный день!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Мы празднуем и поем.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Мы танцуем и прыгаем.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Мы играем и смеемся.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 едим то, что нам нравится!</a:t>
            </a:r>
            <a:endParaRPr lang="de-DE" sz="4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00034" y="428604"/>
            <a:ext cx="8072494" cy="607223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Векторный фон с травой (61 фото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500438"/>
            <a:ext cx="7429552" cy="3028960"/>
          </a:xfrm>
          <a:prstGeom prst="round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530479"/>
            <a:ext cx="5072098" cy="1470025"/>
          </a:xfrm>
        </p:spPr>
        <p:txBody>
          <a:bodyPr>
            <a:noAutofit/>
          </a:bodyPr>
          <a:lstStyle/>
          <a:p>
            <a:pPr algn="l"/>
            <a:r>
              <a:rPr lang="de-DE" sz="6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Heute ist der</a:t>
            </a:r>
            <a:endParaRPr lang="ru-RU" sz="66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4048" y="2708920"/>
            <a:ext cx="3406510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de-DE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April</a:t>
            </a:r>
            <a:r>
              <a:rPr lang="de-DE" sz="6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82997" y="2247255"/>
            <a:ext cx="7143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5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te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500034" y="428604"/>
            <a:ext cx="8072494" cy="607223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Векторный фон с травой (61 фото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500438"/>
            <a:ext cx="7429552" cy="3028960"/>
          </a:xfrm>
          <a:prstGeom prst="round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7200" y="62068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Der Plan:</a:t>
            </a:r>
            <a:endParaRPr lang="de-DE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770090" y="1895341"/>
            <a:ext cx="7802438" cy="34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de-DE" altLang="zh-CN" sz="4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</a:t>
            </a:r>
            <a:r>
              <a:rPr lang="de-DE" altLang="zh-CN" sz="4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Neue Wörter lernen.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de-DE" altLang="zh-CN" sz="4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</a:t>
            </a:r>
            <a:r>
              <a:rPr lang="de-DE" altLang="zh-CN" sz="4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Lesen Sabinas Dialog </a:t>
            </a:r>
            <a:r>
              <a:rPr lang="de-DE" altLang="zh-CN" sz="4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mit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de-DE" altLang="zh-CN" sz="4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de-DE" altLang="zh-CN" sz="4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lang="de-DE" altLang="zh-CN" sz="4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ihrer </a:t>
            </a:r>
            <a:r>
              <a:rPr lang="de-DE" altLang="zh-CN" sz="4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Mutter</a:t>
            </a:r>
            <a:r>
              <a:rPr lang="de-DE" altLang="zh-CN" sz="4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de-DE" altLang="zh-CN" sz="4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lang="de-DE" altLang="zh-CN" sz="4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Aufgaben zum </a:t>
            </a:r>
            <a:endParaRPr lang="de-DE" altLang="zh-CN" sz="4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de-DE" altLang="zh-CN" sz="4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de-DE" altLang="zh-CN" sz="4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Unterrichtsthema </a:t>
            </a:r>
            <a:r>
              <a:rPr lang="de-DE" altLang="zh-CN" sz="4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machen.</a:t>
            </a:r>
          </a:p>
        </p:txBody>
      </p:sp>
    </p:spTree>
    <p:extLst>
      <p:ext uri="{BB962C8B-B14F-4D97-AF65-F5344CB8AC3E}">
        <p14:creationId xmlns:p14="http://schemas.microsoft.com/office/powerpoint/2010/main" xmlns="" val="60161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00034" y="428604"/>
            <a:ext cx="8072494" cy="607223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6" descr="Как нарисовать подарок на день рождение? Попробуем вместе!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584" y="4122169"/>
            <a:ext cx="2378883" cy="2180643"/>
          </a:xfrm>
          <a:prstGeom prst="roundRect">
            <a:avLst/>
          </a:prstGeom>
          <a:noFill/>
        </p:spPr>
      </p:pic>
      <p:pic>
        <p:nvPicPr>
          <p:cNvPr id="8194" name="Picture 2" descr="D:\преддипломка\НЯ\урок 20.04\1646185627_57-kartinkin-net-p-kartinki-dlya-kalendarya-6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8144"/>
          <a:stretch/>
        </p:blipFill>
        <p:spPr bwMode="auto">
          <a:xfrm>
            <a:off x="4762536" y="620688"/>
            <a:ext cx="3499721" cy="2540593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728870"/>
            <a:ext cx="8229600" cy="250033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de-DE" sz="4400" dirty="0">
                <a:latin typeface="Times New Roman" pitchFamily="18" charset="0"/>
                <a:cs typeface="Times New Roman" pitchFamily="18" charset="0"/>
              </a:rPr>
              <a:t>(Name) hat Geburtstag im (Monat)</a:t>
            </a:r>
            <a:endParaRPr lang="de-DE" sz="4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00034" y="428604"/>
            <a:ext cx="8072494" cy="607223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2000240"/>
            <a:ext cx="8229600" cy="250033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de-DE" sz="4800" dirty="0">
                <a:latin typeface="Times New Roman" pitchFamily="18" charset="0"/>
                <a:cs typeface="Times New Roman" pitchFamily="18" charset="0"/>
              </a:rPr>
              <a:t>1. Falsch</a:t>
            </a:r>
          </a:p>
          <a:p>
            <a:pPr>
              <a:lnSpc>
                <a:spcPct val="150000"/>
              </a:lnSpc>
              <a:buNone/>
            </a:pPr>
            <a:r>
              <a:rPr lang="de-DE" sz="4800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de-DE" sz="4800" dirty="0" smtClean="0">
                <a:latin typeface="Times New Roman" pitchFamily="18" charset="0"/>
                <a:cs typeface="Times New Roman" pitchFamily="18" charset="0"/>
              </a:rPr>
              <a:t>Richtig</a:t>
            </a:r>
            <a:endParaRPr lang="de-DE" sz="4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de-DE" sz="4800" dirty="0">
                <a:latin typeface="Times New Roman" pitchFamily="18" charset="0"/>
                <a:cs typeface="Times New Roman" pitchFamily="18" charset="0"/>
              </a:rPr>
              <a:t>3. Richtig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57200" y="64292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Kontrolliert sich selbst</a:t>
            </a:r>
            <a:endParaRPr lang="de-DE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785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500034" y="428604"/>
            <a:ext cx="8072494" cy="607223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Векторный фон с травой (61 фото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500438"/>
            <a:ext cx="7429552" cy="3028960"/>
          </a:xfrm>
          <a:prstGeom prst="round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7200" y="62068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Der Plan:</a:t>
            </a:r>
            <a:endParaRPr lang="de-DE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770090" y="1895341"/>
            <a:ext cx="7802438" cy="34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de-DE" altLang="zh-CN" sz="4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</a:t>
            </a:r>
            <a:r>
              <a:rPr lang="de-DE" altLang="zh-CN" sz="4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Neue Wörter lernen.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de-DE" altLang="zh-CN" sz="4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</a:t>
            </a:r>
            <a:r>
              <a:rPr lang="de-DE" altLang="zh-CN" sz="4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Lesen Sabinas Dialog </a:t>
            </a:r>
            <a:r>
              <a:rPr lang="de-DE" altLang="zh-CN" sz="4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mit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de-DE" altLang="zh-CN" sz="4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de-DE" altLang="zh-CN" sz="4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lang="de-DE" altLang="zh-CN" sz="4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ihrer </a:t>
            </a:r>
            <a:r>
              <a:rPr lang="de-DE" altLang="zh-CN" sz="4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Mutter</a:t>
            </a:r>
            <a:r>
              <a:rPr lang="de-DE" altLang="zh-CN" sz="4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de-DE" altLang="zh-CN" sz="4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lang="de-DE" altLang="zh-CN" sz="4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Aufgaben zum </a:t>
            </a:r>
            <a:endParaRPr lang="de-DE" altLang="zh-CN" sz="4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de-DE" altLang="zh-CN" sz="4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de-DE" altLang="zh-CN" sz="4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Unterrichtsthema </a:t>
            </a:r>
            <a:r>
              <a:rPr lang="de-DE" altLang="zh-CN" sz="4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machen.</a:t>
            </a:r>
          </a:p>
        </p:txBody>
      </p:sp>
    </p:spTree>
    <p:extLst>
      <p:ext uri="{BB962C8B-B14F-4D97-AF65-F5344CB8AC3E}">
        <p14:creationId xmlns:p14="http://schemas.microsoft.com/office/powerpoint/2010/main" xmlns="" val="415436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500034" y="428604"/>
            <a:ext cx="8072494" cy="607223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Векторный фон с травой (61 фото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500438"/>
            <a:ext cx="7429552" cy="3028960"/>
          </a:xfrm>
          <a:prstGeom prst="round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7200" y="7018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Das Thema</a:t>
            </a:r>
            <a:r>
              <a:rPr lang="de-DE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de-DE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770090" y="1897782"/>
            <a:ext cx="7618333" cy="3163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de-DE" altLang="zh-CN" sz="5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«Worüber sprechen Sabine und ihre </a:t>
            </a:r>
            <a:r>
              <a:rPr lang="de-DE" altLang="zh-CN" sz="5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Mutter</a:t>
            </a:r>
            <a:r>
              <a:rPr lang="ru-RU" altLang="zh-CN" sz="5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?»</a:t>
            </a:r>
            <a:r>
              <a:rPr kumimoji="0" lang="de-DE" altLang="zh-CN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de-DE" altLang="zh-CN" sz="7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167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500034" y="428604"/>
            <a:ext cx="8072494" cy="607223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Векторный фон с травой (61 фото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500438"/>
            <a:ext cx="7429552" cy="3028960"/>
          </a:xfrm>
          <a:prstGeom prst="round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7200" y="7738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de-DE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ie </a:t>
            </a:r>
            <a:r>
              <a:rPr lang="de-DE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Ziel</a:t>
            </a:r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de-DE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de-DE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770090" y="2261343"/>
            <a:ext cx="7618333" cy="243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de-DE" altLang="zh-CN" sz="5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Erkennen, worüber Sabine und ihre Mutter sprechen.</a:t>
            </a:r>
            <a:endParaRPr kumimoji="0" lang="de-DE" altLang="zh-CN" sz="7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2165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500034" y="428604"/>
            <a:ext cx="8072494" cy="607223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Векторный фон с травой (61 фото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500438"/>
            <a:ext cx="7429552" cy="3028960"/>
          </a:xfrm>
          <a:prstGeom prst="round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7200" y="62068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Der Plan:</a:t>
            </a:r>
            <a:endParaRPr lang="de-DE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770090" y="1895341"/>
            <a:ext cx="7802438" cy="34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de-DE" altLang="zh-CN" sz="4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</a:t>
            </a:r>
            <a:r>
              <a:rPr lang="de-DE" altLang="zh-CN" sz="4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Wir haben neue Wörter gelernt.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de-DE" altLang="zh-CN" sz="4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</a:t>
            </a:r>
            <a:r>
              <a:rPr lang="de-DE" altLang="zh-CN" sz="4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Wir haben Sabinas Dialog mit </a:t>
            </a:r>
            <a:endParaRPr lang="de-DE" altLang="zh-CN" sz="4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de-DE" altLang="zh-CN" sz="4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de-DE" altLang="zh-CN" sz="4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ihrer </a:t>
            </a:r>
            <a:r>
              <a:rPr lang="de-DE" altLang="zh-CN" sz="4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Mutter gelesen</a:t>
            </a:r>
            <a:r>
              <a:rPr lang="de-DE" altLang="zh-CN" sz="4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de-DE" altLang="zh-CN" sz="44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de-DE" altLang="zh-CN" sz="4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lang="de-DE" altLang="zh-CN" sz="4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lang="de-DE" altLang="zh-CN" sz="4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Wir haben Aufgaben zum </a:t>
            </a:r>
            <a:endParaRPr lang="de-DE" altLang="zh-CN" sz="4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de-DE" altLang="zh-CN" sz="440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de-DE" altLang="zh-CN" sz="440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Unterrichtsthema </a:t>
            </a:r>
            <a:r>
              <a:rPr lang="de-DE" altLang="zh-CN" sz="4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gemacht.</a:t>
            </a:r>
          </a:p>
        </p:txBody>
      </p:sp>
    </p:spTree>
    <p:extLst>
      <p:ext uri="{BB962C8B-B14F-4D97-AF65-F5344CB8AC3E}">
        <p14:creationId xmlns:p14="http://schemas.microsoft.com/office/powerpoint/2010/main" xmlns="" val="308750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00034" y="428604"/>
            <a:ext cx="8072494" cy="607223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1143000"/>
          </a:xfrm>
        </p:spPr>
        <p:txBody>
          <a:bodyPr>
            <a:noAutofit/>
          </a:bodyPr>
          <a:lstStyle/>
          <a:p>
            <a:r>
              <a:rPr lang="de-DE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Die Hausaufgaben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8864" y="2571744"/>
            <a:ext cx="8229600" cy="250033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  <a:buNone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A/b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a-DK" sz="60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de-DE" sz="60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de-DE" sz="6000" dirty="0">
                <a:latin typeface="Times New Roman" pitchFamily="18" charset="0"/>
                <a:cs typeface="Times New Roman" pitchFamily="18" charset="0"/>
              </a:rPr>
              <a:t>. 49 – 52, Üb. 1 – </a:t>
            </a:r>
            <a:r>
              <a:rPr lang="de-DE" sz="6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de-DE" sz="6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da-DK" sz="6000" b="1" dirty="0">
                <a:latin typeface="Times New Roman" pitchFamily="18" charset="0"/>
                <a:cs typeface="Times New Roman" pitchFamily="18" charset="0"/>
              </a:rPr>
              <a:t>Lexi</a:t>
            </a:r>
            <a:r>
              <a:rPr lang="da-DK" sz="6000" dirty="0">
                <a:latin typeface="Times New Roman" pitchFamily="18" charset="0"/>
                <a:cs typeface="Times New Roman" pitchFamily="18" charset="0"/>
              </a:rPr>
              <a:t>k – lernen (L/b, S. 70, 71)</a:t>
            </a:r>
            <a:endParaRPr lang="de-DE" sz="6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00034" y="428604"/>
            <a:ext cx="8072494" cy="607223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Векторный фон с травой (61 фото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500438"/>
            <a:ext cx="7429552" cy="3028960"/>
          </a:xfrm>
          <a:prstGeom prst="round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5043"/>
            <a:ext cx="3571900" cy="1470025"/>
          </a:xfrm>
        </p:spPr>
        <p:txBody>
          <a:bodyPr>
            <a:noAutofit/>
          </a:bodyPr>
          <a:lstStyle/>
          <a:p>
            <a:pPr algn="l"/>
            <a:r>
              <a:rPr lang="de-DE" sz="6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Heute ist</a:t>
            </a:r>
            <a:endParaRPr lang="ru-RU" sz="66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39952" y="2785373"/>
            <a:ext cx="427713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6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Donnerstag</a:t>
            </a:r>
            <a:r>
              <a:rPr lang="de-DE" sz="6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.</a:t>
            </a:r>
            <a:endParaRPr lang="ru-RU" sz="6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00034" y="428604"/>
            <a:ext cx="8072494" cy="607223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Векторный фон с травой (61 фото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500438"/>
            <a:ext cx="7429552" cy="3028960"/>
          </a:xfrm>
          <a:prstGeom prst="round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530479"/>
            <a:ext cx="7772400" cy="1470025"/>
          </a:xfrm>
        </p:spPr>
        <p:txBody>
          <a:bodyPr>
            <a:normAutofit/>
          </a:bodyPr>
          <a:lstStyle/>
          <a:p>
            <a:r>
              <a:rPr lang="en-US" sz="8800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Mund</a:t>
            </a:r>
            <a:r>
              <a:rPr lang="en-US" sz="8800" dirty="0" err="1" smtClean="0">
                <a:latin typeface="Times New Roman" pitchFamily="18" charset="0"/>
                <a:cs typeface="Times New Roman" pitchFamily="18" charset="0"/>
              </a:rPr>
              <a:t>gymnastik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57158" y="428604"/>
            <a:ext cx="8429684" cy="607223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8604"/>
            <a:ext cx="9144000" cy="18573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de-DE" sz="4800" b="1" dirty="0" smtClean="0">
                <a:latin typeface="Times New Roman" pitchFamily="18" charset="0"/>
                <a:cs typeface="Times New Roman" pitchFamily="18" charset="0"/>
              </a:rPr>
              <a:t>Als Anna abends alles aß, </a:t>
            </a: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de-DE" sz="4800" b="1" dirty="0" smtClean="0">
                <a:latin typeface="Times New Roman" pitchFamily="18" charset="0"/>
                <a:cs typeface="Times New Roman" pitchFamily="18" charset="0"/>
              </a:rPr>
              <a:t>aß </a:t>
            </a:r>
            <a:r>
              <a:rPr lang="de-DE" sz="4800" b="1" dirty="0" smtClean="0">
                <a:latin typeface="Times New Roman" pitchFamily="18" charset="0"/>
                <a:cs typeface="Times New Roman" pitchFamily="18" charset="0"/>
              </a:rPr>
              <a:t>Anna abends Ananas.</a:t>
            </a:r>
            <a:endParaRPr lang="de-DE" sz="4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2"/>
          <a:stretch>
            <a:fillRect/>
          </a:stretch>
        </p:blipFill>
        <p:spPr>
          <a:xfrm>
            <a:off x="1857356" y="2143116"/>
            <a:ext cx="5476983" cy="311800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42976" y="5214950"/>
            <a:ext cx="68580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Когда Анна вечером всё съела, съела Анна вечером ананас.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00034" y="428604"/>
            <a:ext cx="8072494" cy="607223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504"/>
            <a:ext cx="8229600" cy="1143000"/>
          </a:xfrm>
        </p:spPr>
        <p:txBody>
          <a:bodyPr>
            <a:noAutofit/>
          </a:bodyPr>
          <a:lstStyle/>
          <a:p>
            <a:r>
              <a:rPr lang="de-DE" sz="8800" dirty="0" smtClean="0">
                <a:latin typeface="Times New Roman" pitchFamily="18" charset="0"/>
                <a:cs typeface="Times New Roman" pitchFamily="18" charset="0"/>
              </a:rPr>
              <a:t>Laute </a:t>
            </a:r>
            <a:r>
              <a:rPr lang="en-US" sz="88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8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8800" dirty="0" smtClean="0">
                <a:latin typeface="Times New Roman" pitchFamily="18" charset="0"/>
                <a:cs typeface="Times New Roman" pitchFamily="18" charset="0"/>
              </a:rPr>
              <a:t>], [</a:t>
            </a:r>
            <a:r>
              <a:rPr lang="en-US" sz="8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a:</a:t>
            </a:r>
            <a:r>
              <a:rPr lang="en-US" sz="8800" dirty="0" smtClean="0">
                <a:latin typeface="Times New Roman" pitchFamily="18" charset="0"/>
                <a:cs typeface="Times New Roman" pitchFamily="18" charset="0"/>
              </a:rPr>
              <a:t>]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57158" y="428604"/>
            <a:ext cx="8429684" cy="607223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2428892"/>
          </a:xfrm>
        </p:spPr>
        <p:txBody>
          <a:bodyPr>
            <a:normAutofit/>
          </a:bodyPr>
          <a:lstStyle/>
          <a:p>
            <a:pPr algn="ctr">
              <a:lnSpc>
                <a:spcPct val="110000"/>
              </a:lnSpc>
              <a:buNone/>
            </a:pPr>
            <a:r>
              <a:rPr lang="de-DE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de-DE" sz="4800" b="1" dirty="0" smtClean="0">
                <a:latin typeface="Times New Roman" pitchFamily="18" charset="0"/>
                <a:cs typeface="Times New Roman" pitchFamily="18" charset="0"/>
              </a:rPr>
              <a:t>ls </a:t>
            </a:r>
            <a:r>
              <a:rPr lang="de-DE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de-DE" sz="4800" b="1" dirty="0" smtClean="0">
                <a:latin typeface="Times New Roman" pitchFamily="18" charset="0"/>
                <a:cs typeface="Times New Roman" pitchFamily="18" charset="0"/>
              </a:rPr>
              <a:t>nn</a:t>
            </a:r>
            <a:r>
              <a:rPr lang="de-DE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de-DE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de-DE" sz="4800" b="1" dirty="0" smtClean="0">
                <a:latin typeface="Times New Roman" pitchFamily="18" charset="0"/>
                <a:cs typeface="Times New Roman" pitchFamily="18" charset="0"/>
              </a:rPr>
              <a:t>bends </a:t>
            </a:r>
            <a:r>
              <a:rPr lang="de-DE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de-DE" sz="4800" b="1" dirty="0" smtClean="0">
                <a:latin typeface="Times New Roman" pitchFamily="18" charset="0"/>
                <a:cs typeface="Times New Roman" pitchFamily="18" charset="0"/>
              </a:rPr>
              <a:t>lles </a:t>
            </a:r>
            <a:r>
              <a:rPr lang="de-DE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de-DE" sz="4800" b="1" dirty="0" smtClean="0">
                <a:latin typeface="Times New Roman" pitchFamily="18" charset="0"/>
                <a:cs typeface="Times New Roman" pitchFamily="18" charset="0"/>
              </a:rPr>
              <a:t>ß, </a:t>
            </a: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10000"/>
              </a:lnSpc>
              <a:buNone/>
            </a:pPr>
            <a:r>
              <a:rPr lang="de-DE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de-DE" sz="4800" b="1" dirty="0" smtClean="0">
                <a:latin typeface="Times New Roman" pitchFamily="18" charset="0"/>
                <a:cs typeface="Times New Roman" pitchFamily="18" charset="0"/>
              </a:rPr>
              <a:t>ß </a:t>
            </a:r>
            <a:r>
              <a:rPr lang="de-DE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de-DE" sz="4800" b="1" dirty="0" smtClean="0">
                <a:latin typeface="Times New Roman" pitchFamily="18" charset="0"/>
                <a:cs typeface="Times New Roman" pitchFamily="18" charset="0"/>
              </a:rPr>
              <a:t>nn</a:t>
            </a:r>
            <a:r>
              <a:rPr lang="de-DE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de-DE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de-DE" sz="4800" b="1" dirty="0" smtClean="0">
                <a:latin typeface="Times New Roman" pitchFamily="18" charset="0"/>
                <a:cs typeface="Times New Roman" pitchFamily="18" charset="0"/>
              </a:rPr>
              <a:t>bends </a:t>
            </a:r>
            <a:r>
              <a:rPr lang="de-DE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de-DE" sz="4800" b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de-DE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de-DE" sz="4800" b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de-DE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de-DE" sz="4800" b="1" dirty="0" smtClean="0">
                <a:latin typeface="Times New Roman" pitchFamily="18" charset="0"/>
                <a:cs typeface="Times New Roman" pitchFamily="18" charset="0"/>
              </a:rPr>
              <a:t>s.</a:t>
            </a:r>
            <a:endParaRPr lang="de-DE" sz="4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1857356" y="2857496"/>
            <a:ext cx="5476983" cy="31180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57158" y="428604"/>
            <a:ext cx="8429684" cy="607223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714356"/>
            <a:ext cx="7786710" cy="5857916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buNone/>
            </a:pPr>
            <a:r>
              <a:rPr lang="de-DE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de-DE" sz="4800" b="1" dirty="0" smtClean="0">
                <a:latin typeface="Times New Roman" pitchFamily="18" charset="0"/>
                <a:cs typeface="Times New Roman" pitchFamily="18" charset="0"/>
              </a:rPr>
              <a:t>ls </a:t>
            </a:r>
          </a:p>
          <a:p>
            <a:pPr>
              <a:lnSpc>
                <a:spcPct val="110000"/>
              </a:lnSpc>
              <a:buNone/>
            </a:pPr>
            <a:r>
              <a:rPr lang="de-DE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de-DE" sz="4800" b="1" dirty="0" smtClean="0">
                <a:latin typeface="Times New Roman" pitchFamily="18" charset="0"/>
                <a:cs typeface="Times New Roman" pitchFamily="18" charset="0"/>
              </a:rPr>
              <a:t>nn</a:t>
            </a:r>
            <a:r>
              <a:rPr lang="de-DE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de-DE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10000"/>
              </a:lnSpc>
              <a:buNone/>
            </a:pPr>
            <a:r>
              <a:rPr lang="de-DE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de-DE" sz="4800" b="1" dirty="0" smtClean="0">
                <a:latin typeface="Times New Roman" pitchFamily="18" charset="0"/>
                <a:cs typeface="Times New Roman" pitchFamily="18" charset="0"/>
              </a:rPr>
              <a:t>bends </a:t>
            </a:r>
          </a:p>
          <a:p>
            <a:pPr>
              <a:lnSpc>
                <a:spcPct val="110000"/>
              </a:lnSpc>
              <a:buNone/>
            </a:pPr>
            <a:r>
              <a:rPr lang="de-DE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de-DE" sz="4800" b="1" dirty="0" smtClean="0">
                <a:latin typeface="Times New Roman" pitchFamily="18" charset="0"/>
                <a:cs typeface="Times New Roman" pitchFamily="18" charset="0"/>
              </a:rPr>
              <a:t>lles </a:t>
            </a:r>
          </a:p>
          <a:p>
            <a:pPr>
              <a:lnSpc>
                <a:spcPct val="110000"/>
              </a:lnSpc>
              <a:buNone/>
            </a:pPr>
            <a:r>
              <a:rPr lang="de-DE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de-DE" sz="4800" b="1" dirty="0" smtClean="0">
                <a:latin typeface="Times New Roman" pitchFamily="18" charset="0"/>
                <a:cs typeface="Times New Roman" pitchFamily="18" charset="0"/>
              </a:rPr>
              <a:t>ß </a:t>
            </a:r>
          </a:p>
          <a:p>
            <a:pPr>
              <a:lnSpc>
                <a:spcPct val="110000"/>
              </a:lnSpc>
              <a:buNone/>
            </a:pPr>
            <a:r>
              <a:rPr lang="de-DE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de-DE" sz="4800" b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de-DE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de-DE" sz="4800" b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de-DE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de-DE" sz="4800" b="1" dirty="0" smtClean="0">
                <a:latin typeface="Times New Roman" pitchFamily="18" charset="0"/>
                <a:cs typeface="Times New Roman" pitchFamily="18" charset="0"/>
              </a:rPr>
              <a:t>s </a:t>
            </a:r>
            <a:endParaRPr lang="de-DE" sz="4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143372" y="2285992"/>
            <a:ext cx="4071966" cy="24036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57158" y="428604"/>
            <a:ext cx="8429684" cy="607223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2428892"/>
          </a:xfrm>
        </p:spPr>
        <p:txBody>
          <a:bodyPr>
            <a:normAutofit/>
          </a:bodyPr>
          <a:lstStyle/>
          <a:p>
            <a:pPr algn="ctr">
              <a:lnSpc>
                <a:spcPct val="110000"/>
              </a:lnSpc>
              <a:buNone/>
            </a:pPr>
            <a:r>
              <a:rPr lang="de-DE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de-DE" sz="4800" b="1" dirty="0" smtClean="0">
                <a:latin typeface="Times New Roman" pitchFamily="18" charset="0"/>
                <a:cs typeface="Times New Roman" pitchFamily="18" charset="0"/>
              </a:rPr>
              <a:t>ls </a:t>
            </a:r>
            <a:r>
              <a:rPr lang="de-DE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de-DE" sz="4800" b="1" dirty="0" smtClean="0">
                <a:latin typeface="Times New Roman" pitchFamily="18" charset="0"/>
                <a:cs typeface="Times New Roman" pitchFamily="18" charset="0"/>
              </a:rPr>
              <a:t>nn</a:t>
            </a:r>
            <a:r>
              <a:rPr lang="de-DE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de-DE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de-DE" sz="4800" b="1" dirty="0" smtClean="0">
                <a:latin typeface="Times New Roman" pitchFamily="18" charset="0"/>
                <a:cs typeface="Times New Roman" pitchFamily="18" charset="0"/>
              </a:rPr>
              <a:t>bends </a:t>
            </a:r>
            <a:r>
              <a:rPr lang="de-DE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de-DE" sz="4800" b="1" dirty="0" smtClean="0">
                <a:latin typeface="Times New Roman" pitchFamily="18" charset="0"/>
                <a:cs typeface="Times New Roman" pitchFamily="18" charset="0"/>
              </a:rPr>
              <a:t>lles </a:t>
            </a:r>
            <a:r>
              <a:rPr lang="de-DE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de-DE" sz="4800" b="1" dirty="0" smtClean="0">
                <a:latin typeface="Times New Roman" pitchFamily="18" charset="0"/>
                <a:cs typeface="Times New Roman" pitchFamily="18" charset="0"/>
              </a:rPr>
              <a:t>ß, </a:t>
            </a: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10000"/>
              </a:lnSpc>
              <a:buNone/>
            </a:pPr>
            <a:r>
              <a:rPr lang="de-DE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de-DE" sz="4800" b="1" dirty="0" smtClean="0">
                <a:latin typeface="Times New Roman" pitchFamily="18" charset="0"/>
                <a:cs typeface="Times New Roman" pitchFamily="18" charset="0"/>
              </a:rPr>
              <a:t>ß </a:t>
            </a:r>
            <a:r>
              <a:rPr lang="de-DE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de-DE" sz="4800" b="1" dirty="0" smtClean="0">
                <a:latin typeface="Times New Roman" pitchFamily="18" charset="0"/>
                <a:cs typeface="Times New Roman" pitchFamily="18" charset="0"/>
              </a:rPr>
              <a:t>nn</a:t>
            </a:r>
            <a:r>
              <a:rPr lang="de-DE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de-DE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de-DE" sz="4800" b="1" dirty="0" smtClean="0">
                <a:latin typeface="Times New Roman" pitchFamily="18" charset="0"/>
                <a:cs typeface="Times New Roman" pitchFamily="18" charset="0"/>
              </a:rPr>
              <a:t>bends </a:t>
            </a:r>
            <a:r>
              <a:rPr lang="de-DE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de-DE" sz="4800" b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de-DE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de-DE" sz="4800" b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de-DE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de-DE" sz="4800" b="1" dirty="0" smtClean="0">
                <a:latin typeface="Times New Roman" pitchFamily="18" charset="0"/>
                <a:cs typeface="Times New Roman" pitchFamily="18" charset="0"/>
              </a:rPr>
              <a:t>s.</a:t>
            </a:r>
            <a:endParaRPr lang="de-DE" sz="4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1857356" y="2857496"/>
            <a:ext cx="5476983" cy="31180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391</Words>
  <Application>Microsoft Office PowerPoint</Application>
  <PresentationFormat>Экран (4:3)</PresentationFormat>
  <Paragraphs>86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Guten Tag!</vt:lpstr>
      <vt:lpstr>Heute ist der</vt:lpstr>
      <vt:lpstr>Heute ist</vt:lpstr>
      <vt:lpstr>Mundgymnastik</vt:lpstr>
      <vt:lpstr>Слайд 5</vt:lpstr>
      <vt:lpstr>Laute [a], [a:]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День Рождения!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Die Hausaufgaben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Mundgymnastik</dc:title>
  <dc:creator>pc2</dc:creator>
  <cp:lastModifiedBy>pc2</cp:lastModifiedBy>
  <cp:revision>53</cp:revision>
  <dcterms:created xsi:type="dcterms:W3CDTF">2022-04-11T16:33:42Z</dcterms:created>
  <dcterms:modified xsi:type="dcterms:W3CDTF">2023-04-06T20:07:11Z</dcterms:modified>
</cp:coreProperties>
</file>