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31640" y="5638799"/>
            <a:ext cx="64407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6480719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Конспект логопедического занятия старшей группы для детей с ОНР</a:t>
            </a:r>
            <a:r>
              <a:rPr lang="en-US" b="1" dirty="0" smtClean="0">
                <a:latin typeface="Monotype Corsiva" pitchFamily="66" charset="0"/>
              </a:rPr>
              <a:t> III </a:t>
            </a:r>
            <a:r>
              <a:rPr lang="ru-RU" b="1" dirty="0" smtClean="0">
                <a:latin typeface="Monotype Corsiva" pitchFamily="66" charset="0"/>
              </a:rPr>
              <a:t>на тему: «Овощи»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2200" b="1" dirty="0" smtClean="0">
                <a:latin typeface="Monotype Corsiva" pitchFamily="66" charset="0"/>
              </a:rPr>
              <a:t>Подготовила</a:t>
            </a:r>
            <a:r>
              <a:rPr lang="ru-RU" sz="2200" b="1" smtClean="0">
                <a:latin typeface="Monotype Corsiva" pitchFamily="66" charset="0"/>
              </a:rPr>
              <a:t>: </a:t>
            </a:r>
            <a:r>
              <a:rPr lang="ru-RU" sz="2200" b="1" smtClean="0">
                <a:latin typeface="Monotype Corsiva" pitchFamily="66" charset="0"/>
              </a:rPr>
              <a:t>учитель-логопед </a:t>
            </a:r>
            <a:br>
              <a:rPr lang="ru-RU" sz="2200" b="1" smtClean="0">
                <a:latin typeface="Monotype Corsiva" pitchFamily="66" charset="0"/>
              </a:rPr>
            </a:br>
            <a:r>
              <a:rPr lang="ru-RU" sz="2200" b="1" smtClean="0">
                <a:latin typeface="Monotype Corsiva" pitchFamily="66" charset="0"/>
              </a:rPr>
              <a:t>Надежда </a:t>
            </a:r>
            <a:r>
              <a:rPr lang="ru-RU" sz="2200" b="1" dirty="0" smtClean="0">
                <a:latin typeface="Monotype Corsiva" pitchFamily="66" charset="0"/>
              </a:rPr>
              <a:t>Владимировна</a:t>
            </a:r>
            <a:br>
              <a:rPr lang="ru-RU" sz="2200" b="1" dirty="0" smtClean="0">
                <a:latin typeface="Monotype Corsiva" pitchFamily="66" charset="0"/>
              </a:rPr>
            </a:br>
            <a:r>
              <a:rPr lang="ru-RU" sz="2200" b="1" dirty="0" smtClean="0">
                <a:latin typeface="Monotype Corsiva" pitchFamily="66" charset="0"/>
              </a:rPr>
              <a:t>Сафарова</a:t>
            </a:r>
            <a:endParaRPr lang="ru-RU" sz="2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040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Schoolbook" pitchFamily="18" charset="0"/>
              </a:rPr>
              <a:t>ИТОГ ЗАНЯТИЯ</a:t>
            </a:r>
          </a:p>
          <a:p>
            <a:endParaRPr lang="ru-RU" dirty="0" smtClean="0">
              <a:latin typeface="Century Schoolbook" pitchFamily="18" charset="0"/>
            </a:endParaRPr>
          </a:p>
          <a:p>
            <a:r>
              <a:rPr lang="ru-RU" dirty="0" smtClean="0">
                <a:latin typeface="Century Schoolbook" pitchFamily="18" charset="0"/>
              </a:rPr>
              <a:t>Логопед</a:t>
            </a:r>
            <a:r>
              <a:rPr lang="ru-RU" dirty="0">
                <a:latin typeface="Century Schoolbook" pitchFamily="18" charset="0"/>
              </a:rPr>
              <a:t>: </a:t>
            </a:r>
            <a:r>
              <a:rPr lang="ru-RU" dirty="0" smtClean="0">
                <a:latin typeface="Century Schoolbook" pitchFamily="18" charset="0"/>
              </a:rPr>
              <a:t>Ребята, о чём </a:t>
            </a:r>
            <a:r>
              <a:rPr lang="ru-RU" dirty="0">
                <a:latin typeface="Century Schoolbook" pitchFamily="18" charset="0"/>
              </a:rPr>
              <a:t>мы сегодня с </a:t>
            </a:r>
            <a:r>
              <a:rPr lang="ru-RU" dirty="0" smtClean="0">
                <a:latin typeface="Century Schoolbook" pitchFamily="18" charset="0"/>
              </a:rPr>
              <a:t>вами</a:t>
            </a:r>
            <a:r>
              <a:rPr lang="en-US" dirty="0" smtClean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разговаривали</a:t>
            </a:r>
            <a:r>
              <a:rPr lang="ru-RU" dirty="0">
                <a:latin typeface="Century Schoolbook" pitchFamily="18" charset="0"/>
              </a:rPr>
              <a:t>? Что вам больше всего запомнилось? Вы большие молодцы, очень здорово сегодня отвечали.</a:t>
            </a:r>
          </a:p>
        </p:txBody>
      </p:sp>
    </p:spTree>
    <p:extLst>
      <p:ext uri="{BB962C8B-B14F-4D97-AF65-F5344CB8AC3E}">
        <p14:creationId xmlns:p14="http://schemas.microsoft.com/office/powerpoint/2010/main" val="417080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95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entury Schoolbook" pitchFamily="18" charset="0"/>
              </a:rPr>
              <a:t>Домашнее задание</a:t>
            </a:r>
            <a:endParaRPr lang="ru-RU" b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01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Century Schoolbook" pitchFamily="18" charset="0"/>
              </a:rPr>
              <a:t>Цель: </a:t>
            </a:r>
            <a:r>
              <a:rPr lang="ru-RU" sz="2000" dirty="0" smtClean="0">
                <a:latin typeface="Century Schoolbook" pitchFamily="18" charset="0"/>
              </a:rPr>
              <a:t>Закрепить </a:t>
            </a:r>
            <a:r>
              <a:rPr lang="ru-RU" sz="2000" dirty="0">
                <a:latin typeface="Century Schoolbook" pitchFamily="18" charset="0"/>
              </a:rPr>
              <a:t>знания детей об овощах. </a:t>
            </a:r>
            <a:r>
              <a:rPr lang="ru-RU" sz="2000" dirty="0" smtClean="0">
                <a:latin typeface="Century Schoolbook" pitchFamily="18" charset="0"/>
              </a:rPr>
              <a:t>Расширение </a:t>
            </a:r>
            <a:r>
              <a:rPr lang="ru-RU" sz="2000" dirty="0">
                <a:latin typeface="Century Schoolbook" pitchFamily="18" charset="0"/>
              </a:rPr>
              <a:t>и активизация словаря по </a:t>
            </a:r>
            <a:r>
              <a:rPr lang="ru-RU" sz="2000" dirty="0" smtClean="0">
                <a:latin typeface="Century Schoolbook" pitchFamily="18" charset="0"/>
              </a:rPr>
              <a:t>теме. Развитие лексико-грамматического строя </a:t>
            </a:r>
            <a:r>
              <a:rPr lang="ru-RU" sz="2000" dirty="0">
                <a:latin typeface="Century Schoolbook" pitchFamily="18" charset="0"/>
              </a:rPr>
              <a:t>речи. </a:t>
            </a:r>
          </a:p>
          <a:p>
            <a:pPr algn="just"/>
            <a:r>
              <a:rPr lang="ru-RU" sz="2000" b="1" dirty="0">
                <a:latin typeface="Century Schoolbook" pitchFamily="18" charset="0"/>
              </a:rPr>
              <a:t>Задачи:</a:t>
            </a:r>
            <a:endParaRPr lang="ru-RU" sz="2000" dirty="0">
              <a:latin typeface="Century Schoolbook" pitchFamily="18" charset="0"/>
            </a:endParaRPr>
          </a:p>
          <a:p>
            <a:pPr algn="just"/>
            <a:r>
              <a:rPr lang="ru-RU" sz="2000" b="1" dirty="0" smtClean="0">
                <a:latin typeface="Century Schoolbook" pitchFamily="18" charset="0"/>
              </a:rPr>
              <a:t>Коррекционно-образовательные:</a:t>
            </a:r>
            <a:endParaRPr lang="ru-RU" sz="2000" dirty="0">
              <a:latin typeface="Century Schoolbook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latin typeface="Century Schoolbook" pitchFamily="18" charset="0"/>
              </a:rPr>
              <a:t>Закреплять </a:t>
            </a:r>
            <a:r>
              <a:rPr lang="ru-RU" sz="2000" dirty="0">
                <a:latin typeface="Century Schoolbook" pitchFamily="18" charset="0"/>
              </a:rPr>
              <a:t>образование существительных </a:t>
            </a:r>
            <a:r>
              <a:rPr lang="ru-RU" sz="2000" dirty="0" smtClean="0">
                <a:latin typeface="Century Schoolbook" pitchFamily="18" charset="0"/>
              </a:rPr>
              <a:t>множественного числа </a:t>
            </a:r>
            <a:r>
              <a:rPr lang="ru-RU" sz="2000" dirty="0">
                <a:latin typeface="Century Schoolbook" pitchFamily="18" charset="0"/>
              </a:rPr>
              <a:t>именительного и родительного падежа, образование </a:t>
            </a:r>
            <a:r>
              <a:rPr lang="ru-RU" sz="2000" dirty="0" smtClean="0">
                <a:latin typeface="Century Schoolbook" pitchFamily="18" charset="0"/>
              </a:rPr>
              <a:t>существительных </a:t>
            </a:r>
            <a:r>
              <a:rPr lang="ru-RU" sz="2000" dirty="0">
                <a:latin typeface="Century Schoolbook" pitchFamily="18" charset="0"/>
              </a:rPr>
              <a:t>с </a:t>
            </a:r>
            <a:r>
              <a:rPr lang="ru-RU" sz="2000" dirty="0" smtClean="0">
                <a:latin typeface="Century Schoolbook" pitchFamily="18" charset="0"/>
              </a:rPr>
              <a:t>уменьшительно-ласкательными </a:t>
            </a:r>
            <a:r>
              <a:rPr lang="ru-RU" sz="2000" dirty="0">
                <a:latin typeface="Century Schoolbook" pitchFamily="18" charset="0"/>
              </a:rPr>
              <a:t>суффиксами.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latin typeface="Century Schoolbook" pitchFamily="18" charset="0"/>
              </a:rPr>
              <a:t>Учить образовывать относительные прилагательные, изменять глаголы по лицам, употреблять существительные в различных падежных формах.</a:t>
            </a:r>
          </a:p>
          <a:p>
            <a:pPr algn="just"/>
            <a:r>
              <a:rPr lang="ru-RU" sz="2000" b="1" dirty="0" smtClean="0">
                <a:latin typeface="Century Schoolbook" pitchFamily="18" charset="0"/>
              </a:rPr>
              <a:t>Коррекционно-развивающие:</a:t>
            </a:r>
            <a:endParaRPr lang="ru-RU" sz="2000" dirty="0" smtClean="0">
              <a:latin typeface="Century Schoolbook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latin typeface="Century Schoolbook" pitchFamily="18" charset="0"/>
              </a:rPr>
              <a:t>Развивать и активизировать словарный запас </a:t>
            </a:r>
            <a:r>
              <a:rPr lang="ru-RU" sz="2000" dirty="0">
                <a:latin typeface="Century Schoolbook" pitchFamily="18" charset="0"/>
              </a:rPr>
              <a:t>по теме «Овощи».</a:t>
            </a:r>
          </a:p>
          <a:p>
            <a:pPr algn="just">
              <a:buFont typeface="Arial"/>
              <a:buChar char="•"/>
            </a:pPr>
            <a:r>
              <a:rPr lang="ru-RU" sz="2000" dirty="0" smtClean="0">
                <a:latin typeface="Century Schoolbook" pitchFamily="18" charset="0"/>
              </a:rPr>
              <a:t>Развитие </a:t>
            </a:r>
            <a:r>
              <a:rPr lang="ru-RU" sz="2000" dirty="0">
                <a:latin typeface="Century Schoolbook" pitchFamily="18" charset="0"/>
              </a:rPr>
              <a:t>зрительного и слухового внимания, развитие мелкой и общей моторики, развитие мышления и воображения.</a:t>
            </a:r>
          </a:p>
          <a:p>
            <a:pPr algn="just"/>
            <a:r>
              <a:rPr lang="ru-RU" sz="2000" b="1" dirty="0" smtClean="0">
                <a:latin typeface="Century Schoolbook" pitchFamily="18" charset="0"/>
              </a:rPr>
              <a:t>Коррекционно-воспитательные</a:t>
            </a:r>
            <a:r>
              <a:rPr lang="ru-RU" sz="2000" b="1" dirty="0">
                <a:latin typeface="Century Schoolbook" pitchFamily="18" charset="0"/>
              </a:rPr>
              <a:t>:</a:t>
            </a:r>
            <a:endParaRPr lang="ru-RU" sz="2000" dirty="0">
              <a:latin typeface="Century Schoolbook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2000" dirty="0">
                <a:latin typeface="Century Schoolbook" pitchFamily="18" charset="0"/>
              </a:rPr>
              <a:t>Формировать познавательный интерес; развивать активность и самостоятельность. </a:t>
            </a:r>
            <a:endParaRPr lang="ru-RU" sz="2000" dirty="0" smtClean="0">
              <a:latin typeface="Century Schoolbook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latin typeface="Century Schoolbook" pitchFamily="18" charset="0"/>
              </a:rPr>
              <a:t>Продолжать </a:t>
            </a:r>
            <a:r>
              <a:rPr lang="ru-RU" sz="2000" dirty="0">
                <a:latin typeface="Century Schoolbook" pitchFamily="18" charset="0"/>
              </a:rPr>
              <a:t>воспитывать доброжелательные взаимоотношения между детьми.</a:t>
            </a:r>
            <a:endParaRPr lang="ru-RU" sz="2000" b="0" i="0" dirty="0">
              <a:effectLst/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6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Возрастная группа:</a:t>
            </a:r>
            <a:r>
              <a:rPr lang="ru-RU" dirty="0">
                <a:latin typeface="Century Schoolbook" pitchFamily="18" charset="0"/>
              </a:rPr>
              <a:t> старший возраст (5-6 лет)</a:t>
            </a:r>
          </a:p>
          <a:p>
            <a:r>
              <a:rPr lang="ru-RU" b="1" dirty="0">
                <a:latin typeface="Century Schoolbook" pitchFamily="18" charset="0"/>
              </a:rPr>
              <a:t>Тип занятия</a:t>
            </a:r>
            <a:r>
              <a:rPr lang="ru-RU" dirty="0">
                <a:latin typeface="Century Schoolbook" pitchFamily="18" charset="0"/>
              </a:rPr>
              <a:t>: фронтальное</a:t>
            </a:r>
          </a:p>
          <a:p>
            <a:r>
              <a:rPr lang="ru-RU" b="1" dirty="0">
                <a:latin typeface="Century Schoolbook" pitchFamily="18" charset="0"/>
              </a:rPr>
              <a:t>Общая продолжительность </a:t>
            </a:r>
            <a:r>
              <a:rPr lang="ru-RU" dirty="0">
                <a:latin typeface="Century Schoolbook" pitchFamily="18" charset="0"/>
              </a:rPr>
              <a:t>занятия: 25 минут</a:t>
            </a:r>
          </a:p>
          <a:p>
            <a:r>
              <a:rPr lang="ru-RU" b="1" dirty="0">
                <a:latin typeface="Century Schoolbook" pitchFamily="18" charset="0"/>
              </a:rPr>
              <a:t>Оборудование:</a:t>
            </a:r>
            <a:r>
              <a:rPr lang="ru-RU" dirty="0">
                <a:latin typeface="Century Schoolbook" pitchFamily="18" charset="0"/>
              </a:rPr>
              <a:t> муляжи овощей, картинки с изображением овощей, рассказ об овощах, картинки для составления предложений со словом «овощи». </a:t>
            </a:r>
          </a:p>
          <a:p>
            <a:endParaRPr lang="ru-RU" b="1" dirty="0" smtClean="0">
              <a:latin typeface="Century Schoolbook" pitchFamily="18" charset="0"/>
            </a:endParaRPr>
          </a:p>
          <a:p>
            <a:endParaRPr lang="ru-RU" b="1" dirty="0">
              <a:latin typeface="Century Schoolbook" pitchFamily="18" charset="0"/>
            </a:endParaRPr>
          </a:p>
          <a:p>
            <a:endParaRPr lang="ru-RU" b="1" dirty="0" smtClean="0">
              <a:latin typeface="Century Schoolbook" pitchFamily="18" charset="0"/>
            </a:endParaRPr>
          </a:p>
          <a:p>
            <a:r>
              <a:rPr lang="ru-RU" b="1" dirty="0" smtClean="0">
                <a:latin typeface="Century Schoolbook" pitchFamily="18" charset="0"/>
              </a:rPr>
              <a:t>Организационный </a:t>
            </a:r>
            <a:r>
              <a:rPr lang="ru-RU" b="1" dirty="0">
                <a:latin typeface="Century Schoolbook" pitchFamily="18" charset="0"/>
              </a:rPr>
              <a:t>момент.</a:t>
            </a:r>
          </a:p>
          <a:p>
            <a:endParaRPr lang="ru-RU" b="1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Логопед.</a:t>
            </a:r>
            <a:r>
              <a:rPr lang="ru-RU" dirty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Здравствуйте</a:t>
            </a:r>
            <a:r>
              <a:rPr lang="ru-RU" dirty="0">
                <a:latin typeface="Century Schoolbook" pitchFamily="18" charset="0"/>
              </a:rPr>
              <a:t>, </a:t>
            </a:r>
            <a:r>
              <a:rPr lang="ru-RU" dirty="0" smtClean="0">
                <a:latin typeface="Century Schoolbook" pitchFamily="18" charset="0"/>
              </a:rPr>
              <a:t>ребята! Настал </a:t>
            </a:r>
            <a:r>
              <a:rPr lang="ru-RU" dirty="0">
                <a:latin typeface="Century Schoolbook" pitchFamily="18" charset="0"/>
              </a:rPr>
              <a:t>новый день. Давайте улыбнемся друг другу, пожелаем всем доброго утра</a:t>
            </a:r>
            <a:r>
              <a:rPr lang="ru-RU" dirty="0" smtClean="0">
                <a:latin typeface="Century Schoolbook" pitchFamily="18" charset="0"/>
              </a:rPr>
              <a:t>!</a:t>
            </a:r>
          </a:p>
          <a:p>
            <a:r>
              <a:rPr lang="ru-RU" dirty="0" smtClean="0">
                <a:latin typeface="Century Schoolbook" pitchFamily="18" charset="0"/>
              </a:rPr>
              <a:t>Игра «Фокус»</a:t>
            </a:r>
          </a:p>
          <a:p>
            <a:r>
              <a:rPr lang="ru-RU" dirty="0">
                <a:latin typeface="Century Schoolbook" pitchFamily="18" charset="0"/>
              </a:rPr>
              <a:t> </a:t>
            </a:r>
            <a:r>
              <a:rPr lang="ru-RU" i="1" dirty="0" smtClean="0">
                <a:latin typeface="Century Schoolbook" pitchFamily="18" charset="0"/>
              </a:rPr>
              <a:t>Развитие речевого дыхания и голоса</a:t>
            </a:r>
          </a:p>
          <a:p>
            <a:r>
              <a:rPr lang="ru-RU" i="1" dirty="0" smtClean="0">
                <a:latin typeface="Century Schoolbook" pitchFamily="18" charset="0"/>
              </a:rPr>
              <a:t>Улыбнуться, положить широкий язык на нижнюю губу  и сдуть пёрышко с ладони.</a:t>
            </a:r>
          </a:p>
          <a:p>
            <a:r>
              <a:rPr lang="ru-RU" i="1" dirty="0" smtClean="0">
                <a:latin typeface="Century Schoolbook" pitchFamily="18" charset="0"/>
              </a:rPr>
              <a:t>Плавно соединить руки округло над головой и произнести протяжно «</a:t>
            </a:r>
            <a:r>
              <a:rPr lang="ru-RU" i="1" dirty="0" err="1" smtClean="0">
                <a:latin typeface="Century Schoolbook" pitchFamily="18" charset="0"/>
              </a:rPr>
              <a:t>Ооооо</a:t>
            </a:r>
            <a:r>
              <a:rPr lang="ru-RU" i="1" dirty="0" smtClean="0">
                <a:latin typeface="Century Schoolbook" pitchFamily="18" charset="0"/>
              </a:rPr>
              <a:t>», резко опустить руки вниз и произнести коротко «О».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endParaRPr lang="ru-RU" dirty="0" smtClean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2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Основная часть</a:t>
            </a:r>
            <a:r>
              <a:rPr lang="ru-RU" b="1" dirty="0" smtClean="0">
                <a:latin typeface="Century Schoolbook" pitchFamily="18" charset="0"/>
              </a:rPr>
              <a:t>.</a:t>
            </a:r>
          </a:p>
          <a:p>
            <a:endParaRPr lang="ru-RU" b="1" dirty="0">
              <a:latin typeface="Century Schoolbook" pitchFamily="18" charset="0"/>
            </a:endParaRPr>
          </a:p>
          <a:p>
            <a:r>
              <a:rPr lang="ru-RU" b="1" dirty="0" smtClean="0">
                <a:latin typeface="Century Schoolbook" pitchFamily="18" charset="0"/>
              </a:rPr>
              <a:t>Логопед: </a:t>
            </a:r>
            <a:r>
              <a:rPr lang="ru-RU" dirty="0" smtClean="0">
                <a:latin typeface="Century Schoolbook" pitchFamily="18" charset="0"/>
              </a:rPr>
              <a:t>А </a:t>
            </a:r>
            <a:r>
              <a:rPr lang="ru-RU" dirty="0">
                <a:latin typeface="Century Schoolbook" pitchFamily="18" charset="0"/>
              </a:rPr>
              <a:t>сейчас мыс вами отгадаем несколько загадок, чтобы понять, о чем мы сегодня будем </a:t>
            </a:r>
            <a:r>
              <a:rPr lang="ru-RU" dirty="0" smtClean="0">
                <a:latin typeface="Century Schoolbook" pitchFamily="18" charset="0"/>
              </a:rPr>
              <a:t>говорить.</a:t>
            </a:r>
            <a:endParaRPr lang="ru-RU" dirty="0">
              <a:latin typeface="Century Schoolbook" pitchFamily="18" charset="0"/>
            </a:endParaRP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Она прячется от солнца</a:t>
            </a:r>
          </a:p>
          <a:p>
            <a:r>
              <a:rPr lang="ru-RU" dirty="0">
                <a:latin typeface="Century Schoolbook" pitchFamily="18" charset="0"/>
              </a:rPr>
              <a:t>Под кустом в глубокой норке,</a:t>
            </a:r>
          </a:p>
          <a:p>
            <a:r>
              <a:rPr lang="ru-RU" dirty="0">
                <a:latin typeface="Century Schoolbook" pitchFamily="18" charset="0"/>
              </a:rPr>
              <a:t>Бурая – не мишка,</a:t>
            </a:r>
          </a:p>
          <a:p>
            <a:r>
              <a:rPr lang="ru-RU" dirty="0">
                <a:latin typeface="Century Schoolbook" pitchFamily="18" charset="0"/>
              </a:rPr>
              <a:t>В норке — но не мышка. (Картошка)</a:t>
            </a:r>
          </a:p>
          <a:p>
            <a:r>
              <a:rPr lang="ru-RU" dirty="0">
                <a:latin typeface="Century Schoolbook" pitchFamily="18" charset="0"/>
              </a:rPr>
              <a:t>Сто одежек и все без застежек. (Капуста)</a:t>
            </a:r>
          </a:p>
          <a:p>
            <a:r>
              <a:rPr lang="ru-RU" dirty="0">
                <a:latin typeface="Century Schoolbook" pitchFamily="18" charset="0"/>
              </a:rPr>
              <a:t>Сидит дед, во сто шуб одет,</a:t>
            </a:r>
          </a:p>
          <a:p>
            <a:r>
              <a:rPr lang="ru-RU" dirty="0">
                <a:latin typeface="Century Schoolbook" pitchFamily="18" charset="0"/>
              </a:rPr>
              <a:t>Кто его раздевает,</a:t>
            </a:r>
          </a:p>
          <a:p>
            <a:r>
              <a:rPr lang="ru-RU" dirty="0">
                <a:latin typeface="Century Schoolbook" pitchFamily="18" charset="0"/>
              </a:rPr>
              <a:t>Тот слезы проливает. (Лук)</a:t>
            </a:r>
          </a:p>
          <a:p>
            <a:r>
              <a:rPr lang="ru-RU" dirty="0">
                <a:latin typeface="Century Schoolbook" pitchFamily="18" charset="0"/>
              </a:rPr>
              <a:t>Красна девица</a:t>
            </a:r>
          </a:p>
          <a:p>
            <a:r>
              <a:rPr lang="ru-RU" dirty="0">
                <a:latin typeface="Century Schoolbook" pitchFamily="18" charset="0"/>
              </a:rPr>
              <a:t>Сидит в темнице,</a:t>
            </a:r>
          </a:p>
          <a:p>
            <a:r>
              <a:rPr lang="ru-RU" dirty="0">
                <a:latin typeface="Century Schoolbook" pitchFamily="18" charset="0"/>
              </a:rPr>
              <a:t>А коса на улице. (Морковь)</a:t>
            </a:r>
          </a:p>
          <a:p>
            <a:r>
              <a:rPr lang="ru-RU" dirty="0">
                <a:latin typeface="Century Schoolbook" pitchFamily="18" charset="0"/>
              </a:rPr>
              <a:t>Растут на грядке</a:t>
            </a:r>
          </a:p>
          <a:p>
            <a:r>
              <a:rPr lang="ru-RU" dirty="0">
                <a:latin typeface="Century Schoolbook" pitchFamily="18" charset="0"/>
              </a:rPr>
              <a:t>Зеленые ветки,</a:t>
            </a:r>
          </a:p>
          <a:p>
            <a:r>
              <a:rPr lang="ru-RU" dirty="0">
                <a:latin typeface="Century Schoolbook" pitchFamily="18" charset="0"/>
              </a:rPr>
              <a:t>А на них красные детки. (Помидор)</a:t>
            </a:r>
          </a:p>
        </p:txBody>
      </p:sp>
    </p:spTree>
    <p:extLst>
      <p:ext uri="{BB962C8B-B14F-4D97-AF65-F5344CB8AC3E}">
        <p14:creationId xmlns:p14="http://schemas.microsoft.com/office/powerpoint/2010/main" val="744576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entury Schoolbook" pitchFamily="18" charset="0"/>
              </a:rPr>
              <a:t>Логопед:</a:t>
            </a:r>
            <a:r>
              <a:rPr lang="ru-RU" dirty="0" smtClean="0">
                <a:latin typeface="Century Schoolbook" pitchFamily="18" charset="0"/>
              </a:rPr>
              <a:t> Молодцы</a:t>
            </a:r>
            <a:r>
              <a:rPr lang="ru-RU" dirty="0">
                <a:latin typeface="Century Schoolbook" pitchFamily="18" charset="0"/>
              </a:rPr>
              <a:t>, все правильно. Ну теперь расскажите мне, как назвать одним словом все, что мы сейчас отгадали</a:t>
            </a:r>
            <a:r>
              <a:rPr lang="ru-RU" dirty="0" smtClean="0">
                <a:latin typeface="Century Schoolbook" pitchFamily="18" charset="0"/>
              </a:rPr>
              <a:t>?</a:t>
            </a:r>
            <a:endParaRPr lang="ru-RU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Дети: </a:t>
            </a:r>
            <a:r>
              <a:rPr lang="ru-RU" dirty="0" smtClean="0">
                <a:latin typeface="Century Schoolbook" pitchFamily="18" charset="0"/>
              </a:rPr>
              <a:t>овощи</a:t>
            </a:r>
            <a:endParaRPr lang="ru-RU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Логопед: </a:t>
            </a:r>
            <a:r>
              <a:rPr lang="ru-RU" dirty="0">
                <a:latin typeface="Century Schoolbook" pitchFamily="18" charset="0"/>
              </a:rPr>
              <a:t>молодцы! И так тема нашего занятия сегодня, Овощи. Расскажите мне, пожалуйста, что вы знаете об овощах</a:t>
            </a:r>
            <a:r>
              <a:rPr lang="ru-RU" dirty="0" smtClean="0">
                <a:latin typeface="Century Schoolbook" pitchFamily="18" charset="0"/>
              </a:rPr>
              <a:t>?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Дети отвечают.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Игра «Назови ласково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На доске изображения разных овощей. Дети называют ласково каждый овощ по очереди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Помидор – </a:t>
            </a:r>
            <a:r>
              <a:rPr lang="ru-RU" dirty="0" smtClean="0">
                <a:latin typeface="Century Schoolbook" pitchFamily="18" charset="0"/>
              </a:rPr>
              <a:t>помидорчик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Огурец – </a:t>
            </a:r>
            <a:r>
              <a:rPr lang="ru-RU" dirty="0" smtClean="0">
                <a:latin typeface="Century Schoolbook" pitchFamily="18" charset="0"/>
              </a:rPr>
              <a:t>огурчик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Баклажан – </a:t>
            </a:r>
            <a:r>
              <a:rPr lang="ru-RU" dirty="0" err="1" smtClean="0">
                <a:latin typeface="Century Schoolbook" pitchFamily="18" charset="0"/>
              </a:rPr>
              <a:t>баклажанчик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Лук – </a:t>
            </a:r>
            <a:r>
              <a:rPr lang="ru-RU" dirty="0" smtClean="0">
                <a:latin typeface="Century Schoolbook" pitchFamily="18" charset="0"/>
              </a:rPr>
              <a:t>лучок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Свекла – </a:t>
            </a:r>
            <a:r>
              <a:rPr lang="ru-RU" dirty="0" err="1">
                <a:latin typeface="Century Schoolbook" pitchFamily="18" charset="0"/>
              </a:rPr>
              <a:t>свеколка</a:t>
            </a:r>
            <a:r>
              <a:rPr lang="ru-RU" dirty="0">
                <a:latin typeface="Century Schoolbook" pitchFamily="18" charset="0"/>
              </a:rPr>
              <a:t> и т.д</a:t>
            </a:r>
            <a:r>
              <a:rPr lang="ru-RU" dirty="0" smtClean="0">
                <a:latin typeface="Century Schoolbook" pitchFamily="18" charset="0"/>
              </a:rPr>
              <a:t>.</a:t>
            </a:r>
          </a:p>
          <a:p>
            <a:endParaRPr lang="ru-RU" b="1" dirty="0" smtClean="0">
              <a:latin typeface="Century Schoolbook" pitchFamily="18" charset="0"/>
            </a:endParaRPr>
          </a:p>
          <a:p>
            <a:r>
              <a:rPr lang="ru-RU" b="1" dirty="0" smtClean="0">
                <a:latin typeface="Century Schoolbook" pitchFamily="18" charset="0"/>
              </a:rPr>
              <a:t>Игра </a:t>
            </a:r>
            <a:r>
              <a:rPr lang="ru-RU" b="1" dirty="0">
                <a:latin typeface="Century Schoolbook" pitchFamily="18" charset="0"/>
              </a:rPr>
              <a:t>«Какой суп получится</a:t>
            </a:r>
            <a:r>
              <a:rPr lang="ru-RU" b="1" dirty="0" smtClean="0">
                <a:latin typeface="Century Schoolbook" pitchFamily="18" charset="0"/>
              </a:rPr>
              <a:t>?»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овощей – </a:t>
            </a:r>
            <a:r>
              <a:rPr lang="ru-RU" dirty="0" smtClean="0">
                <a:latin typeface="Century Schoolbook" pitchFamily="18" charset="0"/>
              </a:rPr>
              <a:t>овощной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молока - </a:t>
            </a:r>
            <a:r>
              <a:rPr lang="ru-RU" dirty="0" smtClean="0">
                <a:latin typeface="Century Schoolbook" pitchFamily="18" charset="0"/>
              </a:rPr>
              <a:t>….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курицы - </a:t>
            </a:r>
            <a:r>
              <a:rPr lang="ru-RU" dirty="0" smtClean="0">
                <a:latin typeface="Century Schoolbook" pitchFamily="18" charset="0"/>
              </a:rPr>
              <a:t>…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рыбы - </a:t>
            </a:r>
            <a:r>
              <a:rPr lang="ru-RU" dirty="0" smtClean="0">
                <a:latin typeface="Century Schoolbook" pitchFamily="18" charset="0"/>
              </a:rPr>
              <a:t>…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мяса - </a:t>
            </a:r>
            <a:r>
              <a:rPr lang="ru-RU" dirty="0" smtClean="0">
                <a:latin typeface="Century Schoolbook" pitchFamily="18" charset="0"/>
              </a:rPr>
              <a:t>…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гороха - …</a:t>
            </a:r>
          </a:p>
        </p:txBody>
      </p:sp>
    </p:spTree>
    <p:extLst>
      <p:ext uri="{BB962C8B-B14F-4D97-AF65-F5344CB8AC3E}">
        <p14:creationId xmlns:p14="http://schemas.microsoft.com/office/powerpoint/2010/main" val="1921533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5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Игра «Назови салат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моркови - </a:t>
            </a:r>
            <a:r>
              <a:rPr lang="ru-RU" dirty="0" smtClean="0">
                <a:latin typeface="Century Schoolbook" pitchFamily="18" charset="0"/>
              </a:rPr>
              <a:t>…(морковный)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капусты - </a:t>
            </a:r>
            <a:r>
              <a:rPr lang="ru-RU" dirty="0" smtClean="0">
                <a:latin typeface="Century Schoolbook" pitchFamily="18" charset="0"/>
              </a:rPr>
              <a:t>…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Из овощей - </a:t>
            </a:r>
            <a:r>
              <a:rPr lang="ru-RU" dirty="0" smtClean="0">
                <a:latin typeface="Century Schoolbook" pitchFamily="18" charset="0"/>
              </a:rPr>
              <a:t>…</a:t>
            </a:r>
            <a:endParaRPr lang="ru-RU" dirty="0">
              <a:latin typeface="Century Schoolbook" pitchFamily="18" charset="0"/>
            </a:endParaRPr>
          </a:p>
          <a:p>
            <a:endParaRPr lang="ru-RU" dirty="0" smtClean="0">
              <a:latin typeface="Century Schoolbook" pitchFamily="18" charset="0"/>
            </a:endParaRPr>
          </a:p>
          <a:p>
            <a:r>
              <a:rPr lang="ru-RU" b="1" dirty="0" smtClean="0">
                <a:latin typeface="Century Schoolbook" pitchFamily="18" charset="0"/>
              </a:rPr>
              <a:t>Игра </a:t>
            </a:r>
            <a:r>
              <a:rPr lang="ru-RU" b="1" dirty="0">
                <a:latin typeface="Century Schoolbook" pitchFamily="18" charset="0"/>
              </a:rPr>
              <a:t>«О каком овоще идет речь</a:t>
            </a:r>
            <a:r>
              <a:rPr lang="ru-RU" b="1" dirty="0" smtClean="0">
                <a:latin typeface="Century Schoolbook" pitchFamily="18" charset="0"/>
              </a:rPr>
              <a:t>?»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На доске висят картинки: морковь, репка, огурец, помидор, картофель.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Логопед перечисляет описание овощей, а дети угадываю о каком овоще идет речь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Вкусный, твердый, зеленый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Желтая, круглая, твердая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Оранжевая, твердая, сладкая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Красный, сочный, круглый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Коричневый, овальный, твердый</a:t>
            </a:r>
            <a:r>
              <a:rPr lang="ru-RU" dirty="0" smtClean="0">
                <a:latin typeface="Century Schoolbook" pitchFamily="18" charset="0"/>
              </a:rPr>
              <a:t>.</a:t>
            </a:r>
          </a:p>
          <a:p>
            <a:endParaRPr lang="ru-RU" dirty="0" smtClean="0">
              <a:latin typeface="Century Schoolbook" pitchFamily="18" charset="0"/>
            </a:endParaRPr>
          </a:p>
          <a:p>
            <a:r>
              <a:rPr lang="ru-RU" b="1" dirty="0" smtClean="0">
                <a:latin typeface="Century Schoolbook" pitchFamily="18" charset="0"/>
              </a:rPr>
              <a:t>Игра </a:t>
            </a:r>
            <a:r>
              <a:rPr lang="ru-RU" b="1" dirty="0">
                <a:latin typeface="Century Schoolbook" pitchFamily="18" charset="0"/>
              </a:rPr>
              <a:t>«Найди лишнюю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На доске изображены картинки овощей и других продуктов, дети должны понять и объяснить, почему тот или иной продукт лишний</a:t>
            </a:r>
            <a:r>
              <a:rPr lang="ru-RU" dirty="0" smtClean="0">
                <a:latin typeface="Century Schoolbook" pitchFamily="18" charset="0"/>
              </a:rPr>
              <a:t>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Помидор, баклажан, морковь, </a:t>
            </a:r>
            <a:r>
              <a:rPr lang="ru-RU" dirty="0" smtClean="0">
                <a:latin typeface="Century Schoolbook" pitchFamily="18" charset="0"/>
              </a:rPr>
              <a:t>колбаса.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Редиска, репка, капуста, яблоко.</a:t>
            </a:r>
          </a:p>
          <a:p>
            <a:r>
              <a:rPr lang="ru-RU" dirty="0">
                <a:latin typeface="Century Schoolbook" pitchFamily="18" charset="0"/>
              </a:rPr>
              <a:t>Лук, баклажан, малина, свекла.</a:t>
            </a:r>
          </a:p>
        </p:txBody>
      </p:sp>
    </p:spTree>
    <p:extLst>
      <p:ext uri="{BB962C8B-B14F-4D97-AF65-F5344CB8AC3E}">
        <p14:creationId xmlns:p14="http://schemas.microsoft.com/office/powerpoint/2010/main" val="1401873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3"/>
            <a:ext cx="87129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entury Schoolbook" pitchFamily="18" charset="0"/>
              </a:rPr>
              <a:t>Упражнение </a:t>
            </a:r>
            <a:r>
              <a:rPr lang="ru-RU" b="1" dirty="0">
                <a:latin typeface="Century Schoolbook" pitchFamily="18" charset="0"/>
              </a:rPr>
              <a:t>«Составить предложения по картинкам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На доске несколько картинок с овощами. Дети по очереди составляют предложения с употребление слова «овощи».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dirty="0" smtClean="0">
                <a:latin typeface="Century Schoolbook" pitchFamily="18" charset="0"/>
              </a:rPr>
              <a:t>Например: Дедушка </a:t>
            </a:r>
            <a:r>
              <a:rPr lang="ru-RU" dirty="0">
                <a:latin typeface="Century Schoolbook" pitchFamily="18" charset="0"/>
              </a:rPr>
              <a:t>поливает </a:t>
            </a:r>
            <a:r>
              <a:rPr lang="ru-RU" dirty="0" smtClean="0">
                <a:latin typeface="Century Schoolbook" pitchFamily="18" charset="0"/>
              </a:rPr>
              <a:t>овощи.</a:t>
            </a:r>
            <a:endParaRPr lang="ru-RU" dirty="0">
              <a:latin typeface="Century Schoolbook" pitchFamily="18" charset="0"/>
            </a:endParaRP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Физкультминутка "Овощи</a:t>
            </a:r>
            <a:r>
              <a:rPr lang="ru-RU" b="1" dirty="0" smtClean="0">
                <a:latin typeface="Century Schoolbook" pitchFamily="18" charset="0"/>
              </a:rPr>
              <a:t>"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Как-то вечером на </a:t>
            </a:r>
            <a:r>
              <a:rPr lang="ru-RU" dirty="0" smtClean="0">
                <a:latin typeface="Century Schoolbook" pitchFamily="18" charset="0"/>
              </a:rPr>
              <a:t>грядке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Репа, свекла, редька, </a:t>
            </a:r>
            <a:r>
              <a:rPr lang="ru-RU" dirty="0" smtClean="0">
                <a:latin typeface="Century Schoolbook" pitchFamily="18" charset="0"/>
              </a:rPr>
              <a:t>лук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Поиграть решили в прятки</a:t>
            </a:r>
            <a:r>
              <a:rPr lang="ru-RU" dirty="0" smtClean="0">
                <a:latin typeface="Century Schoolbook" pitchFamily="18" charset="0"/>
              </a:rPr>
              <a:t>,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Но сначала встали в круг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(Дети идут по кругу, взявшись за руки, в центре круга — водящий с завязанными глазами</a:t>
            </a:r>
            <a:r>
              <a:rPr lang="ru-RU" dirty="0" smtClean="0">
                <a:latin typeface="Century Schoolbook" pitchFamily="18" charset="0"/>
              </a:rPr>
              <a:t>.)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Рассчитались четко тут же</a:t>
            </a:r>
            <a:r>
              <a:rPr lang="ru-RU" dirty="0" smtClean="0">
                <a:latin typeface="Century Schoolbook" pitchFamily="18" charset="0"/>
              </a:rPr>
              <a:t>: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Раз, два, три, четыре, пять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(Останавливаются, крутят водящего</a:t>
            </a:r>
            <a:r>
              <a:rPr lang="ru-RU" dirty="0" smtClean="0">
                <a:latin typeface="Century Schoolbook" pitchFamily="18" charset="0"/>
              </a:rPr>
              <a:t>.)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Прячься лучше, прячься глубже</a:t>
            </a:r>
            <a:r>
              <a:rPr lang="ru-RU" dirty="0" smtClean="0">
                <a:latin typeface="Century Schoolbook" pitchFamily="18" charset="0"/>
              </a:rPr>
              <a:t>,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Ну а ты иди искать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(Разбегаются, приседают, водящий ищет.)</a:t>
            </a:r>
          </a:p>
        </p:txBody>
      </p:sp>
    </p:spTree>
    <p:extLst>
      <p:ext uri="{BB962C8B-B14F-4D97-AF65-F5344CB8AC3E}">
        <p14:creationId xmlns:p14="http://schemas.microsoft.com/office/powerpoint/2010/main" val="3184392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569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Упражнение «Описание овоща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Логопед раздает каждому ребенку карточку с изображением овоща, ребенок должен составить описание овоща по плану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- </a:t>
            </a:r>
            <a:r>
              <a:rPr lang="ru-RU" dirty="0" smtClean="0">
                <a:latin typeface="Century Schoolbook" pitchFamily="18" charset="0"/>
              </a:rPr>
              <a:t>Цвет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- </a:t>
            </a:r>
            <a:r>
              <a:rPr lang="ru-RU" dirty="0" smtClean="0">
                <a:latin typeface="Century Schoolbook" pitchFamily="18" charset="0"/>
              </a:rPr>
              <a:t>Форма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- Растет НАД или ПОД </a:t>
            </a:r>
            <a:r>
              <a:rPr lang="ru-RU" dirty="0" smtClean="0">
                <a:latin typeface="Century Schoolbook" pitchFamily="18" charset="0"/>
              </a:rPr>
              <a:t>землей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- Что можно приготовить с данным овощем.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Например, у меня на картинке помидор, он красного цвета и круглой формы. Помидор растет НАД землей, из него можно приготовить вкусный салат.</a:t>
            </a:r>
          </a:p>
          <a:p>
            <a:endParaRPr lang="ru-RU" dirty="0">
              <a:latin typeface="Century Schoolbook" pitchFamily="18" charset="0"/>
            </a:endParaRPr>
          </a:p>
          <a:p>
            <a:r>
              <a:rPr lang="ru-RU" b="1" dirty="0">
                <a:latin typeface="Century Schoolbook" pitchFamily="18" charset="0"/>
              </a:rPr>
              <a:t>Рассказ «Дима на огороде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Логопед читает рассказ ("Дима на огороде"), дети слушают, смотрят на картинку по теме рассказа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Логопед задает вопросы по содержанию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как звали мальчика?</a:t>
            </a:r>
          </a:p>
          <a:p>
            <a:r>
              <a:rPr lang="ru-RU" dirty="0">
                <a:latin typeface="Century Schoolbook" pitchFamily="18" charset="0"/>
              </a:rPr>
              <a:t>где гулял мальчик?</a:t>
            </a:r>
          </a:p>
          <a:p>
            <a:r>
              <a:rPr lang="ru-RU" dirty="0">
                <a:latin typeface="Century Schoolbook" pitchFamily="18" charset="0"/>
              </a:rPr>
              <a:t>что удивило мальчика?</a:t>
            </a:r>
          </a:p>
          <a:p>
            <a:r>
              <a:rPr lang="ru-RU" dirty="0">
                <a:latin typeface="Century Schoolbook" pitchFamily="18" charset="0"/>
              </a:rPr>
              <a:t>как мы с вами назовет этот рассказ? и т.д.</a:t>
            </a:r>
          </a:p>
        </p:txBody>
      </p:sp>
    </p:spTree>
    <p:extLst>
      <p:ext uri="{BB962C8B-B14F-4D97-AF65-F5344CB8AC3E}">
        <p14:creationId xmlns:p14="http://schemas.microsoft.com/office/powerpoint/2010/main" val="3246859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>
                <a:latin typeface="Century Schoolbook" pitchFamily="18" charset="0"/>
              </a:rPr>
              <a:t>Задание «Раскраска</a:t>
            </a:r>
            <a:r>
              <a:rPr lang="ru-RU" b="1" dirty="0" smtClean="0">
                <a:latin typeface="Century Schoolbook" pitchFamily="18" charset="0"/>
              </a:rPr>
              <a:t>»</a:t>
            </a:r>
            <a:endParaRPr lang="ru-RU" b="1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Логопед дает листы с изображением овощей, фруктов и ягод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ru-RU" dirty="0">
              <a:latin typeface="Century Schoolbook" pitchFamily="18" charset="0"/>
            </a:endParaRPr>
          </a:p>
          <a:p>
            <a:r>
              <a:rPr lang="ru-RU" dirty="0">
                <a:latin typeface="Century Schoolbook" pitchFamily="18" charset="0"/>
              </a:rPr>
              <a:t>Задание: раскрасить ТОЛЬКО овощи</a:t>
            </a:r>
            <a:r>
              <a:rPr lang="ru-RU" dirty="0" smtClean="0">
                <a:latin typeface="Century Schoolbook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7488832" cy="515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9737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781</Words>
  <Application>Microsoft Office PowerPoint</Application>
  <PresentationFormat>Экран (4:3)</PresentationFormat>
  <Paragraphs>126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Конспект логопедического занятия старшей группы для детей с ОНР III на тему: «Овощи»  Подготовила: учитель-логопед  Надежда Владимировна Сафарова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логопедического занятия старшей группы для детей с ОНР III на тему: </dc:title>
  <dc:creator>PC-2022</dc:creator>
  <cp:lastModifiedBy>PC-2022</cp:lastModifiedBy>
  <cp:revision>10</cp:revision>
  <dcterms:created xsi:type="dcterms:W3CDTF">2023-04-08T13:31:23Z</dcterms:created>
  <dcterms:modified xsi:type="dcterms:W3CDTF">2023-04-15T13:34:13Z</dcterms:modified>
</cp:coreProperties>
</file>