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79"/>
  </p:notesMasterIdLst>
  <p:sldIdLst>
    <p:sldId id="256" r:id="rId2"/>
    <p:sldId id="257" r:id="rId3"/>
    <p:sldId id="273" r:id="rId4"/>
    <p:sldId id="261" r:id="rId5"/>
    <p:sldId id="262" r:id="rId6"/>
    <p:sldId id="263" r:id="rId7"/>
    <p:sldId id="264" r:id="rId8"/>
    <p:sldId id="265" r:id="rId9"/>
    <p:sldId id="269" r:id="rId10"/>
    <p:sldId id="275" r:id="rId11"/>
    <p:sldId id="270" r:id="rId12"/>
    <p:sldId id="271" r:id="rId13"/>
    <p:sldId id="276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318" r:id="rId56"/>
    <p:sldId id="319" r:id="rId57"/>
    <p:sldId id="320" r:id="rId58"/>
    <p:sldId id="321" r:id="rId59"/>
    <p:sldId id="322" r:id="rId60"/>
    <p:sldId id="323" r:id="rId61"/>
    <p:sldId id="324" r:id="rId62"/>
    <p:sldId id="325" r:id="rId63"/>
    <p:sldId id="326" r:id="rId64"/>
    <p:sldId id="327" r:id="rId65"/>
    <p:sldId id="328" r:id="rId66"/>
    <p:sldId id="329" r:id="rId67"/>
    <p:sldId id="330" r:id="rId68"/>
    <p:sldId id="331" r:id="rId69"/>
    <p:sldId id="332" r:id="rId70"/>
    <p:sldId id="333" r:id="rId71"/>
    <p:sldId id="334" r:id="rId72"/>
    <p:sldId id="335" r:id="rId73"/>
    <p:sldId id="336" r:id="rId74"/>
    <p:sldId id="337" r:id="rId75"/>
    <p:sldId id="338" r:id="rId76"/>
    <p:sldId id="339" r:id="rId77"/>
    <p:sldId id="340" r:id="rId7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11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9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0D44F-CB6A-4200-8259-90EF710C995B}" type="datetimeFigureOut">
              <a:rPr lang="ru-RU" smtClean="0"/>
              <a:t>15.04.2023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BCA2D-BBF1-4750-81C7-0C265CADFA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452563" y="228600"/>
            <a:ext cx="3963987" cy="2973388"/>
          </a:xfrm>
          <a:ln w="12700" cap="flat">
            <a:solidFill>
              <a:schemeClr val="tx1"/>
            </a:solidFill>
          </a:ln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6388"/>
          </a:xfrm>
          <a:ln/>
        </p:spPr>
        <p:txBody>
          <a:bodyPr lIns="90633" tIns="44521" rIns="90633" bIns="44521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029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030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3874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7BDC44E8-33A5-402B-BD88-3849796FAC3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627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566738" y="304800"/>
            <a:ext cx="8008937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D86B878F-9E71-463E-8696-CDFC1F93D84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83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8A2548BB-C69F-449A-90D1-280188DDCFF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6679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fld id="{61D9D7CC-B303-4AC3-BBF9-47A8F7C5DC3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815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714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272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34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410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74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20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892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188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69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advesti.ru/img/1166688780_mobile.jpg" TargetMode="Externa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e-college.ru/xbooks/xbook070/book/index/predmetnyi.htm#i00129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1%D1%80%D0%B5%D0%B4%D0%BD%D0%B8%D0%B9_%D0%BA%D0%BB%D0%B0%D1%81%D1%81" TargetMode="External"/><Relationship Id="rId2" Type="http://schemas.openxmlformats.org/officeDocument/2006/relationships/hyperlink" Target="http://ru.wikipedia.org/wiki/%D0%92%D1%8B%D1%81%D1%88%D0%B8%D0%B9_%D0%BA%D0%BB%D0%B0%D1%81%D1%8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D%D0%B8%D0%B7%D1%88%D0%B8%D0%B9_%D0%BA%D0%BB%D0%B0%D1%81%D1%81" TargetMode="Externa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Маркетинг в туризме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Вводные лекции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39000" cy="1143000"/>
          </a:xfrm>
        </p:spPr>
        <p:txBody>
          <a:bodyPr anchor="t">
            <a:normAutofit fontScale="90000"/>
          </a:bodyPr>
          <a:lstStyle/>
          <a:p>
            <a:pPr eaLnBrk="1" hangingPunct="1"/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Маркетинг – это прибыльное удовлетворение потребностей.</a:t>
            </a:r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/>
            </a:r>
            <a:b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</a:br>
            <a:endParaRPr lang="ru-RU" sz="32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714625"/>
            <a:ext cx="7196138" cy="3741738"/>
          </a:xfrm>
        </p:spPr>
        <p:txBody>
          <a:bodyPr>
            <a:normAutofit/>
          </a:bodyPr>
          <a:lstStyle/>
          <a:p>
            <a:pPr marL="411163" eaLnBrk="1" hangingPunct="1">
              <a:lnSpc>
                <a:spcPct val="80000"/>
              </a:lnSpc>
            </a:pPr>
            <a:endParaRPr lang="ru-RU" sz="2600" b="1" dirty="0" smtClean="0">
              <a:cs typeface="Times New Roman" pitchFamily="18" charset="0"/>
            </a:endParaRPr>
          </a:p>
          <a:p>
            <a:pPr marL="411163" eaLnBrk="1" hangingPunct="1">
              <a:lnSpc>
                <a:spcPct val="80000"/>
              </a:lnSpc>
            </a:pPr>
            <a:r>
              <a:rPr lang="ru-RU" sz="2600" b="1" dirty="0" smtClean="0">
                <a:cs typeface="Times New Roman" pitchFamily="18" charset="0"/>
              </a:rPr>
              <a:t>Цель </a:t>
            </a:r>
            <a:r>
              <a:rPr lang="ru-RU" sz="2600" b="1" dirty="0">
                <a:cs typeface="Times New Roman" pitchFamily="18" charset="0"/>
              </a:rPr>
              <a:t>маркетинга</a:t>
            </a:r>
            <a:r>
              <a:rPr lang="ru-RU" sz="2600" dirty="0">
                <a:cs typeface="Times New Roman" pitchFamily="18" charset="0"/>
              </a:rPr>
              <a:t> – </a:t>
            </a:r>
            <a:r>
              <a:rPr lang="ru-RU" sz="2200" dirty="0">
                <a:cs typeface="Times New Roman" pitchFamily="18" charset="0"/>
              </a:rPr>
              <a:t>достижение такого уровня знаний и понимания покупателей, когда предлагаемые вами товары и услуги им жизненно необходимы и продают себя сами.</a:t>
            </a:r>
            <a:r>
              <a:rPr lang="ru-RU" sz="2600" dirty="0">
                <a:cs typeface="Times New Roman" pitchFamily="18" charset="0"/>
              </a:rPr>
              <a:t> </a:t>
            </a:r>
          </a:p>
          <a:p>
            <a:pPr marL="411163" eaLnBrk="1" hangingPunct="1">
              <a:lnSpc>
                <a:spcPct val="80000"/>
              </a:lnSpc>
            </a:pPr>
            <a:r>
              <a:rPr lang="ru-RU" sz="2600" b="1" dirty="0" smtClean="0">
                <a:latin typeface="Arial" charset="0"/>
                <a:cs typeface="Times New Roman" pitchFamily="18" charset="0"/>
              </a:rPr>
              <a:t>Р</a:t>
            </a:r>
            <a:r>
              <a:rPr lang="ru-RU" sz="2600" b="1" dirty="0" smtClean="0">
                <a:cs typeface="Times New Roman" pitchFamily="18" charset="0"/>
              </a:rPr>
              <a:t>езультат </a:t>
            </a:r>
            <a:r>
              <a:rPr lang="ru-RU" sz="2600" b="1" dirty="0">
                <a:cs typeface="Times New Roman" pitchFamily="18" charset="0"/>
              </a:rPr>
              <a:t>маркетинга</a:t>
            </a:r>
            <a:r>
              <a:rPr lang="ru-RU" sz="2600" dirty="0">
                <a:cs typeface="Times New Roman" pitchFamily="18" charset="0"/>
              </a:rPr>
              <a:t> – </a:t>
            </a:r>
            <a:r>
              <a:rPr lang="ru-RU" sz="2200" dirty="0">
                <a:cs typeface="Times New Roman" pitchFamily="18" charset="0"/>
              </a:rPr>
              <a:t>это готовый к покупке потребитель. Все что остается сделать, это предоставить ему соответствующий товар или услугу.»</a:t>
            </a:r>
          </a:p>
        </p:txBody>
      </p:sp>
      <p:pic>
        <p:nvPicPr>
          <p:cNvPr id="80900" name="Picture 4" descr="42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1612" y="1142984"/>
            <a:ext cx="2592388" cy="1800225"/>
          </a:xfrm>
          <a:prstGeom prst="rect">
            <a:avLst/>
          </a:prstGeom>
          <a:noFill/>
        </p:spPr>
      </p:pic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500034" y="1571612"/>
            <a:ext cx="5832475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i="1" dirty="0"/>
              <a:t>Один из ведущих теоретиков маркетинга  </a:t>
            </a:r>
            <a:r>
              <a:rPr lang="ru-RU" b="1" i="1" dirty="0"/>
              <a:t>Питер</a:t>
            </a:r>
            <a:r>
              <a:rPr lang="ru-RU" b="1" i="1" dirty="0">
                <a:solidFill>
                  <a:srgbClr val="A6A6A6"/>
                </a:solidFill>
              </a:rPr>
              <a:t> </a:t>
            </a:r>
            <a:r>
              <a:rPr lang="ru-RU" b="1" i="1" dirty="0" err="1"/>
              <a:t>Друкер</a:t>
            </a:r>
            <a:r>
              <a:rPr lang="ru-RU" i="1" dirty="0"/>
              <a:t>, заметил: </a:t>
            </a:r>
            <a:r>
              <a:rPr lang="ru-RU" b="1" i="1" dirty="0"/>
              <a:t>«Правомерно предположить, что потребность в продаже вечна…</a:t>
            </a:r>
            <a:r>
              <a:rPr lang="ru-RU" i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Функции маркетинга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 i="1"/>
              <a:t>Дихтель Е., Хершген Х. выделили четыре фазы развития функций службы маркетинга:</a:t>
            </a:r>
            <a:endParaRPr lang="ru-RU" sz="2600"/>
          </a:p>
          <a:p>
            <a:r>
              <a:rPr lang="ru-RU" sz="2600" i="1"/>
              <a:t>маркетинг как функция распределения;</a:t>
            </a:r>
            <a:endParaRPr lang="ru-RU" sz="2600"/>
          </a:p>
          <a:p>
            <a:r>
              <a:rPr lang="ru-RU" sz="2600" i="1"/>
              <a:t>маркетинг как функция продаж;</a:t>
            </a:r>
            <a:endParaRPr lang="ru-RU" sz="2600"/>
          </a:p>
          <a:p>
            <a:r>
              <a:rPr lang="ru-RU" sz="2600" i="1"/>
              <a:t>маркетинг как равноправная функция в управлении предприятием;</a:t>
            </a:r>
            <a:endParaRPr lang="ru-RU" sz="2600"/>
          </a:p>
          <a:p>
            <a:r>
              <a:rPr lang="ru-RU" sz="2600" i="1"/>
              <a:t>маркетинг как главная функция управления предприятием.</a:t>
            </a:r>
            <a:endParaRPr lang="ru-RU" sz="2600"/>
          </a:p>
          <a:p>
            <a:endParaRPr lang="ru-RU" sz="2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69" name="Rectangle 4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/>
              <a:t>Основными функциями маркетинга по обеспечению конкурентоспособности предприятия являются:</a:t>
            </a:r>
          </a:p>
        </p:txBody>
      </p:sp>
      <p:sp>
        <p:nvSpPr>
          <p:cNvPr id="22570" name="Rectangle 4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600"/>
              <a:t>аналитическая, </a:t>
            </a:r>
          </a:p>
          <a:p>
            <a:r>
              <a:rPr lang="ru-RU" sz="2600"/>
              <a:t>производственная</a:t>
            </a:r>
          </a:p>
          <a:p>
            <a:r>
              <a:rPr lang="ru-RU" sz="2600"/>
              <a:t>сбытовая, </a:t>
            </a:r>
          </a:p>
          <a:p>
            <a:r>
              <a:rPr lang="ru-RU" sz="2600"/>
              <a:t>продвижения и управления,</a:t>
            </a:r>
          </a:p>
          <a:p>
            <a:r>
              <a:rPr lang="ru-RU" sz="2600"/>
              <a:t>контроля. </a:t>
            </a:r>
          </a:p>
        </p:txBody>
      </p:sp>
      <p:pic>
        <p:nvPicPr>
          <p:cNvPr id="22571" name="Picture 43" descr="is?2DnU4oBPvhrxqS5FYRf84eiWyfM8oepabOdCRrl0FRU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049963" y="2205038"/>
            <a:ext cx="3094037" cy="3168650"/>
          </a:xfrm>
          <a:noFill/>
          <a:ln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57338" y="214313"/>
            <a:ext cx="7586662" cy="1143000"/>
          </a:xfrm>
        </p:spPr>
        <p:txBody>
          <a:bodyPr anchor="t">
            <a:normAutofit/>
          </a:bodyPr>
          <a:lstStyle/>
          <a:p>
            <a:pPr algn="ctr" eaLnBrk="1" hangingPunct="1"/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Times New Roman" pitchFamily="18" charset="0"/>
              </a:rPr>
              <a:t>Чем занимается маркетинг?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>
            <a:normAutofit fontScale="92500" lnSpcReduction="20000"/>
          </a:bodyPr>
          <a:lstStyle/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600" b="1"/>
              <a:t>Анализ окружающей среды бизнеса</a:t>
            </a:r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ru-RU" sz="800" b="1"/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600" b="1"/>
              <a:t>Маркетинговые исследования</a:t>
            </a:r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ru-RU" sz="800" b="1"/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600" b="1"/>
              <a:t>Изучение потребителей</a:t>
            </a:r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ru-RU" sz="800" b="1"/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600" b="1"/>
              <a:t>Сегментирование рынков</a:t>
            </a:r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ru-RU" sz="800" b="1"/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600" b="1"/>
              <a:t>Позиционирование торговой марки на рынке</a:t>
            </a:r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ru-RU" sz="800" b="1"/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600" b="1"/>
              <a:t>Товарная политика</a:t>
            </a:r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ru-RU" sz="800" b="1"/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600" b="1"/>
              <a:t>Ценообразование</a:t>
            </a:r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ru-RU" sz="800" b="1"/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600" b="1"/>
              <a:t>Разработка и реализация комплекса маркетинговых коммуникаций</a:t>
            </a:r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endParaRPr lang="ru-RU" sz="800" b="1"/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ü"/>
            </a:pPr>
            <a:r>
              <a:rPr lang="ru-RU" sz="2600" b="1"/>
              <a:t>Сбытовая политика</a:t>
            </a:r>
          </a:p>
        </p:txBody>
      </p:sp>
      <p:pic>
        <p:nvPicPr>
          <p:cNvPr id="92164" name="Picture 4" descr="images (1)"/>
          <p:cNvPicPr>
            <a:picLocks noChangeAspect="1" noChangeArrowheads="1"/>
          </p:cNvPicPr>
          <p:nvPr/>
        </p:nvPicPr>
        <p:blipFill>
          <a:blip r:embed="rId2">
            <a:grayscl/>
          </a:blip>
          <a:srcRect/>
          <a:stretch>
            <a:fillRect/>
          </a:stretch>
        </p:blipFill>
        <p:spPr bwMode="auto">
          <a:xfrm>
            <a:off x="6588125" y="4508500"/>
            <a:ext cx="2232025" cy="2133600"/>
          </a:xfrm>
          <a:prstGeom prst="rect">
            <a:avLst/>
          </a:prstGeom>
          <a:solidFill>
            <a:schemeClr val="accent1">
              <a:alpha val="39999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39750" y="620713"/>
            <a:ext cx="7632700" cy="5545137"/>
            <a:chOff x="1881" y="1494"/>
            <a:chExt cx="8820" cy="3600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881" y="1674"/>
              <a:ext cx="3240" cy="3420"/>
              <a:chOff x="1881" y="1674"/>
              <a:chExt cx="3240" cy="3420"/>
            </a:xfrm>
          </p:grpSpPr>
          <p:sp>
            <p:nvSpPr>
              <p:cNvPr id="105477" name="AutoShape 5"/>
              <p:cNvSpPr>
                <a:spLocks noChangeArrowheads="1"/>
              </p:cNvSpPr>
              <p:nvPr/>
            </p:nvSpPr>
            <p:spPr bwMode="auto">
              <a:xfrm>
                <a:off x="1881" y="1674"/>
                <a:ext cx="3240" cy="3420"/>
              </a:xfrm>
              <a:prstGeom prst="flowChartAlternateProcess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sp>
            <p:nvSpPr>
              <p:cNvPr id="105478" name="Text Box 6"/>
              <p:cNvSpPr txBox="1">
                <a:spLocks noChangeArrowheads="1"/>
              </p:cNvSpPr>
              <p:nvPr/>
            </p:nvSpPr>
            <p:spPr bwMode="auto">
              <a:xfrm>
                <a:off x="2061" y="1854"/>
                <a:ext cx="2880" cy="306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latin typeface="Times New Roman" pitchFamily="18" charset="0"/>
                  </a:rPr>
                  <a:t>СПЕЦИФИЧЕСКИЕ ФУНКЦИИ:</a:t>
                </a:r>
                <a:endParaRPr lang="en-US" sz="1600" b="1">
                  <a:latin typeface="Times New Roman" pitchFamily="18" charset="0"/>
                </a:endParaRPr>
              </a:p>
              <a:p>
                <a:pPr algn="ctr"/>
                <a:endParaRPr lang="en-US" sz="1000">
                  <a:latin typeface="Times New Roman" pitchFamily="18" charset="0"/>
                </a:endParaRPr>
              </a:p>
              <a:p>
                <a:pPr algn="ctr"/>
                <a:endParaRPr lang="en-US" sz="1000">
                  <a:latin typeface="Times New Roman" pitchFamily="18" charset="0"/>
                </a:endParaRPr>
              </a:p>
              <a:p>
                <a:pPr algn="ctr"/>
                <a:r>
                  <a:rPr lang="ru-RU" sz="1000">
                    <a:latin typeface="Times New Roman" pitchFamily="18" charset="0"/>
                  </a:rPr>
                  <a:t> </a:t>
                </a:r>
                <a:r>
                  <a:rPr lang="ru-RU" sz="1600">
                    <a:latin typeface="Times New Roman" pitchFamily="18" charset="0"/>
                  </a:rPr>
                  <a:t>МАРКЕТИНГОВЫЕ ИССЛЕДОВАНИЯ</a:t>
                </a:r>
              </a:p>
              <a:p>
                <a:r>
                  <a:rPr lang="ru-RU" sz="1600">
                    <a:latin typeface="Times New Roman" pitchFamily="18" charset="0"/>
                  </a:rPr>
                  <a:t> </a:t>
                </a:r>
                <a:endParaRPr lang="en-US" sz="1600">
                  <a:latin typeface="Times New Roman" pitchFamily="18" charset="0"/>
                </a:endParaRPr>
              </a:p>
              <a:p>
                <a:r>
                  <a:rPr lang="ru-RU" sz="1600">
                    <a:latin typeface="Times New Roman" pitchFamily="18" charset="0"/>
                  </a:rPr>
                  <a:t>ПЛАНИРОВАНИЕ ПОЛИТИКИ В ОБЛАСТИ ВЫПУСКА И АССОРТИМЕНТА ПРОДУКЦИИ</a:t>
                </a:r>
              </a:p>
              <a:p>
                <a:endParaRPr lang="en-US" sz="1600">
                  <a:latin typeface="Times New Roman" pitchFamily="18" charset="0"/>
                </a:endParaRPr>
              </a:p>
              <a:p>
                <a:r>
                  <a:rPr lang="ru-RU" sz="1600">
                    <a:latin typeface="Times New Roman" pitchFamily="18" charset="0"/>
                  </a:rPr>
                  <a:t>СБЫТ И РАСПРЕДЕЛЕНИЕ</a:t>
                </a:r>
              </a:p>
              <a:p>
                <a:endParaRPr lang="en-US" sz="1600">
                  <a:latin typeface="Times New Roman" pitchFamily="18" charset="0"/>
                </a:endParaRPr>
              </a:p>
              <a:p>
                <a:r>
                  <a:rPr lang="ru-RU" sz="1600">
                    <a:latin typeface="Times New Roman" pitchFamily="18" charset="0"/>
                  </a:rPr>
                  <a:t>ПРОДВИЖЕНИЕ ТОВАРА</a:t>
                </a:r>
              </a:p>
              <a:p>
                <a:endParaRPr lang="ru-RU" sz="1600"/>
              </a:p>
            </p:txBody>
          </p:sp>
        </p:grp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7461" y="1494"/>
              <a:ext cx="3240" cy="3420"/>
              <a:chOff x="1881" y="1674"/>
              <a:chExt cx="3240" cy="3420"/>
            </a:xfrm>
          </p:grpSpPr>
          <p:sp>
            <p:nvSpPr>
              <p:cNvPr id="105480" name="AutoShape 8"/>
              <p:cNvSpPr>
                <a:spLocks noChangeArrowheads="1"/>
              </p:cNvSpPr>
              <p:nvPr/>
            </p:nvSpPr>
            <p:spPr bwMode="auto">
              <a:xfrm>
                <a:off x="1881" y="1674"/>
                <a:ext cx="3240" cy="3420"/>
              </a:xfrm>
              <a:prstGeom prst="flowChartAlternateProcess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sp>
            <p:nvSpPr>
              <p:cNvPr id="105481" name="Text Box 9"/>
              <p:cNvSpPr txBox="1">
                <a:spLocks noChangeArrowheads="1"/>
              </p:cNvSpPr>
              <p:nvPr/>
            </p:nvSpPr>
            <p:spPr bwMode="auto">
              <a:xfrm>
                <a:off x="2061" y="1854"/>
                <a:ext cx="2880" cy="3060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ru-RU" sz="1600" b="1">
                    <a:latin typeface="Times New Roman" pitchFamily="18" charset="0"/>
                  </a:rPr>
                  <a:t>ОБЩИЕ ФУНКЦИИ:</a:t>
                </a:r>
              </a:p>
              <a:p>
                <a:pPr algn="ctr"/>
                <a:endParaRPr lang="en-US" sz="1600" b="1">
                  <a:latin typeface="Times New Roman" pitchFamily="18" charset="0"/>
                </a:endParaRPr>
              </a:p>
              <a:p>
                <a:pPr algn="ctr"/>
                <a:endParaRPr lang="en-US" sz="1600" b="1">
                  <a:latin typeface="Times New Roman" pitchFamily="18" charset="0"/>
                </a:endParaRPr>
              </a:p>
              <a:p>
                <a:pPr algn="ctr"/>
                <a:endParaRPr lang="ru-RU" sz="1600" b="1">
                  <a:latin typeface="Times New Roman" pitchFamily="18" charset="0"/>
                </a:endParaRPr>
              </a:p>
              <a:p>
                <a:pPr lvl="1">
                  <a:buFont typeface="Times New Roman" pitchFamily="18" charset="0"/>
                  <a:buNone/>
                </a:pPr>
                <a:r>
                  <a:rPr lang="ru-RU" sz="1600">
                    <a:latin typeface="Times New Roman" pitchFamily="18" charset="0"/>
                  </a:rPr>
                  <a:t>ПЛАНИРОВАНИЕ</a:t>
                </a:r>
              </a:p>
              <a:p>
                <a:pPr algn="ctr">
                  <a:buFont typeface="Times New Roman" pitchFamily="18" charset="0"/>
                  <a:buChar char="2"/>
                </a:pPr>
                <a:endParaRPr lang="en-US" sz="1600">
                  <a:latin typeface="Times New Roman" pitchFamily="18" charset="0"/>
                </a:endParaRPr>
              </a:p>
              <a:p>
                <a:pPr algn="ctr">
                  <a:buFont typeface="Times New Roman" pitchFamily="18" charset="0"/>
                  <a:buNone/>
                </a:pPr>
                <a:r>
                  <a:rPr lang="en-US" sz="1600">
                    <a:latin typeface="Times New Roman" pitchFamily="18" charset="0"/>
                  </a:rPr>
                  <a:t>  </a:t>
                </a:r>
                <a:r>
                  <a:rPr lang="ru-RU" sz="1600">
                    <a:latin typeface="Times New Roman" pitchFamily="18" charset="0"/>
                  </a:rPr>
                  <a:t>ОРГАНИЗАЦИЯ</a:t>
                </a:r>
              </a:p>
              <a:p>
                <a:pPr algn="ctr">
                  <a:buFont typeface="Times New Roman" pitchFamily="18" charset="0"/>
                  <a:buChar char="3"/>
                </a:pPr>
                <a:endParaRPr lang="en-US" sz="1600">
                  <a:latin typeface="Times New Roman" pitchFamily="18" charset="0"/>
                </a:endParaRPr>
              </a:p>
              <a:p>
                <a:pPr algn="ctr">
                  <a:buFont typeface="Times New Roman" pitchFamily="18" charset="0"/>
                  <a:buNone/>
                </a:pPr>
                <a:r>
                  <a:rPr lang="ru-RU" sz="1600">
                    <a:latin typeface="Times New Roman" pitchFamily="18" charset="0"/>
                  </a:rPr>
                  <a:t>МОТИВАЦИЯ</a:t>
                </a:r>
              </a:p>
              <a:p>
                <a:pPr algn="ctr">
                  <a:buFont typeface="Times New Roman" pitchFamily="18" charset="0"/>
                  <a:buChar char="4"/>
                </a:pPr>
                <a:endParaRPr lang="en-US" sz="1600">
                  <a:latin typeface="Times New Roman" pitchFamily="18" charset="0"/>
                </a:endParaRPr>
              </a:p>
              <a:p>
                <a:pPr algn="ctr">
                  <a:buFont typeface="Times New Roman" pitchFamily="18" charset="0"/>
                  <a:buNone/>
                </a:pPr>
                <a:r>
                  <a:rPr lang="en-US" sz="1600">
                    <a:latin typeface="Times New Roman" pitchFamily="18" charset="0"/>
                  </a:rPr>
                  <a:t>  </a:t>
                </a:r>
                <a:r>
                  <a:rPr lang="ru-RU" sz="1600">
                    <a:latin typeface="Times New Roman" pitchFamily="18" charset="0"/>
                  </a:rPr>
                  <a:t>КООРДИНАЦИЯ</a:t>
                </a:r>
              </a:p>
              <a:p>
                <a:pPr algn="ctr">
                  <a:buFont typeface="Times New Roman" pitchFamily="18" charset="0"/>
                  <a:buNone/>
                </a:pPr>
                <a:endParaRPr lang="en-US" sz="1600">
                  <a:latin typeface="Times New Roman" pitchFamily="18" charset="0"/>
                </a:endParaRPr>
              </a:p>
              <a:p>
                <a:pPr algn="ctr">
                  <a:buFont typeface="Times New Roman" pitchFamily="18" charset="0"/>
                  <a:buNone/>
                </a:pPr>
                <a:endParaRPr lang="en-US" sz="1600">
                  <a:latin typeface="Times New Roman" pitchFamily="18" charset="0"/>
                </a:endParaRPr>
              </a:p>
              <a:p>
                <a:pPr algn="ctr">
                  <a:buFont typeface="Times New Roman" pitchFamily="18" charset="0"/>
                  <a:buNone/>
                </a:pPr>
                <a:r>
                  <a:rPr lang="ru-RU" sz="1600">
                    <a:latin typeface="Times New Roman" pitchFamily="18" charset="0"/>
                  </a:rPr>
                  <a:t>КОНТРОЛЬ</a:t>
                </a:r>
              </a:p>
              <a:p>
                <a:endParaRPr lang="ru-RU" sz="1600"/>
              </a:p>
            </p:txBody>
          </p:sp>
        </p:grpSp>
        <p:sp>
          <p:nvSpPr>
            <p:cNvPr id="105482" name="AutoShape 10"/>
            <p:cNvSpPr>
              <a:spLocks noChangeArrowheads="1"/>
            </p:cNvSpPr>
            <p:nvPr/>
          </p:nvSpPr>
          <p:spPr bwMode="auto">
            <a:xfrm>
              <a:off x="5301" y="2034"/>
              <a:ext cx="2160" cy="2520"/>
            </a:xfrm>
            <a:prstGeom prst="left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83" name="Line 11"/>
            <p:cNvSpPr>
              <a:spLocks noChangeShapeType="1"/>
            </p:cNvSpPr>
            <p:nvPr/>
          </p:nvSpPr>
          <p:spPr bwMode="auto">
            <a:xfrm flipH="1" flipV="1">
              <a:off x="4761" y="2754"/>
              <a:ext cx="2700" cy="5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84" name="Line 12"/>
            <p:cNvSpPr>
              <a:spLocks noChangeShapeType="1"/>
            </p:cNvSpPr>
            <p:nvPr/>
          </p:nvSpPr>
          <p:spPr bwMode="auto">
            <a:xfrm flipH="1">
              <a:off x="4761" y="3294"/>
              <a:ext cx="27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85" name="Line 13"/>
            <p:cNvSpPr>
              <a:spLocks noChangeShapeType="1"/>
            </p:cNvSpPr>
            <p:nvPr/>
          </p:nvSpPr>
          <p:spPr bwMode="auto">
            <a:xfrm flipH="1">
              <a:off x="4761" y="3294"/>
              <a:ext cx="2700" cy="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86" name="Line 14"/>
            <p:cNvSpPr>
              <a:spLocks noChangeShapeType="1"/>
            </p:cNvSpPr>
            <p:nvPr/>
          </p:nvSpPr>
          <p:spPr bwMode="auto">
            <a:xfrm flipH="1">
              <a:off x="4941" y="3294"/>
              <a:ext cx="2520" cy="12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Content Placeholder 2"/>
          <p:cNvSpPr>
            <a:spLocks noGrp="1"/>
          </p:cNvSpPr>
          <p:nvPr>
            <p:ph idx="4294967295"/>
          </p:nvPr>
        </p:nvSpPr>
        <p:spPr>
          <a:xfrm>
            <a:off x="0" y="3906838"/>
            <a:ext cx="8229600" cy="2219325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b="1">
                <a:solidFill>
                  <a:srgbClr val="C00000"/>
                </a:solidFill>
              </a:rPr>
              <a:t>	</a:t>
            </a:r>
            <a:endParaRPr lang="ru-RU"/>
          </a:p>
        </p:txBody>
      </p:sp>
      <p:graphicFrame>
        <p:nvGraphicFramePr>
          <p:cNvPr id="98325" name="Group 21"/>
          <p:cNvGraphicFramePr>
            <a:graphicFrameLocks noGrp="1"/>
          </p:cNvGraphicFramePr>
          <p:nvPr/>
        </p:nvGraphicFramePr>
        <p:xfrm>
          <a:off x="395288" y="692150"/>
          <a:ext cx="8353425" cy="5945506"/>
        </p:xfrm>
        <a:graphic>
          <a:graphicData uri="http://schemas.openxmlformats.org/drawingml/2006/table">
            <a:tbl>
              <a:tblPr/>
              <a:tblGrid>
                <a:gridCol w="8353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0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5581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Нужда-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чувство, испытываемое человеком, когда ему чего-либо не хватает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Потребность-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специфическая форма нужды, соответствующая культурному уровню и личности человека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Спрос –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это потребность, подкрепленная покупательской способностью, т.е. располагаемыми денежными средствами, которые потребитель может потратить на удовлетворение потребностей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06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Товар -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это все, что может удовлетворить потребность или нужду и предлагается рынку с целью привлечения внимания, приобретения, использования или потребления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Обмен –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это акт получения от кого-либо желаемого объекта с предложением чего-либо взамен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Сделка –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это коммерческий обмен ценностями между двумя сторонами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92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Рынок –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это, с одной стороны, сфера отношений между субъектами экономики (производителями и потребителями), а с другой стороны, элемент рыночной экономики, куда входят сферы производства товаров, их распределения и потребления, а также элементы планирования и регулирования экономики.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hlinkClick r:id="" action="ppaction://noaction"/>
                        </a:rPr>
                        <a:t>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8321" name="Rectangle 17"/>
          <p:cNvSpPr>
            <a:spLocks noChangeArrowheads="1"/>
          </p:cNvSpPr>
          <p:nvPr/>
        </p:nvSpPr>
        <p:spPr bwMode="auto">
          <a:xfrm>
            <a:off x="1331913" y="188913"/>
            <a:ext cx="61499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Базовые понятия маркетинга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Content Placeholder 2"/>
          <p:cNvSpPr>
            <a:spLocks noGrp="1"/>
          </p:cNvSpPr>
          <p:nvPr>
            <p:ph idx="4294967295"/>
          </p:nvPr>
        </p:nvSpPr>
        <p:spPr>
          <a:xfrm>
            <a:off x="457200" y="549275"/>
            <a:ext cx="8686800" cy="4518025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32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Концепция маркетинга -</a:t>
            </a:r>
          </a:p>
          <a:p>
            <a:pPr algn="just">
              <a:buFontTx/>
              <a:buNone/>
            </a:pPr>
            <a:r>
              <a:rPr lang="ru-RU" sz="3200" b="1">
                <a:latin typeface="Arial" charset="0"/>
              </a:rPr>
              <a:t>  </a:t>
            </a:r>
            <a:r>
              <a:rPr lang="en-US">
                <a:latin typeface="Arial" charset="0"/>
              </a:rPr>
              <a:t> </a:t>
            </a:r>
            <a:r>
              <a:rPr lang="ru-RU">
                <a:latin typeface="Arial" charset="0"/>
              </a:rPr>
              <a:t>это система целей, принципов и методов управления, лежащих в основе работы предприятия, ориентированная на определенный способ деятельности на рынке и достижения целей предприятия</a:t>
            </a:r>
            <a:endParaRPr lang="ru-RU" sz="3600">
              <a:latin typeface="Arial" charset="0"/>
            </a:endParaRPr>
          </a:p>
        </p:txBody>
      </p:sp>
      <p:pic>
        <p:nvPicPr>
          <p:cNvPr id="89091" name="Picture 3" descr="6006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500438"/>
            <a:ext cx="6911975" cy="315753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0115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90146" name="Group 34"/>
          <p:cNvGraphicFramePr>
            <a:graphicFrameLocks noGrp="1"/>
          </p:cNvGraphicFramePr>
          <p:nvPr>
            <p:ph idx="4294967295"/>
          </p:nvPr>
        </p:nvGraphicFramePr>
        <p:xfrm>
          <a:off x="0" y="1196975"/>
          <a:ext cx="7921625" cy="4640263"/>
        </p:xfrm>
        <a:graphic>
          <a:graphicData uri="http://schemas.openxmlformats.org/drawingml/2006/table">
            <a:tbl>
              <a:tblPr/>
              <a:tblGrid>
                <a:gridCol w="7921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3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Концепция совершенствования производства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(Производственная концепция)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3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Концепция совершенствования товара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(Товарная концепция)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3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Концепция интенсификации коммерческих усилий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(Сбытовая концепция)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3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Концепция общего маркетинга- Концепция маркетинг-микс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63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Концепция социально-этического маркетинга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Концепция маркетинга партнерских отношений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63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0133" name="Rectangle 21"/>
          <p:cNvSpPr>
            <a:spLocks noChangeArrowheads="1"/>
          </p:cNvSpPr>
          <p:nvPr/>
        </p:nvSpPr>
        <p:spPr bwMode="auto">
          <a:xfrm>
            <a:off x="1042988" y="260350"/>
            <a:ext cx="7061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ВИДЫ КОНЦЕПЦИЙ МАРКЕТИНГА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/>
          </p:cNvSpPr>
          <p:nvPr>
            <p:ph type="title"/>
          </p:nvPr>
        </p:nvSpPr>
        <p:spPr>
          <a:xfrm>
            <a:off x="1619250" y="404813"/>
            <a:ext cx="7273925" cy="665162"/>
          </a:xfrm>
        </p:spPr>
        <p:txBody>
          <a:bodyPr>
            <a:normAutofit/>
          </a:bodyPr>
          <a:lstStyle/>
          <a:p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Производственная концепция</a:t>
            </a:r>
          </a:p>
        </p:txBody>
      </p:sp>
      <p:graphicFrame>
        <p:nvGraphicFramePr>
          <p:cNvPr id="91153" name="Group 17"/>
          <p:cNvGraphicFramePr>
            <a:graphicFrameLocks noGrp="1"/>
          </p:cNvGraphicFramePr>
          <p:nvPr>
            <p:ph type="tbl" idx="1"/>
          </p:nvPr>
        </p:nvGraphicFramePr>
        <p:xfrm>
          <a:off x="395288" y="1196975"/>
          <a:ext cx="8353425" cy="4581525"/>
        </p:xfrm>
        <a:graphic>
          <a:graphicData uri="http://schemas.openxmlformats.org/drawingml/2006/table">
            <a:tbl>
              <a:tblPr/>
              <a:tblGrid>
                <a:gridCol w="4171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8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51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Основной объект внимания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Совершенствование производства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Повышение эффективности системы распределения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1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Ведущие средства достижения цели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Наращивание масштабов производства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Снижение себестоимости продукции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58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Суть концепции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«Товар будет продан – если он максимально доступен для клиента»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ctrTitle"/>
          </p:nvPr>
        </p:nvSpPr>
        <p:spPr>
          <a:xfrm>
            <a:off x="3276600" y="260350"/>
            <a:ext cx="5254625" cy="677863"/>
          </a:xfrm>
        </p:spPr>
        <p:txBody>
          <a:bodyPr>
            <a:normAutofit fontScale="90000"/>
          </a:bodyPr>
          <a:lstStyle/>
          <a:p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Товарная концепция</a:t>
            </a:r>
          </a:p>
        </p:txBody>
      </p:sp>
      <p:graphicFrame>
        <p:nvGraphicFramePr>
          <p:cNvPr id="93187" name="Group 3"/>
          <p:cNvGraphicFramePr>
            <a:graphicFrameLocks noGrp="1"/>
          </p:cNvGraphicFramePr>
          <p:nvPr>
            <p:ph type="subTitle" idx="1"/>
          </p:nvPr>
        </p:nvGraphicFramePr>
        <p:xfrm>
          <a:off x="755650" y="1125538"/>
          <a:ext cx="7991475" cy="5111751"/>
        </p:xfrm>
        <a:graphic>
          <a:graphicData uri="http://schemas.openxmlformats.org/drawingml/2006/table">
            <a:tbl>
              <a:tblPr/>
              <a:tblGrid>
                <a:gridCol w="3703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7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304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Основной объект внимания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Товар с наивысшим качеством и лучшими эксплуатационными характеристиками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79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Ведущие средства достижения цели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Модернизация выпускаемых товаров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33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Суть концепции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«Товар будет продан, если он высокого качества»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indent="342900"/>
            <a:r>
              <a:rPr lang="ru-RU" b="1" dirty="0" smtClean="0"/>
              <a:t>Тема 1. Содержание и социально-экономическая сущность маркетинга. </a:t>
            </a:r>
            <a:endParaRPr lang="ru-RU" dirty="0" smtClean="0"/>
          </a:p>
          <a:p>
            <a:pPr indent="342900" algn="just">
              <a:buNone/>
            </a:pPr>
            <a:r>
              <a:rPr lang="ru-RU" dirty="0" smtClean="0"/>
              <a:t>Маркетинг и рынок. Сущность маркетинга. Определение маркетинга.  Маркетинг как экономический процесс. Маркетинг как хозяйственная функция. Маркетинг как управленческая концепция. Особенности маркетинга в туризме.</a:t>
            </a:r>
          </a:p>
          <a:p>
            <a:pPr indent="342900" algn="just">
              <a:buNone/>
            </a:pPr>
            <a:r>
              <a:rPr lang="ru-RU" dirty="0" smtClean="0"/>
              <a:t>Эволюция концепций маркетинга. Производственная концепция. Товарная концепция. Сбытовая концепция. Концепция социально-этичного маркетинга.</a:t>
            </a:r>
          </a:p>
          <a:p>
            <a:pPr indent="342900">
              <a:buNone/>
            </a:pPr>
            <a:r>
              <a:rPr lang="ru-RU" dirty="0" err="1" smtClean="0"/>
              <a:t>Маркетинг-микс</a:t>
            </a:r>
            <a:r>
              <a:rPr lang="ru-RU" dirty="0" smtClean="0"/>
              <a:t>.</a:t>
            </a:r>
          </a:p>
          <a:p>
            <a:pPr indent="342900"/>
            <a:r>
              <a:rPr lang="ru-RU" b="1" dirty="0" smtClean="0"/>
              <a:t>Тема 2. Основные понятия маркетинга. </a:t>
            </a:r>
            <a:endParaRPr lang="ru-RU" dirty="0" smtClean="0"/>
          </a:p>
          <a:p>
            <a:pPr indent="342900" algn="just">
              <a:buNone/>
            </a:pPr>
            <a:r>
              <a:rPr lang="ru-RU" dirty="0" smtClean="0"/>
              <a:t>Нужды, желания, потребности, спрос, товар (услуга), потребительская ценность, ожидания, качество, обмен, сделка, рынок. Рынок производителя и рынок потребителя.   </a:t>
            </a:r>
          </a:p>
          <a:p>
            <a:pPr indent="342900"/>
            <a:r>
              <a:rPr lang="ru-RU" b="1" dirty="0" smtClean="0"/>
              <a:t>Тема 3. Маркетинговая среда туристского предприятия.</a:t>
            </a:r>
            <a:endParaRPr lang="ru-RU" dirty="0" smtClean="0"/>
          </a:p>
          <a:p>
            <a:pPr indent="342900" algn="just">
              <a:buNone/>
            </a:pPr>
            <a:r>
              <a:rPr lang="ru-RU" dirty="0" smtClean="0"/>
              <a:t>Понятие маркетинговой среды. Анализ внутренней маркетинговой среды предприятия. Исследование внешней макросреды маркетинга и основных факторов, её определяющих. Внешняя микросреда маркетинга. Методы анализа макросреды и определения маркетинговых возможностей.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/>
          </p:cNvSpPr>
          <p:nvPr>
            <p:ph type="title"/>
          </p:nvPr>
        </p:nvSpPr>
        <p:spPr>
          <a:xfrm>
            <a:off x="3492500" y="260350"/>
            <a:ext cx="5254625" cy="838200"/>
          </a:xfrm>
          <a:noFill/>
          <a:ln/>
        </p:spPr>
        <p:txBody>
          <a:bodyPr anchor="ctr">
            <a:normAutofit/>
          </a:bodyPr>
          <a:lstStyle/>
          <a:p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Сбытовая концепция</a:t>
            </a:r>
          </a:p>
        </p:txBody>
      </p:sp>
      <p:graphicFrame>
        <p:nvGraphicFramePr>
          <p:cNvPr id="94211" name="Group 3"/>
          <p:cNvGraphicFramePr>
            <a:graphicFrameLocks noGrp="1"/>
          </p:cNvGraphicFramePr>
          <p:nvPr>
            <p:ph type="tbl" idx="1"/>
          </p:nvPr>
        </p:nvGraphicFramePr>
        <p:xfrm>
          <a:off x="539750" y="1268413"/>
          <a:ext cx="8229600" cy="4897438"/>
        </p:xfrm>
        <a:graphic>
          <a:graphicData uri="http://schemas.openxmlformats.org/drawingml/2006/table">
            <a:tbl>
              <a:tblPr/>
              <a:tblGrid>
                <a:gridCol w="3814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48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525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Основной объект внимания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Процесс продажи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29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Ведущие средства достижения цели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Коммерческие усилия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Меры стимулирования сбыта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«Жесткие» продажи с целью заставить совершить покупку немедленно, на месте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31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Суть концепции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«Товар будет продан, если к его сбыту приложить максимальные усилия»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/>
          </p:cNvSpPr>
          <p:nvPr>
            <p:ph type="title"/>
          </p:nvPr>
        </p:nvSpPr>
        <p:spPr>
          <a:xfrm>
            <a:off x="827088" y="260350"/>
            <a:ext cx="7056437" cy="647700"/>
          </a:xfrm>
          <a:noFill/>
          <a:ln/>
        </p:spPr>
        <p:txBody>
          <a:bodyPr anchor="ctr">
            <a:normAutofit/>
          </a:bodyPr>
          <a:lstStyle/>
          <a:p>
            <a:r>
              <a:rPr lang="ru-RU" b="1">
                <a:solidFill>
                  <a:srgbClr val="F9F90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Концепция маркетинг-микс</a:t>
            </a:r>
          </a:p>
        </p:txBody>
      </p:sp>
      <p:graphicFrame>
        <p:nvGraphicFramePr>
          <p:cNvPr id="95257" name="Group 25"/>
          <p:cNvGraphicFramePr>
            <a:graphicFrameLocks noGrp="1"/>
          </p:cNvGraphicFramePr>
          <p:nvPr>
            <p:ph type="tbl" idx="1"/>
          </p:nvPr>
        </p:nvGraphicFramePr>
        <p:xfrm>
          <a:off x="179388" y="908050"/>
          <a:ext cx="8667750" cy="5561013"/>
        </p:xfrm>
        <a:graphic>
          <a:graphicData uri="http://schemas.openxmlformats.org/drawingml/2006/table">
            <a:tbl>
              <a:tblPr/>
              <a:tblGrid>
                <a:gridCol w="401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51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Основной объект внимания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Нужды потребителя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Ведущие средства достижения цели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Комплексные маркетинговые усилия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Маркетинг-микс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«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»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Продукт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Product)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endPara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Цена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Price)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endPara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Продвижение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Promotion)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endPara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Распространение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Place)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4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Суть концепции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Ориентация на нужды и потребности клиентов и комплексные усилия по продвижению товаров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9350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>
                <a:solidFill>
                  <a:srgbClr val="F9F90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Концепция социально-этичного маркетинга</a:t>
            </a:r>
          </a:p>
        </p:txBody>
      </p:sp>
      <p:graphicFrame>
        <p:nvGraphicFramePr>
          <p:cNvPr id="96274" name="Group 18"/>
          <p:cNvGraphicFramePr>
            <a:graphicFrameLocks noGrp="1"/>
          </p:cNvGraphicFramePr>
          <p:nvPr>
            <p:ph type="tbl" idx="1"/>
          </p:nvPr>
        </p:nvGraphicFramePr>
        <p:xfrm>
          <a:off x="179388" y="1341438"/>
          <a:ext cx="8686800" cy="5072063"/>
        </p:xfrm>
        <a:graphic>
          <a:graphicData uri="http://schemas.openxmlformats.org/drawingml/2006/table">
            <a:tbl>
              <a:tblPr/>
              <a:tblGrid>
                <a:gridCol w="4025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60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1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Основной объект внимания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Сочетание учета интересов производителей, потребителей и общества в целом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88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Ведущие средства достижения цели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Баланс 3-х факторов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: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Прибыль фирмы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Покупательские потребности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Интересы общества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954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Суть концепции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Качественный товар будет пользоваться спросом, если он соответствует неэкономическим общественным потребностям(экология, безопасность товаров и т.д.)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/>
          </p:cNvSpPr>
          <p:nvPr>
            <p:ph type="title"/>
          </p:nvPr>
        </p:nvSpPr>
        <p:spPr>
          <a:xfrm>
            <a:off x="504825" y="371475"/>
            <a:ext cx="7920038" cy="6810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>
                <a:solidFill>
                  <a:srgbClr val="F9F90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Концепция маркетинга партнерских отношений</a:t>
            </a:r>
          </a:p>
        </p:txBody>
      </p:sp>
      <p:graphicFrame>
        <p:nvGraphicFramePr>
          <p:cNvPr id="97305" name="Group 25"/>
          <p:cNvGraphicFramePr>
            <a:graphicFrameLocks noGrp="1"/>
          </p:cNvGraphicFramePr>
          <p:nvPr>
            <p:ph type="tbl" idx="1"/>
          </p:nvPr>
        </p:nvGraphicFramePr>
        <p:xfrm>
          <a:off x="250825" y="1196975"/>
          <a:ext cx="8429625" cy="5364480"/>
        </p:xfrm>
        <a:graphic>
          <a:graphicData uri="http://schemas.openxmlformats.org/drawingml/2006/table">
            <a:tbl>
              <a:tblPr/>
              <a:tblGrid>
                <a:gridCol w="43211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8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6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Основной объект внимания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Система знаний об индивидуальном потребителе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1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Ведущие средства достижения цели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Новый маркетинг-микс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«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С»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Нужды и потребности покупателя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Customer needs and wants)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Расходы покупателей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Cost to the customer)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Удобство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Convenience)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Коммуникации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Communication)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9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Суть концепции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Ядром является концепция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Индивидуального маркетинга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«Товары и услуги будут проданы, если они удовлетворяют потребности индивидуальных потребителей и обеспечивают непрерывные и долгосрочны взаимовыгодные отношения »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736600"/>
          </a:xfrm>
        </p:spPr>
        <p:txBody>
          <a:bodyPr/>
          <a:lstStyle/>
          <a:p>
            <a:r>
              <a:rPr lang="ru-RU">
                <a:solidFill>
                  <a:srgbClr val="CC0000"/>
                </a:solidFill>
                <a:latin typeface="Arial" charset="0"/>
              </a:rPr>
              <a:t>Цели маркетинга</a:t>
            </a:r>
          </a:p>
        </p:txBody>
      </p:sp>
      <p:sp>
        <p:nvSpPr>
          <p:cNvPr id="99331" name="Rectangle 3"/>
          <p:cNvSpPr>
            <a:spLocks noGrp="1"/>
          </p:cNvSpPr>
          <p:nvPr>
            <p:ph idx="1"/>
          </p:nvPr>
        </p:nvSpPr>
        <p:spPr>
          <a:xfrm>
            <a:off x="395288" y="1196975"/>
            <a:ext cx="8229600" cy="4525963"/>
          </a:xfrm>
        </p:spPr>
        <p:txBody>
          <a:bodyPr/>
          <a:lstStyle/>
          <a:p>
            <a:r>
              <a:rPr lang="ru-RU" sz="2400" b="1"/>
              <a:t>Максимизация возможного уровня потребления</a:t>
            </a:r>
          </a:p>
          <a:p>
            <a:endParaRPr lang="ru-RU" sz="2400" b="1"/>
          </a:p>
          <a:p>
            <a:r>
              <a:rPr lang="ru-RU" sz="2400" b="1"/>
              <a:t>Максимизация уровня потребительской удовлетворенности</a:t>
            </a:r>
          </a:p>
          <a:p>
            <a:endParaRPr lang="ru-RU" sz="2400" b="1"/>
          </a:p>
          <a:p>
            <a:r>
              <a:rPr lang="ru-RU" sz="2400" b="1"/>
              <a:t>Максимизация выбора</a:t>
            </a:r>
          </a:p>
          <a:p>
            <a:endParaRPr lang="ru-RU" sz="2400" b="1"/>
          </a:p>
          <a:p>
            <a:r>
              <a:rPr lang="ru-RU" sz="2400" b="1"/>
              <a:t>Максимизация качества </a:t>
            </a:r>
          </a:p>
          <a:p>
            <a:pPr>
              <a:buFontTx/>
              <a:buNone/>
            </a:pPr>
            <a:r>
              <a:rPr lang="ru-RU" sz="2400" b="1"/>
              <a:t>жизни</a:t>
            </a:r>
          </a:p>
          <a:p>
            <a:endParaRPr lang="ru-RU" sz="2400" b="1"/>
          </a:p>
          <a:p>
            <a:endParaRPr lang="ru-RU" sz="2400" b="1"/>
          </a:p>
        </p:txBody>
      </p:sp>
      <p:pic>
        <p:nvPicPr>
          <p:cNvPr id="99332" name="Picture 4" descr="marketing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2908300"/>
            <a:ext cx="3960812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/>
          </p:cNvSpPr>
          <p:nvPr>
            <p:ph type="title"/>
          </p:nvPr>
        </p:nvSpPr>
        <p:spPr>
          <a:xfrm>
            <a:off x="3851275" y="260350"/>
            <a:ext cx="4752975" cy="809625"/>
          </a:xfrm>
        </p:spPr>
        <p:txBody>
          <a:bodyPr>
            <a:normAutofit/>
          </a:bodyPr>
          <a:lstStyle/>
          <a:p>
            <a:r>
              <a:rPr lang="ru-RU" sz="4000" b="1" u="sng">
                <a:solidFill>
                  <a:srgbClr val="2CA5C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Виды маркетинга</a:t>
            </a:r>
          </a:p>
        </p:txBody>
      </p:sp>
      <p:sp>
        <p:nvSpPr>
          <p:cNvPr id="100355" name="Rectangle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16138"/>
          </a:xfrm>
        </p:spPr>
        <p:txBody>
          <a:bodyPr/>
          <a:lstStyle/>
          <a:p>
            <a:r>
              <a:rPr lang="ru-RU" sz="3200">
                <a:latin typeface="Arial" charset="0"/>
              </a:rPr>
              <a:t>Глобальный маркетинг</a:t>
            </a:r>
          </a:p>
          <a:p>
            <a:r>
              <a:rPr lang="ru-RU" sz="3200">
                <a:latin typeface="Arial" charset="0"/>
              </a:rPr>
              <a:t>Международный маркетинг</a:t>
            </a:r>
          </a:p>
          <a:p>
            <a:r>
              <a:rPr lang="ru-RU" sz="3200">
                <a:latin typeface="Arial" charset="0"/>
              </a:rPr>
              <a:t>Политический маркетинг</a:t>
            </a:r>
          </a:p>
          <a:p>
            <a:pPr>
              <a:buFontTx/>
              <a:buNone/>
            </a:pPr>
            <a:endParaRPr lang="ru-RU" sz="3200">
              <a:latin typeface="Arial" charset="0"/>
            </a:endParaRPr>
          </a:p>
        </p:txBody>
      </p:sp>
      <p:sp>
        <p:nvSpPr>
          <p:cNvPr id="100356" name="Rectangle 4"/>
          <p:cNvSpPr>
            <a:spLocks noChangeArrowheads="1"/>
          </p:cNvSpPr>
          <p:nvPr/>
        </p:nvSpPr>
        <p:spPr bwMode="auto">
          <a:xfrm>
            <a:off x="1619250" y="4005263"/>
            <a:ext cx="7308850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/>
              <a:t>Дифференцированный маркетинг</a:t>
            </a:r>
          </a:p>
          <a:p>
            <a:pPr>
              <a:buFont typeface="Wingdings" pitchFamily="2" charset="2"/>
              <a:buChar char="§"/>
            </a:pPr>
            <a:endParaRPr lang="ru-RU" sz="800"/>
          </a:p>
          <a:p>
            <a:pPr>
              <a:buFont typeface="Wingdings" pitchFamily="2" charset="2"/>
              <a:buChar char="§"/>
            </a:pPr>
            <a:r>
              <a:rPr lang="ru-RU" sz="3200"/>
              <a:t>Недифференцированный маркетинг</a:t>
            </a:r>
          </a:p>
          <a:p>
            <a:pPr>
              <a:buFont typeface="Wingdings" pitchFamily="2" charset="2"/>
              <a:buChar char="§"/>
            </a:pPr>
            <a:endParaRPr lang="ru-RU" sz="800"/>
          </a:p>
          <a:p>
            <a:pPr>
              <a:buFont typeface="Wingdings" pitchFamily="2" charset="2"/>
              <a:buChar char="§"/>
            </a:pPr>
            <a:r>
              <a:rPr lang="ru-RU" sz="3200"/>
              <a:t>Концентрированный маркетинг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501775"/>
          </a:xfrm>
        </p:spPr>
        <p:txBody>
          <a:bodyPr/>
          <a:lstStyle/>
          <a:p>
            <a:pPr algn="ctr"/>
            <a:r>
              <a:rPr lang="ru-RU" sz="3200" b="1">
                <a:solidFill>
                  <a:srgbClr val="2CA5C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Типы маркетинга</a:t>
            </a:r>
            <a:br>
              <a:rPr lang="ru-RU" sz="3200" b="1">
                <a:solidFill>
                  <a:srgbClr val="2CA5C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200" b="1">
                <a:solidFill>
                  <a:srgbClr val="2CA5C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(ориентация маркетинговой деятельности)</a:t>
            </a:r>
          </a:p>
        </p:txBody>
      </p:sp>
      <p:sp>
        <p:nvSpPr>
          <p:cNvPr id="101379" name="Rectangle 3"/>
          <p:cNvSpPr>
            <a:spLocks noGrp="1"/>
          </p:cNvSpPr>
          <p:nvPr>
            <p:ph idx="1"/>
          </p:nvPr>
        </p:nvSpPr>
        <p:spPr>
          <a:xfrm>
            <a:off x="395288" y="1989138"/>
            <a:ext cx="8229600" cy="3024187"/>
          </a:xfrm>
        </p:spPr>
        <p:txBody>
          <a:bodyPr/>
          <a:lstStyle/>
          <a:p>
            <a:r>
              <a:rPr lang="ru-RU" b="1">
                <a:latin typeface="Arial" charset="0"/>
              </a:rPr>
              <a:t>Маркетинг</a:t>
            </a:r>
            <a:r>
              <a:rPr lang="en-US" b="1">
                <a:latin typeface="Arial" charset="0"/>
              </a:rPr>
              <a:t>,</a:t>
            </a:r>
            <a:r>
              <a:rPr lang="ru-RU" b="1">
                <a:latin typeface="Arial" charset="0"/>
              </a:rPr>
              <a:t>ориентированный на продукт</a:t>
            </a:r>
          </a:p>
          <a:p>
            <a:endParaRPr lang="ru-RU" b="1">
              <a:latin typeface="Arial" charset="0"/>
            </a:endParaRPr>
          </a:p>
          <a:p>
            <a:r>
              <a:rPr lang="ru-RU" b="1">
                <a:latin typeface="Arial" charset="0"/>
              </a:rPr>
              <a:t>Маркетинг ориентированный на потребителя</a:t>
            </a:r>
          </a:p>
          <a:p>
            <a:endParaRPr lang="ru-RU" b="1">
              <a:latin typeface="Arial" charset="0"/>
            </a:endParaRPr>
          </a:p>
          <a:p>
            <a:r>
              <a:rPr lang="ru-RU" b="1">
                <a:latin typeface="Arial" charset="0"/>
              </a:rPr>
              <a:t>Смешанный маркетинг</a:t>
            </a:r>
          </a:p>
          <a:p>
            <a:endParaRPr lang="ru-RU" b="1">
              <a:latin typeface="Arial" charset="0"/>
            </a:endParaRPr>
          </a:p>
        </p:txBody>
      </p:sp>
      <p:pic>
        <p:nvPicPr>
          <p:cNvPr id="101380" name="Picture 4" descr="Џ®ваҐЎЁвҐ«Ё-нЄ®­®¬пв-­ -нЄ®«®ЈЁзҐбЄЁе-Їа®¤гЄв 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3429000"/>
            <a:ext cx="3455988" cy="325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/>
          </p:cNvSpPr>
          <p:nvPr>
            <p:ph type="title"/>
          </p:nvPr>
        </p:nvSpPr>
        <p:spPr>
          <a:xfrm>
            <a:off x="3563938" y="358775"/>
            <a:ext cx="5122862" cy="1143000"/>
          </a:xfrm>
        </p:spPr>
        <p:txBody>
          <a:bodyPr>
            <a:normAutofit/>
          </a:bodyPr>
          <a:lstStyle/>
          <a:p>
            <a:r>
              <a:rPr lang="ru-RU" b="1">
                <a:solidFill>
                  <a:srgbClr val="2CA5C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Типы маркетинга </a:t>
            </a:r>
            <a:br>
              <a:rPr lang="ru-RU" b="1">
                <a:solidFill>
                  <a:srgbClr val="2CA5C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b="1">
                <a:solidFill>
                  <a:srgbClr val="2CA5C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(по видам спроса)</a:t>
            </a:r>
          </a:p>
        </p:txBody>
      </p:sp>
      <p:sp>
        <p:nvSpPr>
          <p:cNvPr id="102403" name="Rectangle 3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3960813"/>
          </a:xfrm>
        </p:spPr>
        <p:txBody>
          <a:bodyPr>
            <a:normAutofit lnSpcReduction="10000"/>
          </a:bodyPr>
          <a:lstStyle/>
          <a:p>
            <a:pPr>
              <a:buSzPct val="120000"/>
              <a:buFont typeface="Wingdings" pitchFamily="2" charset="2"/>
              <a:buChar char="ü"/>
            </a:pPr>
            <a:r>
              <a:rPr lang="ru-RU" sz="2000" b="1">
                <a:latin typeface="Arial" charset="0"/>
              </a:rPr>
              <a:t>Конверсионный маркетинг</a:t>
            </a:r>
            <a:r>
              <a:rPr lang="ru-RU" sz="2000">
                <a:latin typeface="Arial" charset="0"/>
              </a:rPr>
              <a:t> – негативный спрос</a:t>
            </a:r>
          </a:p>
          <a:p>
            <a:pPr>
              <a:buSzPct val="120000"/>
              <a:buFont typeface="Wingdings" pitchFamily="2" charset="2"/>
              <a:buChar char="ü"/>
            </a:pPr>
            <a:endParaRPr lang="ru-RU" sz="500">
              <a:latin typeface="Arial" charset="0"/>
            </a:endParaRP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sz="2000" b="1">
                <a:latin typeface="Arial" charset="0"/>
              </a:rPr>
              <a:t>Стимулирующий маркетинг</a:t>
            </a:r>
            <a:r>
              <a:rPr lang="ru-RU" sz="2000">
                <a:latin typeface="Arial" charset="0"/>
              </a:rPr>
              <a:t> – отсутствие спроса</a:t>
            </a:r>
          </a:p>
          <a:p>
            <a:pPr>
              <a:buSzPct val="120000"/>
              <a:buFont typeface="Wingdings" pitchFamily="2" charset="2"/>
              <a:buChar char="ü"/>
            </a:pPr>
            <a:endParaRPr lang="ru-RU" sz="500">
              <a:latin typeface="Arial" charset="0"/>
            </a:endParaRP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sz="2000" b="1">
                <a:latin typeface="Arial" charset="0"/>
              </a:rPr>
              <a:t>Развивающий маркетинг</a:t>
            </a:r>
            <a:r>
              <a:rPr lang="ru-RU" sz="2000">
                <a:latin typeface="Arial" charset="0"/>
              </a:rPr>
              <a:t> – формирующийся спрос</a:t>
            </a:r>
          </a:p>
          <a:p>
            <a:pPr>
              <a:buSzPct val="120000"/>
              <a:buFont typeface="Wingdings" pitchFamily="2" charset="2"/>
              <a:buChar char="ü"/>
            </a:pPr>
            <a:endParaRPr lang="ru-RU" sz="500">
              <a:latin typeface="Arial" charset="0"/>
            </a:endParaRP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sz="2000" b="1">
                <a:latin typeface="Arial" charset="0"/>
              </a:rPr>
              <a:t>Ремаркетинг</a:t>
            </a:r>
            <a:r>
              <a:rPr lang="ru-RU" sz="2000">
                <a:latin typeface="Arial" charset="0"/>
              </a:rPr>
              <a:t> – снижающийся спрос</a:t>
            </a:r>
            <a:endParaRPr lang="en-US" sz="2000">
              <a:latin typeface="Arial" charset="0"/>
            </a:endParaRPr>
          </a:p>
          <a:p>
            <a:pPr>
              <a:buSzPct val="120000"/>
              <a:buFont typeface="Wingdings" pitchFamily="2" charset="2"/>
              <a:buChar char="ü"/>
            </a:pPr>
            <a:endParaRPr lang="ru-RU" sz="500">
              <a:latin typeface="Arial" charset="0"/>
            </a:endParaRP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sz="2000" b="1">
                <a:latin typeface="Arial" charset="0"/>
              </a:rPr>
              <a:t>Синхромаркетинг</a:t>
            </a:r>
            <a:r>
              <a:rPr lang="ru-RU" sz="2000">
                <a:latin typeface="Arial" charset="0"/>
              </a:rPr>
              <a:t> – колеблющийся спрос</a:t>
            </a:r>
            <a:endParaRPr lang="en-US" sz="2000">
              <a:latin typeface="Arial" charset="0"/>
            </a:endParaRPr>
          </a:p>
          <a:p>
            <a:pPr>
              <a:buSzPct val="120000"/>
              <a:buFont typeface="Wingdings" pitchFamily="2" charset="2"/>
              <a:buChar char="ü"/>
            </a:pPr>
            <a:endParaRPr lang="ru-RU" sz="500">
              <a:latin typeface="Arial" charset="0"/>
            </a:endParaRP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sz="2000" b="1">
                <a:latin typeface="Arial" charset="0"/>
              </a:rPr>
              <a:t>Поддерживающий</a:t>
            </a:r>
            <a:r>
              <a:rPr lang="ru-RU" sz="2000">
                <a:latin typeface="Arial" charset="0"/>
              </a:rPr>
              <a:t> – баланс спроса и предложения</a:t>
            </a:r>
            <a:endParaRPr lang="en-US" sz="2000">
              <a:latin typeface="Arial" charset="0"/>
            </a:endParaRPr>
          </a:p>
          <a:p>
            <a:pPr>
              <a:buSzPct val="120000"/>
              <a:buFont typeface="Wingdings" pitchFamily="2" charset="2"/>
              <a:buChar char="ü"/>
            </a:pPr>
            <a:endParaRPr lang="ru-RU" sz="500">
              <a:latin typeface="Arial" charset="0"/>
            </a:endParaRP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sz="2000" b="1">
                <a:latin typeface="Arial" charset="0"/>
              </a:rPr>
              <a:t>Демаркетинг </a:t>
            </a:r>
            <a:r>
              <a:rPr lang="ru-RU" sz="2000">
                <a:latin typeface="Arial" charset="0"/>
              </a:rPr>
              <a:t>– чрезмерно высокий спрос</a:t>
            </a:r>
            <a:endParaRPr lang="en-US" sz="2000">
              <a:latin typeface="Arial" charset="0"/>
            </a:endParaRPr>
          </a:p>
          <a:p>
            <a:pPr>
              <a:buSzPct val="120000"/>
              <a:buFont typeface="Wingdings" pitchFamily="2" charset="2"/>
              <a:buChar char="ü"/>
            </a:pPr>
            <a:endParaRPr lang="ru-RU" sz="500">
              <a:latin typeface="Arial" charset="0"/>
            </a:endParaRPr>
          </a:p>
          <a:p>
            <a:pPr>
              <a:buSzPct val="120000"/>
              <a:buFont typeface="Wingdings" pitchFamily="2" charset="2"/>
              <a:buChar char="ü"/>
            </a:pPr>
            <a:r>
              <a:rPr lang="ru-RU" sz="2000" b="1">
                <a:latin typeface="Arial" charset="0"/>
              </a:rPr>
              <a:t>Противодействующий </a:t>
            </a:r>
            <a:r>
              <a:rPr lang="ru-RU" sz="2000">
                <a:latin typeface="Arial" charset="0"/>
              </a:rPr>
              <a:t> – иррациональный спрос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39000" cy="1143000"/>
          </a:xfrm>
        </p:spPr>
        <p:txBody>
          <a:bodyPr anchor="t">
            <a:noAutofit/>
          </a:bodyPr>
          <a:lstStyle/>
          <a:p>
            <a:pPr eaLnBrk="1" hangingPunct="1"/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Times New Roman" pitchFamily="18" charset="0"/>
              </a:rPr>
              <a:t>Маркетинговая среда предприятия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>
            <a:normAutofit/>
          </a:bodyPr>
          <a:lstStyle/>
          <a:p>
            <a:pPr marL="411163" eaLnBrk="1" hangingPunct="1">
              <a:buFontTx/>
              <a:buNone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Внутренняя среда </a:t>
            </a:r>
          </a:p>
          <a:p>
            <a:pPr marL="411163" eaLnBrk="1" hangingPunct="1">
              <a:buFontTx/>
              <a:buNone/>
            </a:pPr>
            <a:endParaRPr lang="ru-RU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</p:txBody>
      </p:sp>
      <p:pic>
        <p:nvPicPr>
          <p:cNvPr id="87044" name="Picture 4" descr="img255506_2-2_Internet_market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3500438"/>
            <a:ext cx="3605212" cy="2652712"/>
          </a:xfrm>
          <a:prstGeom prst="rect">
            <a:avLst/>
          </a:prstGeom>
          <a:noFill/>
        </p:spPr>
      </p:pic>
      <p:sp>
        <p:nvSpPr>
          <p:cNvPr id="87045" name="Line 5"/>
          <p:cNvSpPr>
            <a:spLocks noChangeShapeType="1"/>
          </p:cNvSpPr>
          <p:nvPr/>
        </p:nvSpPr>
        <p:spPr bwMode="auto">
          <a:xfrm flipH="1">
            <a:off x="1116013" y="981075"/>
            <a:ext cx="792162" cy="100806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5364163" y="1700213"/>
            <a:ext cx="29178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Внешняя среда</a:t>
            </a:r>
            <a:endParaRPr lang="en-US" sz="2800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87048" name="Rectangle 8"/>
          <p:cNvSpPr>
            <a:spLocks noChangeArrowheads="1"/>
          </p:cNvSpPr>
          <p:nvPr/>
        </p:nvSpPr>
        <p:spPr bwMode="auto">
          <a:xfrm>
            <a:off x="5003800" y="2133600"/>
            <a:ext cx="39608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Микросреда </a:t>
            </a:r>
            <a:endParaRPr lang="en-US" b="1"/>
          </a:p>
          <a:p>
            <a:r>
              <a:rPr lang="ru-RU"/>
              <a:t>(ближнее внешнее окружение)</a:t>
            </a:r>
          </a:p>
          <a:p>
            <a:r>
              <a:rPr lang="en-US" b="1"/>
              <a:t>                            </a:t>
            </a:r>
            <a:r>
              <a:rPr lang="ru-RU" b="1"/>
              <a:t>Макросреда </a:t>
            </a:r>
            <a:endParaRPr lang="en-US" b="1"/>
          </a:p>
          <a:p>
            <a:r>
              <a:rPr lang="ru-RU"/>
              <a:t>(дальнее внешнее окружение)</a:t>
            </a:r>
          </a:p>
        </p:txBody>
      </p:sp>
      <p:sp>
        <p:nvSpPr>
          <p:cNvPr id="87049" name="Line 9"/>
          <p:cNvSpPr>
            <a:spLocks noChangeShapeType="1"/>
          </p:cNvSpPr>
          <p:nvPr/>
        </p:nvSpPr>
        <p:spPr bwMode="auto">
          <a:xfrm>
            <a:off x="5435600" y="1052513"/>
            <a:ext cx="1368425" cy="6477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87050" name="Picture 10" descr="images (7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781300"/>
            <a:ext cx="3816350" cy="2433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60350"/>
            <a:ext cx="8229600" cy="766763"/>
          </a:xfrm>
        </p:spPr>
        <p:txBody>
          <a:bodyPr anchor="ctr">
            <a:normAutofit/>
          </a:bodyPr>
          <a:lstStyle/>
          <a:p>
            <a:pPr algn="ctr" eaLnBrk="1" hangingPunct="1"/>
            <a:r>
              <a:rPr lang="ru-RU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Маркетинговая среда предприятия</a:t>
            </a:r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196975"/>
            <a:ext cx="8064500" cy="537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Рынок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274320" algn="just">
              <a:buNone/>
            </a:pPr>
            <a:r>
              <a:rPr lang="ru-RU" dirty="0" smtClean="0"/>
              <a:t>С точки зрения маркетинга рынок можно определить как совокупность лиц и организаций, каждая из которых </a:t>
            </a:r>
          </a:p>
          <a:p>
            <a:pPr algn="just"/>
            <a:r>
              <a:rPr lang="ru-RU" dirty="0" smtClean="0"/>
              <a:t>1) имеет свои особые потребности;</a:t>
            </a:r>
          </a:p>
          <a:p>
            <a:pPr algn="just"/>
            <a:r>
              <a:rPr lang="ru-RU" dirty="0" smtClean="0"/>
              <a:t> 2) обладает определенными материальными средствами для их удовлетворения </a:t>
            </a:r>
          </a:p>
          <a:p>
            <a:pPr algn="just"/>
            <a:r>
              <a:rPr lang="ru-RU" dirty="0" smtClean="0"/>
              <a:t>3) характеризуется готовностью потратить эти средства на удовлетворение потребностей. (см. презентации по Экономике тур рынка)</a:t>
            </a:r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142852"/>
            <a:ext cx="2047872" cy="1528028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AutoShape 2"/>
          <p:cNvSpPr>
            <a:spLocks noChangeArrowheads="1"/>
          </p:cNvSpPr>
          <p:nvPr/>
        </p:nvSpPr>
        <p:spPr bwMode="auto">
          <a:xfrm>
            <a:off x="250825" y="1125538"/>
            <a:ext cx="8664575" cy="5360987"/>
          </a:xfrm>
          <a:prstGeom prst="diamond">
            <a:avLst/>
          </a:prstGeom>
          <a:solidFill>
            <a:srgbClr val="E3BEFF"/>
          </a:solidFill>
          <a:ln w="12700">
            <a:solidFill>
              <a:srgbClr val="000000"/>
            </a:solidFill>
            <a:miter lim="800000"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60771" name="Oval 3"/>
          <p:cNvSpPr>
            <a:spLocks noChangeArrowheads="1"/>
          </p:cNvSpPr>
          <p:nvPr/>
        </p:nvSpPr>
        <p:spPr bwMode="auto">
          <a:xfrm>
            <a:off x="1822450" y="2711450"/>
            <a:ext cx="5499100" cy="3114675"/>
          </a:xfrm>
          <a:prstGeom prst="ellipse">
            <a:avLst/>
          </a:prstGeom>
          <a:solidFill>
            <a:srgbClr val="FEFF72"/>
          </a:solidFill>
          <a:ln w="12700">
            <a:solidFill>
              <a:srgbClr val="000000"/>
            </a:solidFill>
            <a:round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anchor="ctr"/>
          <a:lstStyle/>
          <a:p>
            <a:endParaRPr lang="ru-RU"/>
          </a:p>
        </p:txBody>
      </p:sp>
      <p:sp>
        <p:nvSpPr>
          <p:cNvPr id="160772" name="Oval 4"/>
          <p:cNvSpPr>
            <a:spLocks noChangeArrowheads="1"/>
          </p:cNvSpPr>
          <p:nvPr/>
        </p:nvSpPr>
        <p:spPr bwMode="auto">
          <a:xfrm>
            <a:off x="2801938" y="3267075"/>
            <a:ext cx="3538537" cy="2003425"/>
          </a:xfrm>
          <a:prstGeom prst="ellipse">
            <a:avLst/>
          </a:prstGeom>
          <a:solidFill>
            <a:srgbClr val="00DFCA"/>
          </a:solidFill>
          <a:ln w="12700">
            <a:solidFill>
              <a:srgbClr val="000000"/>
            </a:solidFill>
            <a:round/>
            <a:headEnd/>
            <a:tailEnd/>
          </a:ln>
          <a:effectLst>
            <a:outerShdw dist="89803" dir="2700000" algn="ctr" rotWithShape="0">
              <a:schemeClr val="bg2"/>
            </a:outerShdw>
          </a:effectLst>
        </p:spPr>
        <p:txBody>
          <a:bodyPr anchor="ctr"/>
          <a:lstStyle/>
          <a:p>
            <a:endParaRPr lang="ru-RU"/>
          </a:p>
        </p:txBody>
      </p:sp>
      <p:sp>
        <p:nvSpPr>
          <p:cNvPr id="160773" name="Oval 5"/>
          <p:cNvSpPr>
            <a:spLocks noChangeArrowheads="1"/>
          </p:cNvSpPr>
          <p:nvPr/>
        </p:nvSpPr>
        <p:spPr bwMode="auto">
          <a:xfrm>
            <a:off x="3730625" y="3794125"/>
            <a:ext cx="1755775" cy="949325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lIns="80962" tIns="39688" rIns="80962" bIns="39688" anchor="ctr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Целевые </a:t>
            </a:r>
            <a:r>
              <a:rPr lang="ru-RU" sz="1600">
                <a:solidFill>
                  <a:srgbClr val="000000"/>
                </a:solidFill>
                <a:latin typeface="Tahoma" pitchFamily="34" charset="0"/>
              </a:rPr>
              <a:t>покупатели</a:t>
            </a:r>
            <a:endParaRPr lang="en-US" sz="16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74" name="Rectangle 6"/>
          <p:cNvSpPr>
            <a:spLocks noChangeArrowheads="1"/>
          </p:cNvSpPr>
          <p:nvPr/>
        </p:nvSpPr>
        <p:spPr bwMode="auto">
          <a:xfrm>
            <a:off x="4108450" y="3427413"/>
            <a:ext cx="928688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Товар</a:t>
            </a: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75" name="Rectangle 7"/>
          <p:cNvSpPr>
            <a:spLocks noChangeArrowheads="1"/>
          </p:cNvSpPr>
          <p:nvPr/>
        </p:nvSpPr>
        <p:spPr bwMode="auto">
          <a:xfrm>
            <a:off x="2743200" y="4038600"/>
            <a:ext cx="10668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 sz="1600" b="1">
                <a:solidFill>
                  <a:srgbClr val="000000"/>
                </a:solidFill>
                <a:latin typeface="Tahoma" pitchFamily="34" charset="0"/>
              </a:rPr>
              <a:t>Место</a:t>
            </a:r>
          </a:p>
          <a:p>
            <a:pPr algn="ctr" defTabSz="820738" eaLnBrk="0" hangingPunct="0">
              <a:lnSpc>
                <a:spcPct val="90000"/>
              </a:lnSpc>
            </a:pPr>
            <a:endParaRPr lang="en-US" sz="1600" b="1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76" name="Rectangle 8"/>
          <p:cNvSpPr>
            <a:spLocks noChangeArrowheads="1"/>
          </p:cNvSpPr>
          <p:nvPr/>
        </p:nvSpPr>
        <p:spPr bwMode="auto">
          <a:xfrm>
            <a:off x="5521325" y="4108450"/>
            <a:ext cx="68897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0962" tIns="39688" rIns="80962" bIns="39688">
            <a:spAutoFit/>
          </a:bodyPr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Цена</a:t>
            </a: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77" name="Rectangle 9"/>
          <p:cNvSpPr>
            <a:spLocks noChangeArrowheads="1"/>
          </p:cNvSpPr>
          <p:nvPr/>
        </p:nvSpPr>
        <p:spPr bwMode="auto">
          <a:xfrm>
            <a:off x="3733800" y="4800600"/>
            <a:ext cx="16764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Продвижение</a:t>
            </a: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78" name="Oval 10"/>
          <p:cNvSpPr>
            <a:spLocks noChangeArrowheads="1"/>
          </p:cNvSpPr>
          <p:nvPr/>
        </p:nvSpPr>
        <p:spPr bwMode="auto">
          <a:xfrm>
            <a:off x="3690938" y="3771900"/>
            <a:ext cx="1762125" cy="995363"/>
          </a:xfrm>
          <a:prstGeom prst="ellips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160779" name="Rectangle 11"/>
          <p:cNvSpPr>
            <a:spLocks noChangeArrowheads="1"/>
          </p:cNvSpPr>
          <p:nvPr/>
        </p:nvSpPr>
        <p:spPr bwMode="auto">
          <a:xfrm rot="18600000">
            <a:off x="5464175" y="4797426"/>
            <a:ext cx="184467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 sz="1400">
                <a:solidFill>
                  <a:srgbClr val="000000"/>
                </a:solidFill>
                <a:latin typeface="Tahoma" pitchFamily="34" charset="0"/>
              </a:rPr>
              <a:t>Реализация</a:t>
            </a:r>
            <a:endParaRPr lang="en-US" sz="14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80" name="Rectangle 12"/>
          <p:cNvSpPr>
            <a:spLocks noChangeArrowheads="1"/>
          </p:cNvSpPr>
          <p:nvPr/>
        </p:nvSpPr>
        <p:spPr bwMode="auto">
          <a:xfrm rot="2880000">
            <a:off x="5747544" y="3313907"/>
            <a:ext cx="14239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 sz="1400">
                <a:solidFill>
                  <a:srgbClr val="000000"/>
                </a:solidFill>
                <a:latin typeface="Tahoma" pitchFamily="34" charset="0"/>
              </a:rPr>
              <a:t>Планирование</a:t>
            </a:r>
            <a:endParaRPr lang="en-US" sz="14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81" name="Rectangle 13"/>
          <p:cNvSpPr>
            <a:spLocks noChangeArrowheads="1"/>
          </p:cNvSpPr>
          <p:nvPr/>
        </p:nvSpPr>
        <p:spPr bwMode="auto">
          <a:xfrm rot="3120000">
            <a:off x="2299494" y="4810919"/>
            <a:ext cx="93503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 sz="1400">
                <a:solidFill>
                  <a:srgbClr val="000000"/>
                </a:solidFill>
                <a:latin typeface="Tahoma" pitchFamily="34" charset="0"/>
              </a:rPr>
              <a:t>Контроль</a:t>
            </a:r>
            <a:endParaRPr lang="en-US" sz="14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82" name="Rectangle 14"/>
          <p:cNvSpPr>
            <a:spLocks noChangeArrowheads="1"/>
          </p:cNvSpPr>
          <p:nvPr/>
        </p:nvSpPr>
        <p:spPr bwMode="auto">
          <a:xfrm rot="18840000">
            <a:off x="2453481" y="3199607"/>
            <a:ext cx="93503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 sz="1400">
                <a:solidFill>
                  <a:srgbClr val="000000"/>
                </a:solidFill>
                <a:latin typeface="Tahoma" pitchFamily="34" charset="0"/>
              </a:rPr>
              <a:t>Анализ</a:t>
            </a:r>
            <a:endParaRPr lang="en-US" sz="14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83" name="Freeform 15"/>
          <p:cNvSpPr>
            <a:spLocks/>
          </p:cNvSpPr>
          <p:nvPr/>
        </p:nvSpPr>
        <p:spPr bwMode="auto">
          <a:xfrm>
            <a:off x="2271713" y="3843338"/>
            <a:ext cx="71437" cy="684212"/>
          </a:xfrm>
          <a:custGeom>
            <a:avLst/>
            <a:gdLst/>
            <a:ahLst/>
            <a:cxnLst>
              <a:cxn ang="0">
                <a:pos x="44" y="430"/>
              </a:cxn>
              <a:cxn ang="0">
                <a:pos x="25" y="384"/>
              </a:cxn>
              <a:cxn ang="0">
                <a:pos x="13" y="313"/>
              </a:cxn>
              <a:cxn ang="0">
                <a:pos x="0" y="252"/>
              </a:cxn>
              <a:cxn ang="0">
                <a:pos x="0" y="179"/>
              </a:cxn>
              <a:cxn ang="0">
                <a:pos x="6" y="88"/>
              </a:cxn>
              <a:cxn ang="0">
                <a:pos x="31" y="0"/>
              </a:cxn>
            </a:cxnLst>
            <a:rect l="0" t="0" r="r" b="b"/>
            <a:pathLst>
              <a:path w="45" h="431">
                <a:moveTo>
                  <a:pt x="44" y="430"/>
                </a:moveTo>
                <a:lnTo>
                  <a:pt x="25" y="384"/>
                </a:lnTo>
                <a:lnTo>
                  <a:pt x="13" y="313"/>
                </a:lnTo>
                <a:lnTo>
                  <a:pt x="0" y="252"/>
                </a:lnTo>
                <a:lnTo>
                  <a:pt x="0" y="179"/>
                </a:lnTo>
                <a:lnTo>
                  <a:pt x="6" y="88"/>
                </a:lnTo>
                <a:lnTo>
                  <a:pt x="31" y="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0784" name="Freeform 16"/>
          <p:cNvSpPr>
            <a:spLocks/>
          </p:cNvSpPr>
          <p:nvPr/>
        </p:nvSpPr>
        <p:spPr bwMode="auto">
          <a:xfrm>
            <a:off x="6754813" y="3865563"/>
            <a:ext cx="71437" cy="6842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47"/>
              </a:cxn>
              <a:cxn ang="0">
                <a:pos x="31" y="117"/>
              </a:cxn>
              <a:cxn ang="0">
                <a:pos x="44" y="179"/>
              </a:cxn>
              <a:cxn ang="0">
                <a:pos x="44" y="252"/>
              </a:cxn>
              <a:cxn ang="0">
                <a:pos x="38" y="343"/>
              </a:cxn>
              <a:cxn ang="0">
                <a:pos x="13" y="430"/>
              </a:cxn>
            </a:cxnLst>
            <a:rect l="0" t="0" r="r" b="b"/>
            <a:pathLst>
              <a:path w="45" h="431">
                <a:moveTo>
                  <a:pt x="0" y="0"/>
                </a:moveTo>
                <a:lnTo>
                  <a:pt x="19" y="47"/>
                </a:lnTo>
                <a:lnTo>
                  <a:pt x="31" y="117"/>
                </a:lnTo>
                <a:lnTo>
                  <a:pt x="44" y="179"/>
                </a:lnTo>
                <a:lnTo>
                  <a:pt x="44" y="252"/>
                </a:lnTo>
                <a:lnTo>
                  <a:pt x="38" y="343"/>
                </a:lnTo>
                <a:lnTo>
                  <a:pt x="13" y="430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0785" name="Freeform 17"/>
          <p:cNvSpPr>
            <a:spLocks/>
          </p:cNvSpPr>
          <p:nvPr/>
        </p:nvSpPr>
        <p:spPr bwMode="auto">
          <a:xfrm>
            <a:off x="3954463" y="2989263"/>
            <a:ext cx="1233487" cy="39687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84" y="14"/>
              </a:cxn>
              <a:cxn ang="0">
                <a:pos x="212" y="7"/>
              </a:cxn>
              <a:cxn ang="0">
                <a:pos x="322" y="0"/>
              </a:cxn>
              <a:cxn ang="0">
                <a:pos x="454" y="0"/>
              </a:cxn>
              <a:cxn ang="0">
                <a:pos x="617" y="3"/>
              </a:cxn>
              <a:cxn ang="0">
                <a:pos x="776" y="17"/>
              </a:cxn>
            </a:cxnLst>
            <a:rect l="0" t="0" r="r" b="b"/>
            <a:pathLst>
              <a:path w="777" h="25">
                <a:moveTo>
                  <a:pt x="0" y="24"/>
                </a:moveTo>
                <a:lnTo>
                  <a:pt x="84" y="14"/>
                </a:lnTo>
                <a:lnTo>
                  <a:pt x="212" y="7"/>
                </a:lnTo>
                <a:lnTo>
                  <a:pt x="322" y="0"/>
                </a:lnTo>
                <a:lnTo>
                  <a:pt x="454" y="0"/>
                </a:lnTo>
                <a:lnTo>
                  <a:pt x="617" y="3"/>
                </a:lnTo>
                <a:lnTo>
                  <a:pt x="776" y="1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0786" name="Freeform 18"/>
          <p:cNvSpPr>
            <a:spLocks/>
          </p:cNvSpPr>
          <p:nvPr/>
        </p:nvSpPr>
        <p:spPr bwMode="auto">
          <a:xfrm>
            <a:off x="3954463" y="5510213"/>
            <a:ext cx="1233487" cy="41275"/>
          </a:xfrm>
          <a:custGeom>
            <a:avLst/>
            <a:gdLst/>
            <a:ahLst/>
            <a:cxnLst>
              <a:cxn ang="0">
                <a:pos x="776" y="0"/>
              </a:cxn>
              <a:cxn ang="0">
                <a:pos x="692" y="11"/>
              </a:cxn>
              <a:cxn ang="0">
                <a:pos x="565" y="18"/>
              </a:cxn>
              <a:cxn ang="0">
                <a:pos x="454" y="25"/>
              </a:cxn>
              <a:cxn ang="0">
                <a:pos x="322" y="25"/>
              </a:cxn>
              <a:cxn ang="0">
                <a:pos x="159" y="22"/>
              </a:cxn>
              <a:cxn ang="0">
                <a:pos x="0" y="7"/>
              </a:cxn>
            </a:cxnLst>
            <a:rect l="0" t="0" r="r" b="b"/>
            <a:pathLst>
              <a:path w="777" h="26">
                <a:moveTo>
                  <a:pt x="776" y="0"/>
                </a:moveTo>
                <a:lnTo>
                  <a:pt x="692" y="11"/>
                </a:lnTo>
                <a:lnTo>
                  <a:pt x="565" y="18"/>
                </a:lnTo>
                <a:lnTo>
                  <a:pt x="454" y="25"/>
                </a:lnTo>
                <a:lnTo>
                  <a:pt x="322" y="25"/>
                </a:lnTo>
                <a:lnTo>
                  <a:pt x="159" y="22"/>
                </a:lnTo>
                <a:lnTo>
                  <a:pt x="0" y="7"/>
                </a:lnTo>
              </a:path>
            </a:pathLst>
          </a:custGeom>
          <a:noFill/>
          <a:ln w="12700" cap="rnd" cmpd="sng">
            <a:solidFill>
              <a:srgbClr val="000000"/>
            </a:solidFill>
            <a:prstDash val="solid"/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0787" name="Line 19"/>
          <p:cNvSpPr>
            <a:spLocks noChangeShapeType="1"/>
          </p:cNvSpPr>
          <p:nvPr/>
        </p:nvSpPr>
        <p:spPr bwMode="auto">
          <a:xfrm flipH="1" flipV="1">
            <a:off x="3194050" y="3641725"/>
            <a:ext cx="666750" cy="2952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160788" name="Line 20"/>
          <p:cNvSpPr>
            <a:spLocks noChangeShapeType="1"/>
          </p:cNvSpPr>
          <p:nvPr/>
        </p:nvSpPr>
        <p:spPr bwMode="auto">
          <a:xfrm flipH="1" flipV="1">
            <a:off x="5257800" y="4594225"/>
            <a:ext cx="666750" cy="2968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160789" name="Line 21"/>
          <p:cNvSpPr>
            <a:spLocks noChangeShapeType="1"/>
          </p:cNvSpPr>
          <p:nvPr/>
        </p:nvSpPr>
        <p:spPr bwMode="auto">
          <a:xfrm flipV="1">
            <a:off x="5289550" y="3641725"/>
            <a:ext cx="666750" cy="29527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160790" name="Line 22"/>
          <p:cNvSpPr>
            <a:spLocks noChangeShapeType="1"/>
          </p:cNvSpPr>
          <p:nvPr/>
        </p:nvSpPr>
        <p:spPr bwMode="auto">
          <a:xfrm flipV="1">
            <a:off x="3194050" y="4598988"/>
            <a:ext cx="677863" cy="2921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160791" name="Rectangle 23"/>
          <p:cNvSpPr>
            <a:spLocks noChangeArrowheads="1"/>
          </p:cNvSpPr>
          <p:nvPr/>
        </p:nvSpPr>
        <p:spPr bwMode="auto">
          <a:xfrm>
            <a:off x="3862388" y="5919788"/>
            <a:ext cx="1422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0962" tIns="39688" rIns="80962" bIns="39688">
            <a:spAutoFit/>
          </a:bodyPr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Конкуренты</a:t>
            </a: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92" name="Rectangle 24"/>
          <p:cNvSpPr>
            <a:spLocks noChangeArrowheads="1"/>
          </p:cNvSpPr>
          <p:nvPr/>
        </p:nvSpPr>
        <p:spPr bwMode="auto">
          <a:xfrm>
            <a:off x="3657600" y="2222500"/>
            <a:ext cx="18288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Маркетинговые посредники</a:t>
            </a: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93" name="Rectangle 25"/>
          <p:cNvSpPr>
            <a:spLocks noChangeArrowheads="1"/>
          </p:cNvSpPr>
          <p:nvPr/>
        </p:nvSpPr>
        <p:spPr bwMode="auto">
          <a:xfrm>
            <a:off x="7239000" y="3962400"/>
            <a:ext cx="144780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>
            <a:spAutoFit/>
          </a:bodyPr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 sz="1600">
                <a:solidFill>
                  <a:srgbClr val="000000"/>
                </a:solidFill>
                <a:latin typeface="Tahoma" pitchFamily="34" charset="0"/>
              </a:rPr>
              <a:t>Контактные аудитории</a:t>
            </a:r>
            <a:endParaRPr lang="en-US" sz="160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94" name="Rectangle 26"/>
          <p:cNvSpPr>
            <a:spLocks noChangeArrowheads="1"/>
          </p:cNvSpPr>
          <p:nvPr/>
        </p:nvSpPr>
        <p:spPr bwMode="auto">
          <a:xfrm>
            <a:off x="385763" y="4108450"/>
            <a:ext cx="14446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0962" tIns="39688" rIns="80962" bIns="39688">
            <a:spAutoFit/>
          </a:bodyPr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Поставщики</a:t>
            </a: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795" name="Line 27"/>
          <p:cNvSpPr>
            <a:spLocks noChangeShapeType="1"/>
          </p:cNvSpPr>
          <p:nvPr/>
        </p:nvSpPr>
        <p:spPr bwMode="auto">
          <a:xfrm flipH="1">
            <a:off x="2203450" y="5251450"/>
            <a:ext cx="219075" cy="9525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0796" name="Line 28"/>
          <p:cNvSpPr>
            <a:spLocks noChangeShapeType="1"/>
          </p:cNvSpPr>
          <p:nvPr/>
        </p:nvSpPr>
        <p:spPr bwMode="auto">
          <a:xfrm flipH="1">
            <a:off x="6694488" y="3189288"/>
            <a:ext cx="219075" cy="936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0797" name="Line 29"/>
          <p:cNvSpPr>
            <a:spLocks noChangeShapeType="1"/>
          </p:cNvSpPr>
          <p:nvPr/>
        </p:nvSpPr>
        <p:spPr bwMode="auto">
          <a:xfrm>
            <a:off x="2289175" y="3171825"/>
            <a:ext cx="187325" cy="80963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0798" name="Line 30"/>
          <p:cNvSpPr>
            <a:spLocks noChangeShapeType="1"/>
          </p:cNvSpPr>
          <p:nvPr/>
        </p:nvSpPr>
        <p:spPr bwMode="auto">
          <a:xfrm>
            <a:off x="6694488" y="5287963"/>
            <a:ext cx="187325" cy="80962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0799" name="Rectangle 31"/>
          <p:cNvSpPr>
            <a:spLocks noChangeArrowheads="1"/>
          </p:cNvSpPr>
          <p:nvPr/>
        </p:nvSpPr>
        <p:spPr bwMode="auto">
          <a:xfrm>
            <a:off x="381000" y="2057400"/>
            <a:ext cx="2057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Демографическая и экономическая среда</a:t>
            </a: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800" name="Rectangle 32"/>
          <p:cNvSpPr>
            <a:spLocks noChangeArrowheads="1"/>
          </p:cNvSpPr>
          <p:nvPr/>
        </p:nvSpPr>
        <p:spPr bwMode="auto">
          <a:xfrm>
            <a:off x="6794500" y="2128838"/>
            <a:ext cx="1968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Технологическая и природная среда</a:t>
            </a: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801" name="Rectangle 33"/>
          <p:cNvSpPr>
            <a:spLocks noChangeArrowheads="1"/>
          </p:cNvSpPr>
          <p:nvPr/>
        </p:nvSpPr>
        <p:spPr bwMode="auto">
          <a:xfrm>
            <a:off x="695325" y="5705475"/>
            <a:ext cx="1433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Политико-правовая среда</a:t>
            </a: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802" name="Rectangle 34"/>
          <p:cNvSpPr>
            <a:spLocks noChangeArrowheads="1"/>
          </p:cNvSpPr>
          <p:nvPr/>
        </p:nvSpPr>
        <p:spPr bwMode="auto">
          <a:xfrm>
            <a:off x="6886575" y="5705475"/>
            <a:ext cx="1433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62" tIns="39688" rIns="80962" bIns="39688"/>
          <a:lstStyle/>
          <a:p>
            <a:pPr algn="ctr" defTabSz="820738" eaLnBrk="0" hangingPunct="0">
              <a:lnSpc>
                <a:spcPct val="90000"/>
              </a:lnSpc>
            </a:pPr>
            <a:r>
              <a:rPr lang="ru-RU">
                <a:solidFill>
                  <a:srgbClr val="000000"/>
                </a:solidFill>
                <a:latin typeface="Tahoma" pitchFamily="34" charset="0"/>
              </a:rPr>
              <a:t>Социально-культурная среда</a:t>
            </a:r>
            <a:endParaRPr lang="en-US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160803" name="Rectangle 35"/>
          <p:cNvSpPr>
            <a:spLocks noGrp="1"/>
          </p:cNvSpPr>
          <p:nvPr>
            <p:ph type="title"/>
          </p:nvPr>
        </p:nvSpPr>
        <p:spPr>
          <a:xfrm>
            <a:off x="250825" y="188913"/>
            <a:ext cx="6697663" cy="792162"/>
          </a:xfrm>
          <a:noFill/>
          <a:ln/>
        </p:spPr>
        <p:txBody>
          <a:bodyPr lIns="92075" tIns="46038" rIns="92075" bIns="46038">
            <a:normAutofit/>
          </a:bodyPr>
          <a:lstStyle/>
          <a:p>
            <a:r>
              <a:rPr lang="ru-RU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Маркетинговый процесс</a:t>
            </a:r>
            <a:r>
              <a:rPr lang="en-US" b="1" dirty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 </a:t>
            </a:r>
          </a:p>
        </p:txBody>
      </p:sp>
    </p:spTree>
  </p:cSld>
  <p:clrMapOvr>
    <a:masterClrMapping/>
  </p:clrMapOvr>
  <p:transition spd="slow">
    <p:cover dir="r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/>
          </p:cNvSpPr>
          <p:nvPr>
            <p:ph type="title"/>
          </p:nvPr>
        </p:nvSpPr>
        <p:spPr>
          <a:xfrm>
            <a:off x="857224" y="571480"/>
            <a:ext cx="7239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Методы </a:t>
            </a: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анализа маркетинговой среды предприятия</a:t>
            </a:r>
          </a:p>
        </p:txBody>
      </p:sp>
      <p:sp>
        <p:nvSpPr>
          <p:cNvPr id="8806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3600">
              <a:latin typeface="Arial" charset="0"/>
            </a:endParaRPr>
          </a:p>
          <a:p>
            <a:pPr>
              <a:buFontTx/>
              <a:buNone/>
            </a:pPr>
            <a:r>
              <a:rPr lang="en-US" sz="3600">
                <a:latin typeface="Arial" charset="0"/>
              </a:rPr>
              <a:t>STEP – </a:t>
            </a:r>
            <a:r>
              <a:rPr lang="ru-RU" sz="3600">
                <a:latin typeface="Arial" charset="0"/>
              </a:rPr>
              <a:t>анализ</a:t>
            </a:r>
            <a:endParaRPr lang="en-US" sz="3600">
              <a:latin typeface="Arial" charset="0"/>
            </a:endParaRPr>
          </a:p>
          <a:p>
            <a:pPr>
              <a:buFontTx/>
              <a:buNone/>
            </a:pPr>
            <a:endParaRPr lang="ru-RU" sz="3600">
              <a:latin typeface="Arial" charset="0"/>
            </a:endParaRPr>
          </a:p>
          <a:p>
            <a:pPr>
              <a:buFontTx/>
              <a:buNone/>
            </a:pPr>
            <a:r>
              <a:rPr lang="en-US" sz="3600">
                <a:latin typeface="Arial" charset="0"/>
              </a:rPr>
              <a:t>SWOT – </a:t>
            </a:r>
            <a:r>
              <a:rPr lang="ru-RU" sz="3600">
                <a:latin typeface="Arial" charset="0"/>
              </a:rPr>
              <a:t>анализ</a:t>
            </a:r>
            <a:endParaRPr lang="en-US" sz="3600">
              <a:latin typeface="Arial" charset="0"/>
            </a:endParaRPr>
          </a:p>
          <a:p>
            <a:pPr>
              <a:buFontTx/>
              <a:buNone/>
            </a:pPr>
            <a:endParaRPr lang="ru-RU" sz="3600">
              <a:latin typeface="Arial" charset="0"/>
            </a:endParaRPr>
          </a:p>
          <a:p>
            <a:pPr>
              <a:buFontTx/>
              <a:buNone/>
            </a:pPr>
            <a:r>
              <a:rPr lang="ru-RU" sz="3600">
                <a:latin typeface="Arial" charset="0"/>
              </a:rPr>
              <a:t>Модель 5 сил конкуренции М.Портера</a:t>
            </a:r>
          </a:p>
          <a:p>
            <a:pPr>
              <a:buFontTx/>
              <a:buNone/>
            </a:pPr>
            <a:endParaRPr lang="ru-RU" sz="3600">
              <a:latin typeface="Arial" charset="0"/>
            </a:endParaRPr>
          </a:p>
        </p:txBody>
      </p:sp>
      <p:pic>
        <p:nvPicPr>
          <p:cNvPr id="88068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1700213"/>
            <a:ext cx="4608513" cy="3213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766763"/>
          </a:xfrm>
        </p:spPr>
        <p:txBody>
          <a:bodyPr/>
          <a:lstStyle/>
          <a:p>
            <a:pPr algn="r"/>
            <a:r>
              <a:rPr lang="en-US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STEP</a:t>
            </a:r>
            <a:r>
              <a:rPr 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-анализ</a:t>
            </a:r>
          </a:p>
        </p:txBody>
      </p:sp>
      <p:sp>
        <p:nvSpPr>
          <p:cNvPr id="24579" name="Rectangle 3"/>
          <p:cNvSpPr>
            <a:spLocks noGrp="1"/>
          </p:cNvSpPr>
          <p:nvPr>
            <p:ph idx="1"/>
          </p:nvPr>
        </p:nvSpPr>
        <p:spPr>
          <a:xfrm>
            <a:off x="395288" y="1268413"/>
            <a:ext cx="8229600" cy="4525962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sz="2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«STEP» является аббревиатурой названия таких</a:t>
            </a:r>
            <a:r>
              <a:rPr lang="en-US" sz="2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 </a:t>
            </a:r>
            <a:r>
              <a:rPr lang="ru-RU" sz="2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факторов: </a:t>
            </a:r>
          </a:p>
          <a:p>
            <a:pPr>
              <a:buFontTx/>
              <a:buNone/>
            </a:pPr>
            <a:endParaRPr lang="ru-RU" sz="2400" i="1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buSzPct val="150000"/>
              <a:buFont typeface="Wingdings" pitchFamily="2" charset="2"/>
              <a:buChar char="ü"/>
            </a:pPr>
            <a:r>
              <a:rPr lang="ru-RU" sz="2400">
                <a:latin typeface="Arial" charset="0"/>
              </a:rPr>
              <a:t>социальных (S – social)</a:t>
            </a:r>
            <a:endParaRPr lang="en-US" sz="2400">
              <a:latin typeface="Arial" charset="0"/>
            </a:endParaRPr>
          </a:p>
          <a:p>
            <a:pPr>
              <a:buSzPct val="150000"/>
              <a:buFont typeface="Wingdings" pitchFamily="2" charset="2"/>
              <a:buChar char="ü"/>
            </a:pPr>
            <a:endParaRPr lang="ru-RU" sz="2400">
              <a:latin typeface="Arial" charset="0"/>
            </a:endParaRPr>
          </a:p>
          <a:p>
            <a:pPr>
              <a:buSzPct val="150000"/>
              <a:buFont typeface="Wingdings" pitchFamily="2" charset="2"/>
              <a:buChar char="ü"/>
            </a:pPr>
            <a:r>
              <a:rPr lang="ru-RU" sz="2400">
                <a:latin typeface="Arial" charset="0"/>
              </a:rPr>
              <a:t> технологических (Т – technological)</a:t>
            </a:r>
            <a:endParaRPr lang="en-US" sz="2400">
              <a:latin typeface="Arial" charset="0"/>
            </a:endParaRPr>
          </a:p>
          <a:p>
            <a:pPr>
              <a:buSzPct val="150000"/>
              <a:buFont typeface="Wingdings" pitchFamily="2" charset="2"/>
              <a:buChar char="ü"/>
            </a:pPr>
            <a:endParaRPr lang="ru-RU" sz="2400">
              <a:latin typeface="Arial" charset="0"/>
            </a:endParaRPr>
          </a:p>
          <a:p>
            <a:pPr>
              <a:buSzPct val="150000"/>
              <a:buFont typeface="Wingdings" pitchFamily="2" charset="2"/>
              <a:buChar char="ü"/>
            </a:pPr>
            <a:r>
              <a:rPr lang="ru-RU" sz="2400">
                <a:latin typeface="Arial" charset="0"/>
              </a:rPr>
              <a:t>экономических (Е – economic)</a:t>
            </a:r>
            <a:endParaRPr lang="en-US" sz="2400">
              <a:latin typeface="Arial" charset="0"/>
            </a:endParaRPr>
          </a:p>
          <a:p>
            <a:pPr>
              <a:buSzPct val="150000"/>
              <a:buFont typeface="Wingdings" pitchFamily="2" charset="2"/>
              <a:buChar char="ü"/>
            </a:pPr>
            <a:endParaRPr lang="ru-RU" sz="2400">
              <a:latin typeface="Arial" charset="0"/>
            </a:endParaRPr>
          </a:p>
          <a:p>
            <a:pPr>
              <a:buSzPct val="150000"/>
              <a:buFont typeface="Wingdings" pitchFamily="2" charset="2"/>
              <a:buChar char="ü"/>
            </a:pPr>
            <a:r>
              <a:rPr lang="ru-RU" sz="2400">
                <a:latin typeface="Arial" charset="0"/>
              </a:rPr>
              <a:t> политических (Р – political)</a:t>
            </a:r>
            <a:r>
              <a:rPr lang="ru-RU">
                <a:latin typeface="Arial" charset="0"/>
              </a:rPr>
              <a:t> </a:t>
            </a:r>
            <a:br>
              <a:rPr lang="ru-RU">
                <a:latin typeface="Arial" charset="0"/>
              </a:rPr>
            </a:br>
            <a:endParaRPr lang="ru-RU">
              <a:latin typeface="Arial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92162"/>
          </a:xfrm>
        </p:spPr>
        <p:txBody>
          <a:bodyPr/>
          <a:lstStyle/>
          <a:p>
            <a:pPr algn="r"/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Этапы </a:t>
            </a: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STEP-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анализа</a:t>
            </a:r>
          </a:p>
        </p:txBody>
      </p:sp>
      <p:sp>
        <p:nvSpPr>
          <p:cNvPr id="25603" name="Rectangle 3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256213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ru-RU" sz="20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Разработка перечня главных стратегических факторов, которые имеют</a:t>
            </a:r>
            <a:r>
              <a:rPr lang="en-US" sz="20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 </a:t>
            </a:r>
            <a:r>
              <a:rPr lang="ru-RU" sz="20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высокую вероятность воздействия на функционирование предприятия</a:t>
            </a:r>
            <a:r>
              <a:rPr lang="en-US" sz="200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:</a:t>
            </a:r>
          </a:p>
          <a:p>
            <a:pPr marL="0" indent="0">
              <a:lnSpc>
                <a:spcPct val="80000"/>
              </a:lnSpc>
              <a:buFontTx/>
              <a:buNone/>
            </a:pPr>
            <a:endParaRPr lang="en-US" sz="200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2000">
                <a:latin typeface="Arial" charset="0"/>
              </a:rPr>
              <a:t> - Оценка важности каждого события для данного предприятия путем присвоения ему определенного веса от единицы (важнейшее) до нуля (незначительное). Сумма весов должна быть равна единице, что обеспечивается нормированием. </a:t>
            </a:r>
            <a:br>
              <a:rPr lang="ru-RU" sz="2000">
                <a:latin typeface="Arial" charset="0"/>
              </a:rPr>
            </a:br>
            <a:endParaRPr lang="en-US" sz="2000">
              <a:latin typeface="Arial" charset="0"/>
            </a:endParaRPr>
          </a:p>
          <a:p>
            <a:pPr marL="0" indent="0">
              <a:lnSpc>
                <a:spcPct val="80000"/>
              </a:lnSpc>
              <a:buFontTx/>
              <a:buChar char="-"/>
            </a:pPr>
            <a:r>
              <a:rPr lang="ru-RU" sz="2000">
                <a:latin typeface="Arial" charset="0"/>
              </a:rPr>
              <a:t>Оценка степени влияния каждого фактора-события на стратегию предприятия по 5-ти балльной шкале: «пять» – сильное воздействие, серьезная опасность; «единица» – отсутствие воздействия, угрозы. </a:t>
            </a:r>
            <a:br>
              <a:rPr lang="ru-RU" sz="2000">
                <a:latin typeface="Arial" charset="0"/>
              </a:rPr>
            </a:br>
            <a:endParaRPr lang="en-US" sz="2000">
              <a:latin typeface="Arial" charset="0"/>
            </a:endParaRPr>
          </a:p>
          <a:p>
            <a:pPr marL="0" indent="0">
              <a:lnSpc>
                <a:spcPct val="80000"/>
              </a:lnSpc>
              <a:buFontTx/>
              <a:buNone/>
            </a:pPr>
            <a:r>
              <a:rPr lang="ru-RU" sz="2000">
                <a:latin typeface="Arial" charset="0"/>
              </a:rPr>
              <a:t>- Определение взвешенной оценки путем умножения веса фактора на силу его воздействия и подсчитывание суммарной взвешенной оценки для данного предприятия.</a:t>
            </a:r>
            <a:r>
              <a:rPr lang="ru-RU" sz="1800">
                <a:latin typeface="Arial" charset="0"/>
              </a:rPr>
              <a:t> </a:t>
            </a:r>
            <a:br>
              <a:rPr lang="ru-RU" sz="1800">
                <a:latin typeface="Arial" charset="0"/>
              </a:rPr>
            </a:br>
            <a:endParaRPr lang="ru-RU" sz="1800">
              <a:latin typeface="Arial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39000" cy="1143000"/>
          </a:xfrm>
        </p:spPr>
        <p:txBody>
          <a:bodyPr anchor="ctr"/>
          <a:lstStyle/>
          <a:p>
            <a:pPr algn="r" eaLnBrk="1" hangingPunct="1"/>
            <a:r>
              <a:rPr lang="en-US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STEP</a:t>
            </a: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-анализ</a:t>
            </a:r>
          </a:p>
        </p:txBody>
      </p:sp>
      <p:graphicFrame>
        <p:nvGraphicFramePr>
          <p:cNvPr id="8230" name="Group 38"/>
          <p:cNvGraphicFramePr>
            <a:graphicFrameLocks noGrp="1"/>
          </p:cNvGraphicFramePr>
          <p:nvPr>
            <p:ph idx="4294967295"/>
          </p:nvPr>
        </p:nvGraphicFramePr>
        <p:xfrm>
          <a:off x="0" y="1557338"/>
          <a:ext cx="8424863" cy="4032250"/>
        </p:xfrm>
        <a:graphic>
          <a:graphicData uri="http://schemas.openxmlformats.org/drawingml/2006/table">
            <a:tbl>
              <a:tblPr/>
              <a:tblGrid>
                <a:gridCol w="2593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3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622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15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STEP-факторы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Влияние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3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Сейчас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Через 3-5 лет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Технологические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73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Экономические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1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Политические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53609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SWOT-</a:t>
            </a:r>
            <a:r>
              <a:rPr lang="en-US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анализ</a:t>
            </a:r>
            <a:r>
              <a:rPr lang="ru-RU">
                <a:solidFill>
                  <a:schemeClr val="tx2"/>
                </a:solidFill>
                <a:latin typeface="Arial" charset="0"/>
              </a:rPr>
              <a:t> </a:t>
            </a:r>
            <a:r>
              <a:rPr lang="ru-RU">
                <a:latin typeface="Arial" charset="0"/>
              </a:rPr>
              <a:t>— метод стратегического планирования, используемый для оценки факторов и явлений, влияющих на</a:t>
            </a:r>
            <a:r>
              <a:rPr lang="en-US">
                <a:latin typeface="Arial" charset="0"/>
              </a:rPr>
              <a:t> </a:t>
            </a:r>
            <a:r>
              <a:rPr lang="ru-RU">
                <a:latin typeface="Arial" charset="0"/>
              </a:rPr>
              <a:t>проект или предприятие. </a:t>
            </a:r>
            <a:endParaRPr lang="en-US">
              <a:latin typeface="Arial" charset="0"/>
            </a:endParaRPr>
          </a:p>
          <a:p>
            <a:pPr marL="0" indent="0">
              <a:buFontTx/>
              <a:buNone/>
            </a:pPr>
            <a:endParaRPr lang="en-US">
              <a:latin typeface="Arial" charset="0"/>
            </a:endParaRPr>
          </a:p>
          <a:p>
            <a:pPr marL="0" indent="0">
              <a:buFont typeface="Wingdings" pitchFamily="2" charset="2"/>
              <a:buChar char="ü"/>
            </a:pPr>
            <a:r>
              <a:rPr lang="en-US" b="1">
                <a:latin typeface="Arial" charset="0"/>
              </a:rPr>
              <a:t>S</a:t>
            </a:r>
            <a:r>
              <a:rPr lang="ru-RU" b="1">
                <a:latin typeface="Arial" charset="0"/>
              </a:rPr>
              <a:t>trengths</a:t>
            </a:r>
            <a:r>
              <a:rPr lang="ru-RU">
                <a:latin typeface="Arial" charset="0"/>
              </a:rPr>
              <a:t> (сильные стороны) </a:t>
            </a:r>
            <a:endParaRPr lang="en-US">
              <a:latin typeface="Arial" charset="0"/>
            </a:endParaRPr>
          </a:p>
          <a:p>
            <a:pPr marL="0" indent="0">
              <a:buFont typeface="Wingdings" pitchFamily="2" charset="2"/>
              <a:buChar char="ü"/>
            </a:pPr>
            <a:r>
              <a:rPr lang="en-US" b="1">
                <a:latin typeface="Arial" charset="0"/>
              </a:rPr>
              <a:t>W</a:t>
            </a:r>
            <a:r>
              <a:rPr lang="ru-RU" b="1">
                <a:latin typeface="Arial" charset="0"/>
              </a:rPr>
              <a:t>eaknesses</a:t>
            </a:r>
            <a:r>
              <a:rPr lang="ru-RU">
                <a:latin typeface="Arial" charset="0"/>
              </a:rPr>
              <a:t> (слабые стороны) </a:t>
            </a:r>
            <a:endParaRPr lang="en-US">
              <a:latin typeface="Arial" charset="0"/>
            </a:endParaRPr>
          </a:p>
          <a:p>
            <a:pPr marL="0" indent="0">
              <a:buFont typeface="Wingdings" pitchFamily="2" charset="2"/>
              <a:buChar char="ü"/>
            </a:pPr>
            <a:r>
              <a:rPr lang="en-US" b="1">
                <a:latin typeface="Arial" charset="0"/>
              </a:rPr>
              <a:t>O</a:t>
            </a:r>
            <a:r>
              <a:rPr lang="ru-RU" b="1">
                <a:latin typeface="Arial" charset="0"/>
              </a:rPr>
              <a:t>pportunities</a:t>
            </a:r>
            <a:r>
              <a:rPr lang="ru-RU">
                <a:latin typeface="Arial" charset="0"/>
              </a:rPr>
              <a:t> (возможности)</a:t>
            </a:r>
            <a:endParaRPr lang="en-US">
              <a:latin typeface="Arial" charset="0"/>
            </a:endParaRPr>
          </a:p>
          <a:p>
            <a:pPr marL="0" indent="0">
              <a:buFont typeface="Wingdings" pitchFamily="2" charset="2"/>
              <a:buChar char="ü"/>
            </a:pPr>
            <a:r>
              <a:rPr lang="en-US" b="1">
                <a:latin typeface="Arial" charset="0"/>
              </a:rPr>
              <a:t>T</a:t>
            </a:r>
            <a:r>
              <a:rPr lang="ru-RU" b="1">
                <a:latin typeface="Arial" charset="0"/>
              </a:rPr>
              <a:t>hreats</a:t>
            </a:r>
            <a:r>
              <a:rPr lang="ru-RU">
                <a:latin typeface="Arial" charset="0"/>
              </a:rPr>
              <a:t> (угрозы)</a:t>
            </a:r>
            <a:endParaRPr lang="ru-RU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3375"/>
            <a:ext cx="8135938" cy="863600"/>
          </a:xfrm>
        </p:spPr>
        <p:txBody>
          <a:bodyPr anchor="ctr">
            <a:normAutofit fontScale="90000"/>
          </a:bodyPr>
          <a:lstStyle/>
          <a:p>
            <a:pPr algn="r" eaLnBrk="1" hangingPunct="1"/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МАТРИЦА </a:t>
            </a:r>
            <a:r>
              <a:rPr lang="en-US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SWOT</a:t>
            </a: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-АНАЛИЗА</a:t>
            </a:r>
            <a:b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endParaRPr lang="ru-RU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graphicFrame>
        <p:nvGraphicFramePr>
          <p:cNvPr id="9240" name="Group 24"/>
          <p:cNvGraphicFramePr>
            <a:graphicFrameLocks noGrp="1"/>
          </p:cNvGraphicFramePr>
          <p:nvPr>
            <p:ph idx="4294967295"/>
          </p:nvPr>
        </p:nvGraphicFramePr>
        <p:xfrm>
          <a:off x="0" y="1125538"/>
          <a:ext cx="8280400" cy="5276850"/>
        </p:xfrm>
        <a:graphic>
          <a:graphicData uri="http://schemas.openxmlformats.org/drawingml/2006/table">
            <a:tbl>
              <a:tblPr/>
              <a:tblGrid>
                <a:gridCol w="2828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36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4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Возможности (ВО)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ВО 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ВО 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ВО 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ВО 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7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ВО 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Угрозы (УГ)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УГ 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УГ 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УГ 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УГ 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УГ 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6538">
                <a:tc>
                  <a:txBody>
                    <a:bodyPr/>
                    <a:lstStyle/>
                    <a:p>
                      <a:pPr marL="142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Сильные стороны (СИС)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2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СИС 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2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СИС 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2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СИС 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2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СИС 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42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СИС 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Группа 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стратегий,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использующих «силу»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реализации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«возможностей»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Группа 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стратегий,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использующих «силу»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устранения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«угроз»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СИУ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62188">
                <a:tc>
                  <a:txBody>
                    <a:bodyPr/>
                    <a:lstStyle/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Слабые стороны (СЛС)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СЛС </a:t>
                      </a: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СЛС 2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СЛС 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СЛС 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76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 СЛС 5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Группа 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стратегий,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минимизирующих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«слабость»,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преодоление слабости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счет выявления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«возможностей»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Группа 4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стратегий.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минимизирующих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«слабость»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избавления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слабостей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предотвращения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«угроз»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СЛУ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5400" marR="254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/>
          </p:cNvSpPr>
          <p:nvPr>
            <p:ph type="title"/>
          </p:nvPr>
        </p:nvSpPr>
        <p:spPr>
          <a:xfrm>
            <a:off x="684213" y="188913"/>
            <a:ext cx="8229600" cy="736600"/>
          </a:xfrm>
        </p:spPr>
        <p:txBody>
          <a:bodyPr/>
          <a:lstStyle/>
          <a:p>
            <a:pPr algn="r"/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Матрица бального </a:t>
            </a:r>
            <a:r>
              <a:rPr lang="en-US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SWOT-</a:t>
            </a:r>
            <a:r>
              <a:rPr lang="ru-RU" sz="32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анализа</a:t>
            </a:r>
          </a:p>
        </p:txBody>
      </p:sp>
      <p:sp>
        <p:nvSpPr>
          <p:cNvPr id="103663" name="Line 239"/>
          <p:cNvSpPr>
            <a:spLocks noChangeShapeType="1"/>
          </p:cNvSpPr>
          <p:nvPr/>
        </p:nvSpPr>
        <p:spPr bwMode="auto">
          <a:xfrm>
            <a:off x="4391025" y="257175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04195" name="Group 771"/>
          <p:cNvGraphicFramePr>
            <a:graphicFrameLocks noGrp="1"/>
          </p:cNvGraphicFramePr>
          <p:nvPr/>
        </p:nvGraphicFramePr>
        <p:xfrm>
          <a:off x="539750" y="1196975"/>
          <a:ext cx="8208963" cy="4717098"/>
        </p:xfrm>
        <a:graphic>
          <a:graphicData uri="http://schemas.openxmlformats.org/drawingml/2006/table">
            <a:tbl>
              <a:tblPr/>
              <a:tblGrid>
                <a:gridCol w="2952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9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2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46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524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302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46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269875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Внешняя среда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9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Внутренняя среда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Слабые стороны (СЛС)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Сильные стороны (СИС)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906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Возможности (ВО)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74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Угрозы (УГ)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01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/>
          </p:cNvSpPr>
          <p:nvPr>
            <p:ph type="title"/>
          </p:nvPr>
        </p:nvSpPr>
        <p:spPr>
          <a:xfrm>
            <a:off x="755650" y="333375"/>
            <a:ext cx="8229600" cy="1044575"/>
          </a:xfrm>
        </p:spPr>
        <p:txBody>
          <a:bodyPr>
            <a:normAutofit/>
          </a:bodyPr>
          <a:lstStyle/>
          <a:p>
            <a:pPr algn="r"/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Модель 5 сил конкуренции М.Портера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971550" y="1484313"/>
            <a:ext cx="7272338" cy="4646612"/>
            <a:chOff x="1440" y="2222"/>
            <a:chExt cx="9098" cy="4765"/>
          </a:xfrm>
        </p:grpSpPr>
        <p:sp>
          <p:nvSpPr>
            <p:cNvPr id="104464" name="Rectangle 16"/>
            <p:cNvSpPr>
              <a:spLocks noChangeArrowheads="1"/>
            </p:cNvSpPr>
            <p:nvPr/>
          </p:nvSpPr>
          <p:spPr bwMode="auto">
            <a:xfrm>
              <a:off x="4399" y="3879"/>
              <a:ext cx="3069" cy="1359"/>
            </a:xfrm>
            <a:prstGeom prst="rect">
              <a:avLst/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 sz="1600" b="1">
                  <a:solidFill>
                    <a:srgbClr val="000000"/>
                  </a:solidFill>
                  <a:latin typeface="Times New Roman" pitchFamily="18" charset="0"/>
                </a:rPr>
                <a:t>Интенсивность</a:t>
              </a:r>
              <a:r>
                <a:rPr lang="ru-RU" sz="1600" b="1">
                  <a:solidFill>
                    <a:srgbClr val="000000"/>
                  </a:solidFill>
                </a:rPr>
                <a:t> </a:t>
              </a:r>
              <a:r>
                <a:rPr lang="ru-RU" sz="1600" b="1">
                  <a:solidFill>
                    <a:srgbClr val="000000"/>
                  </a:solidFill>
                  <a:latin typeface="Times New Roman" pitchFamily="18" charset="0"/>
                </a:rPr>
                <a:t>конкуренции</a:t>
              </a:r>
              <a:endParaRPr lang="ru-RU" sz="1600" b="1">
                <a:solidFill>
                  <a:srgbClr val="000000"/>
                </a:solidFill>
              </a:endParaRPr>
            </a:p>
            <a:p>
              <a:pPr algn="ctr"/>
              <a:r>
                <a:rPr lang="ru-RU" sz="1600" b="1">
                  <a:solidFill>
                    <a:srgbClr val="000000"/>
                  </a:solidFill>
                  <a:latin typeface="Times New Roman" pitchFamily="18" charset="0"/>
                </a:rPr>
                <a:t>в</a:t>
              </a:r>
              <a:r>
                <a:rPr lang="ru-RU" sz="1600" b="1">
                  <a:solidFill>
                    <a:srgbClr val="000000"/>
                  </a:solidFill>
                </a:rPr>
                <a:t> </a:t>
              </a:r>
              <a:r>
                <a:rPr lang="ru-RU" sz="1600" b="1">
                  <a:solidFill>
                    <a:srgbClr val="000000"/>
                  </a:solidFill>
                  <a:latin typeface="Times New Roman" pitchFamily="18" charset="0"/>
                </a:rPr>
                <a:t>отрасли</a:t>
              </a:r>
              <a:endParaRPr lang="ru-RU"/>
            </a:p>
          </p:txBody>
        </p:sp>
        <p:sp>
          <p:nvSpPr>
            <p:cNvPr id="104465" name="AutoShape 17"/>
            <p:cNvSpPr>
              <a:spLocks noChangeArrowheads="1"/>
            </p:cNvSpPr>
            <p:nvPr/>
          </p:nvSpPr>
          <p:spPr bwMode="auto">
            <a:xfrm>
              <a:off x="1440" y="3834"/>
              <a:ext cx="2779" cy="1353"/>
            </a:xfrm>
            <a:prstGeom prst="rightArrowCallout">
              <a:avLst>
                <a:gd name="adj1" fmla="val 25000"/>
                <a:gd name="adj2" fmla="val 25000"/>
                <a:gd name="adj3" fmla="val 34233"/>
                <a:gd name="adj4" fmla="val 66667"/>
              </a:avLst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1400" b="1">
                <a:solidFill>
                  <a:srgbClr val="000000"/>
                </a:solidFill>
              </a:endParaRPr>
            </a:p>
            <a:p>
              <a:pPr algn="ctr"/>
              <a:r>
                <a:rPr lang="ru-RU" sz="1600" b="1">
                  <a:solidFill>
                    <a:srgbClr val="000000"/>
                  </a:solidFill>
                  <a:latin typeface="Times New Roman" pitchFamily="18" charset="0"/>
                </a:rPr>
                <a:t>Поставщики</a:t>
              </a:r>
              <a:endParaRPr lang="ru-RU" sz="1600" b="1">
                <a:solidFill>
                  <a:srgbClr val="000000"/>
                </a:solidFill>
              </a:endParaRPr>
            </a:p>
            <a:p>
              <a:pPr algn="ctr"/>
              <a:endParaRPr lang="ru-RU" sz="1600"/>
            </a:p>
          </p:txBody>
        </p:sp>
        <p:sp>
          <p:nvSpPr>
            <p:cNvPr id="104466" name="AutoShape 18"/>
            <p:cNvSpPr>
              <a:spLocks noChangeArrowheads="1"/>
            </p:cNvSpPr>
            <p:nvPr/>
          </p:nvSpPr>
          <p:spPr bwMode="auto">
            <a:xfrm>
              <a:off x="4331" y="2222"/>
              <a:ext cx="3137" cy="1432"/>
            </a:xfrm>
            <a:prstGeom prst="downArrowCallout">
              <a:avLst>
                <a:gd name="adj1" fmla="val 54766"/>
                <a:gd name="adj2" fmla="val 54766"/>
                <a:gd name="adj3" fmla="val 16667"/>
                <a:gd name="adj4" fmla="val 66667"/>
              </a:avLst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1400" b="1">
                <a:solidFill>
                  <a:srgbClr val="000000"/>
                </a:solidFill>
              </a:endParaRPr>
            </a:p>
            <a:p>
              <a:pPr algn="ctr"/>
              <a:r>
                <a:rPr lang="ru-RU" sz="1600" b="1">
                  <a:solidFill>
                    <a:srgbClr val="000000"/>
                  </a:solidFill>
                  <a:latin typeface="Times New Roman" pitchFamily="18" charset="0"/>
                </a:rPr>
                <a:t>Новые</a:t>
              </a:r>
              <a:r>
                <a:rPr lang="ru-RU" sz="1600" b="1">
                  <a:solidFill>
                    <a:srgbClr val="000000"/>
                  </a:solidFill>
                </a:rPr>
                <a:t> </a:t>
              </a:r>
              <a:r>
                <a:rPr lang="ru-RU" sz="1600" b="1">
                  <a:solidFill>
                    <a:srgbClr val="000000"/>
                  </a:solidFill>
                  <a:latin typeface="Times New Roman" pitchFamily="18" charset="0"/>
                </a:rPr>
                <a:t>конкуренты</a:t>
              </a:r>
              <a:endParaRPr lang="ru-RU" sz="1600" b="1">
                <a:solidFill>
                  <a:srgbClr val="000000"/>
                </a:solidFill>
              </a:endParaRPr>
            </a:p>
            <a:p>
              <a:pPr algn="ctr"/>
              <a:endParaRPr lang="ru-RU"/>
            </a:p>
          </p:txBody>
        </p:sp>
        <p:sp>
          <p:nvSpPr>
            <p:cNvPr id="104467" name="AutoShape 19"/>
            <p:cNvSpPr>
              <a:spLocks noChangeArrowheads="1"/>
            </p:cNvSpPr>
            <p:nvPr/>
          </p:nvSpPr>
          <p:spPr bwMode="auto">
            <a:xfrm>
              <a:off x="4331" y="5454"/>
              <a:ext cx="3137" cy="1533"/>
            </a:xfrm>
            <a:prstGeom prst="upArrowCallout">
              <a:avLst>
                <a:gd name="adj1" fmla="val 51158"/>
                <a:gd name="adj2" fmla="val 51158"/>
                <a:gd name="adj3" fmla="val 16667"/>
                <a:gd name="adj4" fmla="val 66667"/>
              </a:avLst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1400" b="1">
                <a:solidFill>
                  <a:srgbClr val="000000"/>
                </a:solidFill>
              </a:endParaRPr>
            </a:p>
            <a:p>
              <a:pPr algn="ctr"/>
              <a:r>
                <a:rPr lang="ru-RU" sz="1600" b="1">
                  <a:solidFill>
                    <a:srgbClr val="000000"/>
                  </a:solidFill>
                  <a:latin typeface="Times New Roman" pitchFamily="18" charset="0"/>
                </a:rPr>
                <a:t>Товары</a:t>
              </a:r>
              <a:r>
                <a:rPr lang="ru-RU" sz="1600" b="1">
                  <a:solidFill>
                    <a:srgbClr val="000000"/>
                  </a:solidFill>
                </a:rPr>
                <a:t> </a:t>
              </a:r>
              <a:r>
                <a:rPr lang="ru-RU" sz="1600" b="1">
                  <a:solidFill>
                    <a:srgbClr val="000000"/>
                  </a:solidFill>
                  <a:latin typeface="Times New Roman" pitchFamily="18" charset="0"/>
                </a:rPr>
                <a:t>заменители</a:t>
              </a:r>
              <a:endParaRPr lang="ru-RU" sz="1600"/>
            </a:p>
          </p:txBody>
        </p:sp>
        <p:sp>
          <p:nvSpPr>
            <p:cNvPr id="104468" name="AutoShape 20"/>
            <p:cNvSpPr>
              <a:spLocks noChangeArrowheads="1"/>
            </p:cNvSpPr>
            <p:nvPr/>
          </p:nvSpPr>
          <p:spPr bwMode="auto">
            <a:xfrm>
              <a:off x="7560" y="3834"/>
              <a:ext cx="2978" cy="1283"/>
            </a:xfrm>
            <a:prstGeom prst="leftArrowCallout">
              <a:avLst>
                <a:gd name="adj1" fmla="val 25000"/>
                <a:gd name="adj2" fmla="val 25000"/>
                <a:gd name="adj3" fmla="val 38685"/>
                <a:gd name="adj4" fmla="val 72051"/>
              </a:avLst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 sz="1400" b="1">
                <a:solidFill>
                  <a:srgbClr val="000000"/>
                </a:solidFill>
              </a:endParaRPr>
            </a:p>
            <a:p>
              <a:pPr algn="ctr"/>
              <a:r>
                <a:rPr lang="ru-RU" sz="1600" b="1">
                  <a:solidFill>
                    <a:srgbClr val="000000"/>
                  </a:solidFill>
                  <a:latin typeface="Times New Roman" pitchFamily="18" charset="0"/>
                </a:rPr>
                <a:t>Потребители</a:t>
              </a:r>
              <a:endParaRPr lang="ru-RU" sz="1600" b="1">
                <a:solidFill>
                  <a:srgbClr val="000000"/>
                </a:solidFill>
              </a:endParaRPr>
            </a:p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Content Placeholder 2"/>
          <p:cNvSpPr>
            <a:spLocks noGrp="1"/>
          </p:cNvSpPr>
          <p:nvPr>
            <p:ph idx="4294967295"/>
          </p:nvPr>
        </p:nvSpPr>
        <p:spPr>
          <a:xfrm>
            <a:off x="0" y="1554163"/>
            <a:ext cx="8686800" cy="4518025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ru-RU">
                <a:latin typeface="Arial" charset="0"/>
              </a:rPr>
              <a:t>это систематическое и объективное выявление, сбор и анализ, распространение и использование информации для повышения эффективности идентификации и решения маркетинговых проблем</a:t>
            </a:r>
            <a:endParaRPr lang="ru-RU" sz="3600">
              <a:latin typeface="Arial" charset="0"/>
            </a:endParaRPr>
          </a:p>
        </p:txBody>
      </p:sp>
      <p:sp>
        <p:nvSpPr>
          <p:cNvPr id="106499" name="Rectangle 3"/>
          <p:cNvSpPr>
            <a:spLocks noChangeArrowheads="1"/>
          </p:cNvSpPr>
          <p:nvPr/>
        </p:nvSpPr>
        <p:spPr bwMode="auto">
          <a:xfrm>
            <a:off x="179388" y="476250"/>
            <a:ext cx="87137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4000" b="1">
                <a:solidFill>
                  <a:srgbClr val="99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Маркетинговые исследования</a:t>
            </a:r>
          </a:p>
        </p:txBody>
      </p:sp>
      <p:pic>
        <p:nvPicPr>
          <p:cNvPr id="106500" name="Picture 4" descr="market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3573463"/>
            <a:ext cx="5543550" cy="29432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Ф.Котлер</a:t>
            </a:r>
          </a:p>
        </p:txBody>
      </p:sp>
      <p:pic>
        <p:nvPicPr>
          <p:cNvPr id="9221" name="Picture 5" descr="Kotler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77050" y="260350"/>
            <a:ext cx="2266950" cy="2952750"/>
          </a:xfrm>
          <a:noFill/>
          <a:ln/>
        </p:spPr>
      </p:pic>
      <p:sp>
        <p:nvSpPr>
          <p:cNvPr id="9226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9725"/>
            <a:ext cx="7239000" cy="4846638"/>
          </a:xfrm>
        </p:spPr>
        <p:txBody>
          <a:bodyPr/>
          <a:lstStyle/>
          <a:p>
            <a:r>
              <a:rPr lang="ru-RU"/>
              <a:t>это вид экономической деятельности,</a:t>
            </a:r>
          </a:p>
          <a:p>
            <a:pPr>
              <a:buFont typeface="Wingdings" pitchFamily="2" charset="2"/>
              <a:buNone/>
            </a:pPr>
            <a:r>
              <a:rPr lang="ru-RU"/>
              <a:t>направленный на </a:t>
            </a:r>
          </a:p>
          <a:p>
            <a:pPr>
              <a:buFont typeface="Wingdings" pitchFamily="2" charset="2"/>
              <a:buNone/>
            </a:pPr>
            <a:r>
              <a:rPr lang="ru-RU"/>
              <a:t>удовлетворение нужд и </a:t>
            </a:r>
          </a:p>
          <a:p>
            <a:pPr>
              <a:buFont typeface="Wingdings" pitchFamily="2" charset="2"/>
              <a:buNone/>
            </a:pPr>
            <a:r>
              <a:rPr lang="ru-RU"/>
              <a:t>потребностей </a:t>
            </a:r>
          </a:p>
          <a:p>
            <a:pPr>
              <a:buFont typeface="Wingdings" pitchFamily="2" charset="2"/>
              <a:buNone/>
            </a:pPr>
            <a:r>
              <a:rPr lang="ru-RU"/>
              <a:t>посредством обмена.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>
                <a:solidFill>
                  <a:srgbClr val="99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Основные направления исследований в маркетинге</a:t>
            </a:r>
          </a:p>
        </p:txBody>
      </p:sp>
      <p:sp>
        <p:nvSpPr>
          <p:cNvPr id="138243" name="Rectangle 3"/>
          <p:cNvSpPr>
            <a:spLocks noGrp="1"/>
          </p:cNvSpPr>
          <p:nvPr>
            <p:ph idx="1"/>
          </p:nvPr>
        </p:nvSpPr>
        <p:spPr>
          <a:xfrm>
            <a:off x="395288" y="1700213"/>
            <a:ext cx="8280400" cy="453548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>
                <a:latin typeface="Arial" charset="0"/>
              </a:rPr>
              <a:t>Исследования рынка</a:t>
            </a:r>
            <a:endParaRPr lang="en-US" sz="24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ru-RU" sz="8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>
                <a:latin typeface="Arial" charset="0"/>
              </a:rPr>
              <a:t>Исследования потребителей</a:t>
            </a:r>
            <a:endParaRPr lang="en-US" sz="24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ru-RU" sz="8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>
                <a:latin typeface="Arial" charset="0"/>
              </a:rPr>
              <a:t>Исследования конкурентов</a:t>
            </a:r>
            <a:endParaRPr lang="en-US" sz="24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ru-RU" sz="8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>
                <a:latin typeface="Arial" charset="0"/>
              </a:rPr>
              <a:t>Исследование фирменной структуры рынка</a:t>
            </a:r>
            <a:endParaRPr lang="en-US" sz="24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ru-RU" sz="8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>
                <a:latin typeface="Arial" charset="0"/>
              </a:rPr>
              <a:t>Исследования товаров</a:t>
            </a:r>
            <a:endParaRPr lang="en-US" sz="24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ru-RU" sz="8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>
                <a:latin typeface="Arial" charset="0"/>
              </a:rPr>
              <a:t>Исследование цены</a:t>
            </a:r>
            <a:endParaRPr lang="en-US" sz="24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ru-RU" sz="8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>
                <a:latin typeface="Arial" charset="0"/>
              </a:rPr>
              <a:t>Исследования продвижения товара и продаж</a:t>
            </a:r>
            <a:endParaRPr lang="en-US" sz="24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ru-RU" sz="8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>
                <a:latin typeface="Arial" charset="0"/>
              </a:rPr>
              <a:t>Исследования системы стимулирования сбыта и рекламы</a:t>
            </a:r>
            <a:endParaRPr lang="en-US" sz="24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endParaRPr lang="ru-RU" sz="8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Char char="Ø"/>
            </a:pPr>
            <a:r>
              <a:rPr lang="ru-RU" sz="2400">
                <a:latin typeface="Arial" charset="0"/>
              </a:rPr>
              <a:t>Исследование внутренней среды предприятия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752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7548" name="Group 28"/>
          <p:cNvGraphicFramePr>
            <a:graphicFrameLocks noGrp="1"/>
          </p:cNvGraphicFramePr>
          <p:nvPr>
            <p:ph idx="4294967295"/>
          </p:nvPr>
        </p:nvGraphicFramePr>
        <p:xfrm>
          <a:off x="0" y="404813"/>
          <a:ext cx="8604250" cy="6121400"/>
        </p:xfrm>
        <a:graphic>
          <a:graphicData uri="http://schemas.openxmlformats.org/drawingml/2006/table">
            <a:tbl>
              <a:tblPr/>
              <a:tblGrid>
                <a:gridCol w="4248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6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2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Маркетинговые исследования для определения проблемы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Mincho" pitchFamily="49" charset="-128"/>
                        </a:rPr>
                        <a:t>М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аркетинговые исследования для решения проблемы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938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Исследования рыночного потенциала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Исследования для сегментации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661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Исследования доли рынка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Исследования товара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144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Исследования имиджа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Исследования цены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05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сследования рыночных характеристик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Исследования продвижения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9382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Прогнозные исследования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Исследования распределения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/>
          </p:cNvSpPr>
          <p:nvPr>
            <p:ph type="ctrTitle"/>
          </p:nvPr>
        </p:nvSpPr>
        <p:spPr>
          <a:xfrm>
            <a:off x="0" y="188913"/>
            <a:ext cx="8564563" cy="1011237"/>
          </a:xfrm>
        </p:spPr>
        <p:txBody>
          <a:bodyPr/>
          <a:lstStyle/>
          <a:p>
            <a:pPr algn="r"/>
            <a:r>
              <a:rPr lang="ru-RU" sz="3000" b="1">
                <a:solidFill>
                  <a:srgbClr val="99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Классификация маркетинговых исследований</a:t>
            </a:r>
          </a:p>
        </p:txBody>
      </p:sp>
      <p:graphicFrame>
        <p:nvGraphicFramePr>
          <p:cNvPr id="108547" name="Group 3"/>
          <p:cNvGraphicFramePr>
            <a:graphicFrameLocks noGrp="1"/>
          </p:cNvGraphicFramePr>
          <p:nvPr>
            <p:ph type="subTitle" idx="1"/>
          </p:nvPr>
        </p:nvGraphicFramePr>
        <p:xfrm>
          <a:off x="611188" y="1484313"/>
          <a:ext cx="8064500" cy="4681538"/>
        </p:xfrm>
        <a:graphic>
          <a:graphicData uri="http://schemas.openxmlformats.org/drawingml/2006/table">
            <a:tbl>
              <a:tblPr/>
              <a:tblGrid>
                <a:gridCol w="373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7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7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 характеру собираемой информации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Кабинетные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Полевые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846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 цели исследования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Поисковые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Описательные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Аналитические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827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 способу исследования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Количественные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>
                          <a:tab pos="571500" algn="l"/>
                        </a:tabLst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Качественные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Content Placeholder 2"/>
          <p:cNvSpPr>
            <a:spLocks noGrp="1"/>
          </p:cNvSpPr>
          <p:nvPr>
            <p:ph idx="4294967295"/>
          </p:nvPr>
        </p:nvSpPr>
        <p:spPr>
          <a:xfrm>
            <a:off x="0" y="3906838"/>
            <a:ext cx="8229600" cy="2219325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b="1">
                <a:solidFill>
                  <a:srgbClr val="C00000"/>
                </a:solidFill>
              </a:rPr>
              <a:t>	</a:t>
            </a:r>
            <a:endParaRPr lang="ru-RU"/>
          </a:p>
        </p:txBody>
      </p:sp>
      <p:graphicFrame>
        <p:nvGraphicFramePr>
          <p:cNvPr id="109571" name="Group 3"/>
          <p:cNvGraphicFramePr>
            <a:graphicFrameLocks noGrp="1"/>
          </p:cNvGraphicFramePr>
          <p:nvPr/>
        </p:nvGraphicFramePr>
        <p:xfrm>
          <a:off x="179388" y="404813"/>
          <a:ext cx="8353425" cy="5761039"/>
        </p:xfrm>
        <a:graphic>
          <a:graphicData uri="http://schemas.openxmlformats.org/drawingml/2006/table">
            <a:tbl>
              <a:tblPr/>
              <a:tblGrid>
                <a:gridCol w="41767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6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112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Кабинетные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маркетинговые исследования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Полевые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  <a:ea typeface="MS Mincho" pitchFamily="49" charset="-128"/>
                        </a:rPr>
                        <a:t>М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аркетинговые исследования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376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5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Анализ вторичной информации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Данные Росстат (объемы производства, цены, демографическая информация)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Данные отраслевой статистики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Информация от органов государственной власти и управления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5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Сбор и Анализ первичной информации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5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Опросы</a:t>
                      </a:r>
                      <a:endParaRPr kumimoji="0" lang="en-US" sz="15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5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Анкетирование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Интервьюирование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Фокус-группы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Потребительские панели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093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Публикации в общей, деловой, отраслевой и специализированной прессе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Коньюктурные прогнозы и годовые обзоры рынка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5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Наблюдение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500" b="1" i="0" u="sng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Лабораторное и полевое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Простое и соучаствующее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3511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Сайты конкурентов и корпоративных потребителей в Интернет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Прайс-листы конкурентов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Рекламно-информационные материалы конкурентов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5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Эксперимент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Лабораторный эксперимент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Полевой эксперимент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>
                          <a:tab pos="571500" algn="l"/>
                        </a:tabLst>
                      </a:pPr>
                      <a:r>
                        <a:rPr kumimoji="0" lang="en-US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Тестирование рынка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/>
          </p:cNvSpPr>
          <p:nvPr>
            <p:ph type="title"/>
          </p:nvPr>
        </p:nvSpPr>
        <p:spPr>
          <a:xfrm>
            <a:off x="323850" y="260350"/>
            <a:ext cx="8435975" cy="1025525"/>
          </a:xfrm>
        </p:spPr>
        <p:txBody>
          <a:bodyPr/>
          <a:lstStyle/>
          <a:p>
            <a:pPr algn="r"/>
            <a:r>
              <a:rPr lang="ru-RU" sz="3200" b="1">
                <a:solidFill>
                  <a:srgbClr val="9933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Основные методы полевых исследований потребителей</a:t>
            </a:r>
          </a:p>
        </p:txBody>
      </p:sp>
      <p:graphicFrame>
        <p:nvGraphicFramePr>
          <p:cNvPr id="110595" name="Group 3"/>
          <p:cNvGraphicFramePr>
            <a:graphicFrameLocks noGrp="1"/>
          </p:cNvGraphicFramePr>
          <p:nvPr>
            <p:ph type="tbl" idx="1"/>
          </p:nvPr>
        </p:nvGraphicFramePr>
        <p:xfrm>
          <a:off x="250825" y="1484313"/>
          <a:ext cx="8686800" cy="4681538"/>
        </p:xfrm>
        <a:graphic>
          <a:graphicData uri="http://schemas.openxmlformats.org/drawingml/2006/table">
            <a:tbl>
              <a:tblPr/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59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Количественные исследования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Качественные исследования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557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Формализованные личные интервью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Анкетирование (письменный опрос)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Телефонные интервью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Холл-тесты, домашние тесты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Наблюдения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Эксперименты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Интервью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Фокус-группы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Глубинные интервью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ü"/>
                        <a:tabLst>
                          <a:tab pos="571500" algn="l"/>
                        </a:tabLst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Проекционные методы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927100"/>
          </a:xfrm>
        </p:spPr>
        <p:txBody>
          <a:bodyPr>
            <a:normAutofit/>
          </a:bodyPr>
          <a:lstStyle/>
          <a:p>
            <a:pPr algn="r"/>
            <a:r>
              <a:rPr lang="ru-RU" sz="3200" b="1">
                <a:solidFill>
                  <a:srgbClr val="99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Качественные маркетинговые исследования</a:t>
            </a:r>
          </a:p>
        </p:txBody>
      </p:sp>
      <p:graphicFrame>
        <p:nvGraphicFramePr>
          <p:cNvPr id="111619" name="Group 3"/>
          <p:cNvGraphicFramePr>
            <a:graphicFrameLocks noGrp="1"/>
          </p:cNvGraphicFramePr>
          <p:nvPr>
            <p:ph type="tbl" idx="1"/>
          </p:nvPr>
        </p:nvGraphicFramePr>
        <p:xfrm>
          <a:off x="323850" y="1557338"/>
          <a:ext cx="8435975" cy="4525963"/>
        </p:xfrm>
        <a:graphic>
          <a:graphicData uri="http://schemas.openxmlformats.org/drawingml/2006/table">
            <a:tbl>
              <a:tblPr/>
              <a:tblGrid>
                <a:gridCol w="4213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2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9716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Фокус-группа (групповое фокусированное интервью)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Непринужденная беседа, дискуссия, которую проводит ведущий(модератор) с 18-12 респондентами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075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Глубинное интервью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Неструктурированное интервью с респондентом (или с двумя респондентами), которое проводит модератор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621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Проекционные методы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Методы, позволяющие изучить подсознательные аспекты покупательского поведения путем анализа образов, ассоциаций и др.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952500"/>
          </a:xfrm>
        </p:spPr>
        <p:txBody>
          <a:bodyPr>
            <a:normAutofit/>
          </a:bodyPr>
          <a:lstStyle/>
          <a:p>
            <a:pPr algn="ctr"/>
            <a:r>
              <a:rPr lang="ru-RU" sz="3000" b="1">
                <a:solidFill>
                  <a:srgbClr val="99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Сравнительный анализ качественных и количественных маркетинговых исследований</a:t>
            </a:r>
          </a:p>
        </p:txBody>
      </p:sp>
      <p:graphicFrame>
        <p:nvGraphicFramePr>
          <p:cNvPr id="112678" name="Group 38"/>
          <p:cNvGraphicFramePr>
            <a:graphicFrameLocks noGrp="1"/>
          </p:cNvGraphicFramePr>
          <p:nvPr>
            <p:ph type="tbl" idx="1"/>
          </p:nvPr>
        </p:nvGraphicFramePr>
        <p:xfrm>
          <a:off x="323850" y="1412875"/>
          <a:ext cx="8351838" cy="5117149"/>
        </p:xfrm>
        <a:graphic>
          <a:graphicData uri="http://schemas.openxmlformats.org/drawingml/2006/table">
            <a:tbl>
              <a:tblPr/>
              <a:tblGrid>
                <a:gridCol w="1431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5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40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Количественное исследование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rPr>
                        <a:t>Качественное исследование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8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Цель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Представить данные в количественной форме и обобщить результаты исследования выборки на всю генеральную совокупность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Определить качественное понимание скрытых мотивов покупательского поведения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66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Форма задаваемых вопросов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Сколько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?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Как часто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?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Почему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?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Каким образом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?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Зачем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?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Из-за чего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?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В связи с чем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?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Как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?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Выборка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Небольшая (небольшое число репрезентативных объектов)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Малая (малое количество репрезентативных объектов)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0063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Сбор информации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Структурированный (формализованный)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Неструктурированный (неформальный)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0550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Анализ информации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Статистический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Нестатистический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4888"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Результат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Рекомендовать для принятия окончательных решений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Получить начальное представление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593725"/>
          </a:xfrm>
        </p:spPr>
        <p:txBody>
          <a:bodyPr>
            <a:normAutofit/>
          </a:bodyPr>
          <a:lstStyle/>
          <a:p>
            <a:r>
              <a:rPr lang="ru-RU" sz="2800" b="1">
                <a:solidFill>
                  <a:srgbClr val="99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этапы маркетингового исследования</a:t>
            </a:r>
          </a:p>
        </p:txBody>
      </p:sp>
      <p:graphicFrame>
        <p:nvGraphicFramePr>
          <p:cNvPr id="113686" name="Group 22"/>
          <p:cNvGraphicFramePr>
            <a:graphicFrameLocks noGrp="1"/>
          </p:cNvGraphicFramePr>
          <p:nvPr>
            <p:ph type="tbl" idx="1"/>
          </p:nvPr>
        </p:nvGraphicFramePr>
        <p:xfrm>
          <a:off x="323850" y="836613"/>
          <a:ext cx="8148638" cy="5524183"/>
        </p:xfrm>
        <a:graphic>
          <a:graphicData uri="http://schemas.openxmlformats.org/drawingml/2006/table">
            <a:tbl>
              <a:tblPr/>
              <a:tblGrid>
                <a:gridCol w="4070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82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115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Определение проблемы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исследования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Объект и предмет исследования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Постановка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целей  и задач маркетингового исследования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Формирование рабочих гипотез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Определение методов исследования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Определение генеральной совокупности и выборки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Разработка форм и бланков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ПЛАНИРОВАНИЕ ИССЛЕДОВАНИЯ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9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Сбор и анализ информации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Написание отчета о проведении маркетингового исследования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ОРГАНИЗАЦИЯ ИССЛЕДОВАНИЯ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Презентация отчета (составление аналитической записки для руководителя)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571500" algn="l"/>
                        </a:tabLst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71500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ПРЕЗЕНТАЦИЯ ИССЛЕДОВАНИЯ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/>
          </p:cNvSpPr>
          <p:nvPr>
            <p:ph type="title"/>
          </p:nvPr>
        </p:nvSpPr>
        <p:spPr>
          <a:xfrm>
            <a:off x="2339975" y="404813"/>
            <a:ext cx="6562725" cy="809625"/>
          </a:xfrm>
        </p:spPr>
        <p:txBody>
          <a:bodyPr/>
          <a:lstStyle/>
          <a:p>
            <a:pPr algn="r"/>
            <a:r>
              <a:rPr lang="ru-RU" b="1" i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Рабочая гипотеза</a:t>
            </a:r>
          </a:p>
        </p:txBody>
      </p:sp>
      <p:sp>
        <p:nvSpPr>
          <p:cNvPr id="114691" name="Rectangle 3"/>
          <p:cNvSpPr>
            <a:spLocks noGrp="1"/>
          </p:cNvSpPr>
          <p:nvPr>
            <p:ph idx="1"/>
          </p:nvPr>
        </p:nvSpPr>
        <p:spPr>
          <a:xfrm>
            <a:off x="539750" y="1412875"/>
            <a:ext cx="8291513" cy="2449513"/>
          </a:xfrm>
        </p:spPr>
        <p:txBody>
          <a:bodyPr/>
          <a:lstStyle/>
          <a:p>
            <a:pPr marL="0" indent="0">
              <a:buFontTx/>
              <a:buNone/>
            </a:pPr>
            <a:endParaRPr lang="ru-RU" sz="2400" b="1">
              <a:latin typeface="Arial" charset="0"/>
            </a:endParaRPr>
          </a:p>
          <a:p>
            <a:pPr marL="0" indent="0">
              <a:buFontTx/>
              <a:buNone/>
            </a:pPr>
            <a:r>
              <a:rPr lang="ru-RU" sz="2400">
                <a:latin typeface="Arial" charset="0"/>
              </a:rPr>
              <a:t>это вероятностное предположение о структуре изучаемых объектов, характере связей между явлениями, возможных подходах к решению проблем, подлежащее проверке путем проведения маркетингового исследования</a:t>
            </a:r>
          </a:p>
        </p:txBody>
      </p:sp>
      <p:pic>
        <p:nvPicPr>
          <p:cNvPr id="114692" name="Picture 4" descr="biznesplan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3213100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/>
          </p:cNvSpPr>
          <p:nvPr>
            <p:ph type="title"/>
          </p:nvPr>
        </p:nvSpPr>
        <p:spPr>
          <a:xfrm>
            <a:off x="684213" y="404813"/>
            <a:ext cx="8229600" cy="736600"/>
          </a:xfrm>
        </p:spPr>
        <p:txBody>
          <a:bodyPr/>
          <a:lstStyle/>
          <a:p>
            <a:pPr algn="r"/>
            <a:r>
              <a:rPr lang="ru-RU" b="1" i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Описательные гипотезы</a:t>
            </a:r>
          </a:p>
        </p:txBody>
      </p:sp>
      <p:sp>
        <p:nvSpPr>
          <p:cNvPr id="11571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>
                <a:latin typeface="Arial" charset="0"/>
              </a:rPr>
              <a:t>это предположения о существенных свойствах и характеристиках изучаемых объектов, явлений, процессов</a:t>
            </a:r>
            <a:endParaRPr lang="en-US">
              <a:latin typeface="Arial" charset="0"/>
            </a:endParaRPr>
          </a:p>
          <a:p>
            <a:pPr marL="0" indent="0">
              <a:buFontTx/>
              <a:buNone/>
            </a:pPr>
            <a:endParaRPr lang="ru-RU">
              <a:latin typeface="Arial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Char char="v"/>
            </a:pPr>
            <a:r>
              <a:rPr lang="en-US" sz="2400">
                <a:latin typeface="Arial" charset="0"/>
              </a:rPr>
              <a:t> </a:t>
            </a:r>
            <a:r>
              <a:rPr lang="ru-RU" sz="2400">
                <a:latin typeface="Arial" charset="0"/>
              </a:rPr>
              <a:t>Основываются на эмпирических фактах</a:t>
            </a:r>
            <a:endParaRPr lang="en-US" sz="2400">
              <a:latin typeface="Arial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None/>
            </a:pPr>
            <a:endParaRPr lang="ru-RU" sz="2400">
              <a:latin typeface="Arial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Char char="v"/>
            </a:pPr>
            <a:r>
              <a:rPr lang="en-US" sz="2400">
                <a:latin typeface="Arial" charset="0"/>
              </a:rPr>
              <a:t> </a:t>
            </a:r>
            <a:r>
              <a:rPr lang="ru-RU" sz="2400">
                <a:latin typeface="Arial" charset="0"/>
              </a:rPr>
              <a:t>Выражаются в абсолютных числах, процентах, средних величинах (средний доход, средний возраст потребителей, доля рынка и т.д)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Американская маркетинговая ассоциация (АМА):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600" i="1"/>
              <a:t>«</a:t>
            </a:r>
            <a:r>
              <a:rPr lang="ru-RU" sz="2600" b="1" i="1"/>
              <a:t>Маркетинг</a:t>
            </a:r>
            <a:r>
              <a:rPr lang="ru-RU" sz="2600" i="1">
                <a:hlinkClick r:id="rId2"/>
              </a:rPr>
              <a:t> </a:t>
            </a:r>
            <a:r>
              <a:rPr lang="ru-RU" sz="2600" i="1"/>
              <a:t> представляет собой предпринимательскую деятельность, связанную с направлением потока товаров и услуг от производителя к покупателю или потребителю. </a:t>
            </a:r>
          </a:p>
          <a:p>
            <a:pPr>
              <a:lnSpc>
                <a:spcPct val="90000"/>
              </a:lnSpc>
            </a:pPr>
            <a:r>
              <a:rPr lang="ru-RU" sz="2600" i="1"/>
              <a:t> «</a:t>
            </a:r>
            <a:r>
              <a:rPr lang="ru-RU" sz="2600" b="1" i="1"/>
              <a:t>Маркетинг</a:t>
            </a:r>
            <a:r>
              <a:rPr lang="ru-RU" sz="2600" i="1"/>
              <a:t>  - процесс планирования и воплощения замысла, ценообразования, распределения и  продвижения товаров, услуг, идей, удовлетворяющего цели отдельных лиц и организаций и приносящий выгоду для себя».</a:t>
            </a:r>
            <a:r>
              <a:rPr lang="ru-RU" sz="2600"/>
              <a:t> 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/>
          </p:cNvSpPr>
          <p:nvPr>
            <p:ph type="title"/>
          </p:nvPr>
        </p:nvSpPr>
        <p:spPr>
          <a:xfrm>
            <a:off x="755650" y="476250"/>
            <a:ext cx="8229600" cy="593725"/>
          </a:xfrm>
        </p:spPr>
        <p:txBody>
          <a:bodyPr/>
          <a:lstStyle/>
          <a:p>
            <a:pPr algn="r"/>
            <a:r>
              <a:rPr lang="ru-RU" b="1" i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Объяснительные гипотезы</a:t>
            </a:r>
          </a:p>
        </p:txBody>
      </p:sp>
      <p:sp>
        <p:nvSpPr>
          <p:cNvPr id="116739" name="Rectangle 3"/>
          <p:cNvSpPr>
            <a:spLocks noGrp="1"/>
          </p:cNvSpPr>
          <p:nvPr>
            <p:ph idx="1"/>
          </p:nvPr>
        </p:nvSpPr>
        <p:spPr>
          <a:xfrm>
            <a:off x="539750" y="1052513"/>
            <a:ext cx="8207375" cy="5545137"/>
          </a:xfrm>
        </p:spPr>
        <p:txBody>
          <a:bodyPr/>
          <a:lstStyle/>
          <a:p>
            <a:pPr marL="0" indent="0">
              <a:buFontTx/>
              <a:buNone/>
            </a:pPr>
            <a:endParaRPr lang="en-US" sz="2400" b="1">
              <a:latin typeface="Arial" charset="0"/>
            </a:endParaRPr>
          </a:p>
          <a:p>
            <a:pPr marL="0" indent="0">
              <a:buFontTx/>
              <a:buNone/>
            </a:pPr>
            <a:r>
              <a:rPr lang="ru-RU" sz="2400" b="1">
                <a:latin typeface="Arial" charset="0"/>
              </a:rPr>
              <a:t>Объяснительные гипотезы</a:t>
            </a:r>
            <a:r>
              <a:rPr lang="ru-RU" sz="2400">
                <a:latin typeface="Arial" charset="0"/>
              </a:rPr>
              <a:t> – это обоснованные предположения относительно наличия связей и причинно-следственной зависимости между изучаемыми процессами или явлениями</a:t>
            </a:r>
          </a:p>
          <a:p>
            <a:pPr marL="0" indent="0">
              <a:buFontTx/>
              <a:buNone/>
            </a:pPr>
            <a:endParaRPr lang="ru-RU" sz="2400">
              <a:latin typeface="Arial" charset="0"/>
            </a:endParaRPr>
          </a:p>
          <a:p>
            <a:pPr marL="0" indent="0">
              <a:buFontTx/>
              <a:buNone/>
            </a:pPr>
            <a:r>
              <a:rPr lang="ru-RU" sz="2400" b="1">
                <a:latin typeface="Arial" charset="0"/>
              </a:rPr>
              <a:t>Нулевая гипотеза</a:t>
            </a:r>
            <a:r>
              <a:rPr lang="ru-RU" sz="2400">
                <a:latin typeface="Arial" charset="0"/>
              </a:rPr>
              <a:t> – всегда отрицает наличие связи между признаком-причиной и признаком-следствием</a:t>
            </a:r>
          </a:p>
          <a:p>
            <a:pPr marL="0" indent="0">
              <a:buFontTx/>
              <a:buNone/>
            </a:pPr>
            <a:endParaRPr lang="ru-RU" sz="2400">
              <a:latin typeface="Arial" charset="0"/>
            </a:endParaRPr>
          </a:p>
          <a:p>
            <a:pPr marL="0" indent="0">
              <a:buFontTx/>
              <a:buNone/>
            </a:pPr>
            <a:r>
              <a:rPr lang="ru-RU" sz="2400" b="1">
                <a:latin typeface="Arial" charset="0"/>
              </a:rPr>
              <a:t>Альтернативная гипотеза</a:t>
            </a:r>
            <a:r>
              <a:rPr lang="ru-RU" sz="2400">
                <a:latin typeface="Arial" charset="0"/>
              </a:rPr>
              <a:t> – содержит предположение об ожидаемой силе связи между двумя признаками</a:t>
            </a: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927100"/>
          </a:xfrm>
        </p:spPr>
        <p:txBody>
          <a:bodyPr/>
          <a:lstStyle/>
          <a:p>
            <a:pPr algn="ctr"/>
            <a:r>
              <a:rPr lang="ru-RU" sz="3000" b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ОПРОСЫ</a:t>
            </a:r>
            <a:br>
              <a:rPr lang="ru-RU" sz="3000" b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3000" b="1">
                <a:solidFill>
                  <a:srgbClr val="33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Метод «Анкетирование»</a:t>
            </a:r>
          </a:p>
        </p:txBody>
      </p:sp>
      <p:sp>
        <p:nvSpPr>
          <p:cNvPr id="117763" name="Rectangle 3"/>
          <p:cNvSpPr>
            <a:spLocks noGrp="1"/>
          </p:cNvSpPr>
          <p:nvPr>
            <p:ph idx="1"/>
          </p:nvPr>
        </p:nvSpPr>
        <p:spPr>
          <a:xfrm>
            <a:off x="457200" y="1268413"/>
            <a:ext cx="8507413" cy="5329237"/>
          </a:xfrm>
        </p:spPr>
        <p:txBody>
          <a:bodyPr>
            <a:normAutofit lnSpcReduction="10000"/>
          </a:bodyPr>
          <a:lstStyle/>
          <a:p>
            <a:pPr marL="0" indent="0">
              <a:buFontTx/>
              <a:buNone/>
            </a:pPr>
            <a:r>
              <a:rPr lang="ru-RU" sz="2400" b="1" i="1" u="sng"/>
              <a:t>Анкета</a:t>
            </a:r>
            <a:r>
              <a:rPr lang="ru-RU" sz="2400" i="1"/>
              <a:t> – </a:t>
            </a:r>
            <a:r>
              <a:rPr lang="ru-RU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это объединенная одним исследовательским замыслом система вопросов, позволяющих получить информацию, необходимую для выработки решений по исследуемой проблеме</a:t>
            </a:r>
            <a:r>
              <a:rPr lang="en-US" sz="2000" b="1" i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sz="2000" b="1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>
              <a:buFontTx/>
              <a:buNone/>
            </a:pPr>
            <a:endParaRPr lang="en-US" sz="1400" b="1" i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0" indent="0">
              <a:buFontTx/>
              <a:buNone/>
            </a:pPr>
            <a:r>
              <a:rPr lang="ru-RU" sz="2400"/>
              <a:t>Анкеты могут содержать вопросы:</a:t>
            </a:r>
            <a:endParaRPr lang="en-US" sz="2400"/>
          </a:p>
          <a:p>
            <a:pPr marL="0" indent="0">
              <a:buFontTx/>
              <a:buNone/>
            </a:pPr>
            <a:endParaRPr lang="en-US" sz="1400"/>
          </a:p>
          <a:p>
            <a:pPr marL="0" indent="0">
              <a:buFont typeface="Wingdings" pitchFamily="2" charset="2"/>
              <a:buChar char="ü"/>
            </a:pPr>
            <a:r>
              <a:rPr lang="ru-RU" sz="2000"/>
              <a:t>О фактах и совершенных ранее действиях </a:t>
            </a:r>
            <a:endParaRPr lang="en-US" sz="2000"/>
          </a:p>
          <a:p>
            <a:pPr marL="0" indent="0">
              <a:buClr>
                <a:schemeClr val="tx1"/>
              </a:buClr>
              <a:buFont typeface="Wingdings" pitchFamily="2" charset="2"/>
              <a:buChar char="ü"/>
            </a:pPr>
            <a:endParaRPr lang="ru-RU" sz="2000"/>
          </a:p>
          <a:p>
            <a:pPr marL="0" indent="0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/>
              <a:t>Знаниях, осведомленности </a:t>
            </a:r>
            <a:endParaRPr lang="en-US" sz="2000"/>
          </a:p>
          <a:p>
            <a:pPr marL="0" indent="0">
              <a:buClr>
                <a:schemeClr val="tx1"/>
              </a:buClr>
              <a:buFont typeface="Wingdings" pitchFamily="2" charset="2"/>
              <a:buChar char="ü"/>
            </a:pPr>
            <a:endParaRPr lang="ru-RU" sz="2000"/>
          </a:p>
          <a:p>
            <a:pPr marL="0" indent="0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/>
              <a:t>Предполагаемых действиях в будущем </a:t>
            </a:r>
            <a:endParaRPr lang="en-US" sz="2000"/>
          </a:p>
          <a:p>
            <a:pPr marL="0" indent="0">
              <a:buClr>
                <a:schemeClr val="tx1"/>
              </a:buClr>
              <a:buFont typeface="Wingdings" pitchFamily="2" charset="2"/>
              <a:buChar char="ü"/>
            </a:pPr>
            <a:endParaRPr lang="ru-RU" sz="2000"/>
          </a:p>
          <a:p>
            <a:pPr marL="0" indent="0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/>
              <a:t>Отношениях, оценках </a:t>
            </a:r>
            <a:endParaRPr lang="en-US" sz="2000"/>
          </a:p>
          <a:p>
            <a:pPr marL="0" indent="0">
              <a:buClr>
                <a:schemeClr val="tx1"/>
              </a:buClr>
              <a:buFont typeface="Wingdings" pitchFamily="2" charset="2"/>
              <a:buChar char="ü"/>
            </a:pPr>
            <a:endParaRPr lang="ru-RU" sz="2000"/>
          </a:p>
          <a:p>
            <a:pPr marL="0" indent="0">
              <a:buClr>
                <a:schemeClr val="tx1"/>
              </a:buClr>
              <a:buFont typeface="Wingdings" pitchFamily="2" charset="2"/>
              <a:buChar char="ü"/>
            </a:pPr>
            <a:r>
              <a:rPr lang="ru-RU" sz="2000"/>
              <a:t>Личных характеристиках респондентов</a:t>
            </a:r>
          </a:p>
        </p:txBody>
      </p:sp>
      <p:pic>
        <p:nvPicPr>
          <p:cNvPr id="117764" name="Picture 4" descr="finansovyj-ryno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3860800"/>
            <a:ext cx="3460750" cy="259556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/>
          </p:cNvSpPr>
          <p:nvPr>
            <p:ph type="title"/>
          </p:nvPr>
        </p:nvSpPr>
        <p:spPr>
          <a:xfrm>
            <a:off x="2771775" y="404813"/>
            <a:ext cx="5761038" cy="809625"/>
          </a:xfrm>
        </p:spPr>
        <p:txBody>
          <a:bodyPr>
            <a:normAutofit/>
          </a:bodyPr>
          <a:lstStyle/>
          <a:p>
            <a:pPr algn="r"/>
            <a:r>
              <a:rPr lang="ru-RU" b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Типы вопросов анкеты </a:t>
            </a:r>
          </a:p>
        </p:txBody>
      </p:sp>
      <p:sp>
        <p:nvSpPr>
          <p:cNvPr id="118787" name="Rectangle 3"/>
          <p:cNvSpPr>
            <a:spLocks noGrp="1"/>
          </p:cNvSpPr>
          <p:nvPr>
            <p:ph idx="1"/>
          </p:nvPr>
        </p:nvSpPr>
        <p:spPr>
          <a:xfrm>
            <a:off x="4284663" y="1557338"/>
            <a:ext cx="4546600" cy="4525962"/>
          </a:xfrm>
        </p:spPr>
        <p:txBody>
          <a:bodyPr/>
          <a:lstStyle/>
          <a:p>
            <a:pPr>
              <a:buFontTx/>
              <a:buNone/>
            </a:pPr>
            <a:endParaRPr lang="ru-RU" sz="3600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600"/>
              <a:t> </a:t>
            </a:r>
            <a:r>
              <a:rPr lang="ru-RU" sz="3600"/>
              <a:t>Закрытые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endParaRPr lang="ru-RU" sz="3600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600"/>
              <a:t> </a:t>
            </a:r>
            <a:r>
              <a:rPr lang="ru-RU" sz="3600"/>
              <a:t>Полузакрытые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endParaRPr lang="ru-RU" sz="3600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600"/>
              <a:t> </a:t>
            </a:r>
            <a:r>
              <a:rPr lang="ru-RU" sz="3600"/>
              <a:t>Открытые</a:t>
            </a:r>
          </a:p>
        </p:txBody>
      </p:sp>
      <p:pic>
        <p:nvPicPr>
          <p:cNvPr id="118789" name="Picture 5" descr="анке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916113"/>
            <a:ext cx="2936875" cy="37449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665163"/>
          </a:xfrm>
        </p:spPr>
        <p:txBody>
          <a:bodyPr/>
          <a:lstStyle/>
          <a:p>
            <a:pPr algn="r"/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Закрытые вопросы</a:t>
            </a:r>
          </a:p>
        </p:txBody>
      </p:sp>
      <p:sp>
        <p:nvSpPr>
          <p:cNvPr id="119811" name="Rectangle 3"/>
          <p:cNvSpPr>
            <a:spLocks noGrp="1"/>
          </p:cNvSpPr>
          <p:nvPr>
            <p:ph idx="1"/>
          </p:nvPr>
        </p:nvSpPr>
        <p:spPr>
          <a:xfrm>
            <a:off x="539750" y="2133600"/>
            <a:ext cx="7993063" cy="43195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/>
              <a:t> </a:t>
            </a:r>
          </a:p>
          <a:p>
            <a:pPr marL="0" indent="0">
              <a:buFontTx/>
              <a:buNone/>
            </a:pPr>
            <a:r>
              <a:rPr lang="ru-RU" b="1"/>
              <a:t>Основное преимущество</a:t>
            </a:r>
            <a:r>
              <a:rPr lang="ru-RU"/>
              <a:t> - возможность использования автоматизированной обработки данных. </a:t>
            </a:r>
          </a:p>
          <a:p>
            <a:pPr marL="0" indent="0">
              <a:buFontTx/>
              <a:buNone/>
            </a:pPr>
            <a:endParaRPr lang="ru-RU"/>
          </a:p>
          <a:p>
            <a:pPr marL="0" indent="0">
              <a:buFontTx/>
              <a:buNone/>
            </a:pPr>
            <a:r>
              <a:rPr lang="ru-RU"/>
              <a:t> </a:t>
            </a:r>
            <a:r>
              <a:rPr lang="ru-RU" b="1"/>
              <a:t>Существенный недостаток:</a:t>
            </a:r>
            <a:r>
              <a:rPr lang="ru-RU"/>
              <a:t> выбор ответов со стороны респондента ограничен. </a:t>
            </a:r>
          </a:p>
        </p:txBody>
      </p:sp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395288" y="1268413"/>
            <a:ext cx="69834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Закрытые вопросы предполагают выбор ответов из полного набора вариантов, проводимых в анкете.</a:t>
            </a: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/>
          </p:cNvSpPr>
          <p:nvPr>
            <p:ph type="title"/>
          </p:nvPr>
        </p:nvSpPr>
        <p:spPr>
          <a:xfrm>
            <a:off x="0" y="358775"/>
            <a:ext cx="8686800" cy="1143000"/>
          </a:xfrm>
        </p:spPr>
        <p:txBody>
          <a:bodyPr>
            <a:normAutofit/>
          </a:bodyPr>
          <a:lstStyle/>
          <a:p>
            <a:pPr algn="r"/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Альтернативный</a:t>
            </a:r>
            <a:r>
              <a:rPr lang="ru-RU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многовариантный  типы закрытых вопросов</a:t>
            </a:r>
          </a:p>
        </p:txBody>
      </p:sp>
      <p:sp>
        <p:nvSpPr>
          <p:cNvPr id="120835" name="Rectangle 3"/>
          <p:cNvSpPr>
            <a:spLocks noGrp="1"/>
          </p:cNvSpPr>
          <p:nvPr>
            <p:ph idx="1"/>
          </p:nvPr>
        </p:nvSpPr>
        <p:spPr>
          <a:xfrm>
            <a:off x="468313" y="2060575"/>
            <a:ext cx="8218487" cy="388937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3200" b="1" i="1"/>
              <a:t>Альтернативный вопрос</a:t>
            </a:r>
            <a:r>
              <a:rPr lang="ru-RU" sz="3200" i="1"/>
              <a:t> </a:t>
            </a:r>
            <a:r>
              <a:rPr lang="ru-RU" sz="3200"/>
              <a:t>предполагает выбор двух вариантов ответа (ДА</a:t>
            </a:r>
            <a:r>
              <a:rPr lang="en-US" sz="3200"/>
              <a:t>/</a:t>
            </a:r>
            <a:r>
              <a:rPr lang="ru-RU" sz="3200"/>
              <a:t>НЕТ)</a:t>
            </a:r>
          </a:p>
          <a:p>
            <a:pPr marL="0" indent="0">
              <a:buFontTx/>
              <a:buNone/>
            </a:pPr>
            <a:endParaRPr lang="ru-RU" sz="3200"/>
          </a:p>
          <a:p>
            <a:pPr marL="0" indent="0">
              <a:buFontTx/>
              <a:buNone/>
            </a:pPr>
            <a:r>
              <a:rPr lang="ru-RU" sz="3200" b="1" i="1"/>
              <a:t>Многовариантный вопрос</a:t>
            </a:r>
            <a:r>
              <a:rPr lang="ru-RU" sz="3200"/>
              <a:t> (вопрос - меню) предполагает выбор из трех и более вариантов ответов.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736600"/>
          </a:xfrm>
        </p:spPr>
        <p:txBody>
          <a:bodyPr>
            <a:normAutofit/>
          </a:bodyPr>
          <a:lstStyle/>
          <a:p>
            <a:pPr algn="r"/>
            <a:r>
              <a:rPr 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Многовариантные вопросы</a:t>
            </a:r>
          </a:p>
        </p:txBody>
      </p:sp>
      <p:sp>
        <p:nvSpPr>
          <p:cNvPr id="121859" name="Rectangle 3"/>
          <p:cNvSpPr>
            <a:spLocks noGrp="1"/>
          </p:cNvSpPr>
          <p:nvPr>
            <p:ph idx="1"/>
          </p:nvPr>
        </p:nvSpPr>
        <p:spPr>
          <a:xfrm>
            <a:off x="457200" y="1196975"/>
            <a:ext cx="8291513" cy="532765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90000"/>
              </a:lnSpc>
              <a:buFontTx/>
              <a:buNone/>
            </a:pPr>
            <a:endParaRPr lang="en-US" b="1" i="1">
              <a:latin typeface="Arial" charset="0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b="1" i="1">
                <a:latin typeface="Arial" charset="0"/>
              </a:rPr>
              <a:t>Для формулировки многовариантных вопросов применяются:</a:t>
            </a:r>
            <a:endParaRPr lang="en-US" b="1" i="1">
              <a:latin typeface="Arial" charset="0"/>
            </a:endParaRPr>
          </a:p>
          <a:p>
            <a:pPr marL="0" indent="0">
              <a:lnSpc>
                <a:spcPct val="90000"/>
              </a:lnSpc>
              <a:buFontTx/>
              <a:buNone/>
            </a:pPr>
            <a:endParaRPr lang="ru-RU" b="1" i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Номинальная шкала </a:t>
            </a:r>
            <a:endParaRPr lang="en-US" sz="24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ru-RU" sz="5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Порядковая шкала</a:t>
            </a:r>
            <a:endParaRPr lang="en-US" sz="24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ru-RU" sz="5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Шкала Лайкерта</a:t>
            </a:r>
            <a:endParaRPr lang="en-US" sz="24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ru-RU" sz="5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Семантический дифференциал</a:t>
            </a:r>
            <a:endParaRPr lang="en-US" sz="24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ru-RU" sz="5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Шкала Стэпела </a:t>
            </a:r>
            <a:endParaRPr lang="en-US" sz="24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ru-RU" sz="5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Интервальная шкала</a:t>
            </a:r>
            <a:endParaRPr lang="en-US" sz="24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endParaRPr lang="ru-RU" sz="600" b="1">
              <a:latin typeface="Arial" charset="0"/>
            </a:endParaRPr>
          </a:p>
          <a:p>
            <a:pPr marL="0" indent="0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400" b="1">
                <a:latin typeface="Arial" charset="0"/>
              </a:rPr>
              <a:t> </a:t>
            </a:r>
            <a:r>
              <a:rPr lang="ru-RU" sz="2400" b="1">
                <a:latin typeface="Arial" charset="0"/>
              </a:rPr>
              <a:t>Мнемоническая шкала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/>
          </p:cNvSpPr>
          <p:nvPr>
            <p:ph type="title"/>
          </p:nvPr>
        </p:nvSpPr>
        <p:spPr>
          <a:xfrm>
            <a:off x="1979613" y="333375"/>
            <a:ext cx="6635750" cy="736600"/>
          </a:xfrm>
        </p:spPr>
        <p:txBody>
          <a:bodyPr>
            <a:normAutofit/>
          </a:bodyPr>
          <a:lstStyle/>
          <a:p>
            <a:pPr algn="r"/>
            <a:r>
              <a:rPr lang="ru-RU" sz="40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Полузакрытые вопросы</a:t>
            </a:r>
          </a:p>
        </p:txBody>
      </p:sp>
      <p:sp>
        <p:nvSpPr>
          <p:cNvPr id="12288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sz="2400" b="1">
                <a:latin typeface="Arial" charset="0"/>
              </a:rPr>
              <a:t>Полузакрытые вопросы</a:t>
            </a:r>
            <a:r>
              <a:rPr lang="ru-RU" sz="2400">
                <a:latin typeface="Arial" charset="0"/>
              </a:rPr>
              <a:t>, кроме определенного числа вариантов ответов, содержат позицию «другое – укажите какое» или «другие – укажите какие» или «свой вариант ответа»</a:t>
            </a:r>
          </a:p>
          <a:p>
            <a:pPr marL="0" indent="0">
              <a:buFontTx/>
              <a:buNone/>
            </a:pPr>
            <a:endParaRPr lang="en-US" sz="2400">
              <a:latin typeface="Arial" charset="0"/>
            </a:endParaRPr>
          </a:p>
          <a:p>
            <a:pPr marL="0" indent="0" algn="r">
              <a:buFontTx/>
              <a:buNone/>
            </a:pPr>
            <a:r>
              <a:rPr lang="ru-RU" sz="2400">
                <a:latin typeface="Arial" charset="0"/>
              </a:rPr>
              <a:t>Это дает возможность респонденту представить ответ, который исследователем не был предварительно предусмотрен</a:t>
            </a:r>
            <a:r>
              <a:rPr lang="ru-RU" sz="2400"/>
              <a:t>. </a:t>
            </a:r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665163"/>
          </a:xfrm>
        </p:spPr>
        <p:txBody>
          <a:bodyPr/>
          <a:lstStyle/>
          <a:p>
            <a:pPr algn="r"/>
            <a:r>
              <a:rPr lang="ru-RU" b="1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Открытые вопросы</a:t>
            </a:r>
          </a:p>
        </p:txBody>
      </p:sp>
      <p:sp>
        <p:nvSpPr>
          <p:cNvPr id="123907" name="Rectangle 3"/>
          <p:cNvSpPr>
            <a:spLocks noGrp="1"/>
          </p:cNvSpPr>
          <p:nvPr>
            <p:ph idx="1"/>
          </p:nvPr>
        </p:nvSpPr>
        <p:spPr>
          <a:xfrm>
            <a:off x="395288" y="2565400"/>
            <a:ext cx="8229600" cy="3384550"/>
          </a:xfrm>
        </p:spPr>
        <p:txBody>
          <a:bodyPr/>
          <a:lstStyle/>
          <a:p>
            <a:pPr marL="0" indent="0">
              <a:buFontTx/>
              <a:buNone/>
            </a:pPr>
            <a:endParaRPr lang="ru-RU" sz="2400">
              <a:latin typeface="Arial" charset="0"/>
            </a:endParaRPr>
          </a:p>
          <a:p>
            <a:pPr marL="0" indent="0">
              <a:buFontTx/>
              <a:buNone/>
            </a:pPr>
            <a:r>
              <a:rPr lang="ru-RU" sz="2400" b="1">
                <a:latin typeface="Arial" charset="0"/>
              </a:rPr>
              <a:t>Преимущество</a:t>
            </a:r>
            <a:r>
              <a:rPr lang="ru-RU" sz="2400">
                <a:latin typeface="Arial" charset="0"/>
              </a:rPr>
              <a:t> – возможность выявить скрытые мотивы, убеждения или чувства респондентов относительно обсуждаемой проблемы  и  найти неожиданные пути ее решения</a:t>
            </a:r>
          </a:p>
          <a:p>
            <a:pPr marL="0" indent="0">
              <a:buFontTx/>
              <a:buNone/>
            </a:pPr>
            <a:endParaRPr lang="ru-RU" sz="2400">
              <a:latin typeface="Arial" charset="0"/>
            </a:endParaRPr>
          </a:p>
          <a:p>
            <a:pPr marL="0" indent="0">
              <a:buFontTx/>
              <a:buNone/>
            </a:pPr>
            <a:r>
              <a:rPr lang="ru-RU" sz="2400" b="1">
                <a:latin typeface="Arial" charset="0"/>
              </a:rPr>
              <a:t>Недостаток </a:t>
            </a:r>
            <a:r>
              <a:rPr lang="ru-RU" sz="2400">
                <a:latin typeface="Arial" charset="0"/>
              </a:rPr>
              <a:t>-  обработка результатов исследования представляется более сложной.</a:t>
            </a:r>
          </a:p>
        </p:txBody>
      </p:sp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539750" y="1412875"/>
            <a:ext cx="80486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ru-RU" sz="20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Открытые вопросы не содержат подсказок, не «навязывают» тот или иной вариант ответа, а рассчитаны на получение неформализованного (нестандартного) мнения.</a:t>
            </a:r>
          </a:p>
        </p:txBody>
      </p:sp>
    </p:spTree>
  </p:cSld>
  <p:clrMapOvr>
    <a:masterClrMapping/>
  </p:clrMapOvr>
  <p:transition/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/>
          </p:cNvSpPr>
          <p:nvPr>
            <p:ph type="title"/>
          </p:nvPr>
        </p:nvSpPr>
        <p:spPr>
          <a:xfrm>
            <a:off x="457200" y="358775"/>
            <a:ext cx="8229600" cy="622300"/>
          </a:xfrm>
        </p:spPr>
        <p:txBody>
          <a:bodyPr/>
          <a:lstStyle/>
          <a:p>
            <a:pPr algn="ctr"/>
            <a:r>
              <a:rPr lang="ru-RU" b="1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Проективные вопросы</a:t>
            </a:r>
          </a:p>
        </p:txBody>
      </p:sp>
      <p:sp>
        <p:nvSpPr>
          <p:cNvPr id="12493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/>
              <a:t>Классификация проективных вопросов</a:t>
            </a:r>
            <a:r>
              <a:rPr lang="en-US" b="1"/>
              <a:t>:</a:t>
            </a:r>
            <a:endParaRPr lang="ru-RU" b="1"/>
          </a:p>
          <a:p>
            <a:pPr>
              <a:buFontTx/>
              <a:buNone/>
            </a:pPr>
            <a:endParaRPr lang="ru-RU" b="1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600"/>
              <a:t> </a:t>
            </a:r>
            <a:r>
              <a:rPr lang="ru-RU" sz="3600"/>
              <a:t>Ассоциативные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600"/>
              <a:t> </a:t>
            </a:r>
            <a:r>
              <a:rPr lang="ru-RU" sz="3600"/>
              <a:t>На завершение задания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600"/>
              <a:t> </a:t>
            </a:r>
            <a:r>
              <a:rPr lang="ru-RU" sz="3600"/>
              <a:t>Конструирующие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600"/>
              <a:t> </a:t>
            </a:r>
            <a:r>
              <a:rPr lang="ru-RU" sz="3600"/>
              <a:t>Экспрессивные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/>
          </p:cNvSpPr>
          <p:nvPr>
            <p:ph type="title"/>
          </p:nvPr>
        </p:nvSpPr>
        <p:spPr>
          <a:xfrm>
            <a:off x="1692275" y="404813"/>
            <a:ext cx="6923088" cy="809625"/>
          </a:xfrm>
        </p:spPr>
        <p:txBody>
          <a:bodyPr>
            <a:normAutofit/>
          </a:bodyPr>
          <a:lstStyle/>
          <a:p>
            <a:pPr algn="r"/>
            <a:r>
              <a:rPr lang="ru-RU" b="1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Ассоциативные вопросы</a:t>
            </a:r>
          </a:p>
        </p:txBody>
      </p:sp>
      <p:sp>
        <p:nvSpPr>
          <p:cNvPr id="12595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sz="2400" b="1" i="1" u="sng"/>
              <a:t>Ассоциативные вопросы</a:t>
            </a:r>
            <a:r>
              <a:rPr lang="ru-RU" sz="2400" i="1"/>
              <a:t> </a:t>
            </a:r>
            <a:r>
              <a:rPr lang="en-US" sz="2400" i="1"/>
              <a:t>   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направлены на выяснение образов, 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возникающих с </a:t>
            </a: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определенным названием, событием, действием.</a:t>
            </a:r>
            <a:r>
              <a:rPr lang="ru-RU" sz="2400"/>
              <a:t> </a:t>
            </a:r>
          </a:p>
          <a:p>
            <a:pPr marL="0" indent="0">
              <a:buFontTx/>
              <a:buNone/>
            </a:pPr>
            <a:endParaRPr lang="ru-RU" sz="2400"/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200"/>
              <a:t> </a:t>
            </a:r>
            <a:r>
              <a:rPr lang="ru-RU" sz="3200"/>
              <a:t>Свободная ассоциация 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200"/>
              <a:t> </a:t>
            </a:r>
            <a:r>
              <a:rPr lang="ru-RU" sz="3200"/>
              <a:t>Подбор словесных ассоциаций 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200"/>
              <a:t> </a:t>
            </a:r>
            <a:r>
              <a:rPr lang="ru-RU" sz="3200"/>
              <a:t>Ассоциация контролируемых слов 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200"/>
              <a:t> </a:t>
            </a:r>
            <a:r>
              <a:rPr lang="ru-RU" sz="3200"/>
              <a:t>Персонификация 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Девизы маркетинга: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ru-RU" sz="2200"/>
          </a:p>
          <a:p>
            <a:r>
              <a:rPr lang="ru-RU" sz="2200"/>
              <a:t>"Любите клиента, а не товар" </a:t>
            </a:r>
          </a:p>
          <a:p>
            <a:r>
              <a:rPr lang="ru-RU" sz="2200"/>
              <a:t>"Отыщите потребности и удовлетворите их" </a:t>
            </a:r>
          </a:p>
          <a:p>
            <a:r>
              <a:rPr lang="ru-RU" sz="2200"/>
              <a:t>"Производить то, что можно сбыть вместо того, чтобы пытаться сбыть то, что произведено". </a:t>
            </a:r>
          </a:p>
          <a:p>
            <a:endParaRPr lang="ru-RU" sz="2200"/>
          </a:p>
        </p:txBody>
      </p:sp>
      <p:pic>
        <p:nvPicPr>
          <p:cNvPr id="8199" name="Picture 7" descr="tualetn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5364163" y="1844675"/>
            <a:ext cx="3506787" cy="4464050"/>
          </a:xfrm>
          <a:noFill/>
          <a:ln/>
        </p:spPr>
      </p:pic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/>
          </p:cNvSpPr>
          <p:nvPr>
            <p:ph type="title"/>
          </p:nvPr>
        </p:nvSpPr>
        <p:spPr>
          <a:xfrm>
            <a:off x="250825" y="549275"/>
            <a:ext cx="8518525" cy="1069975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b="1">
                <a:solidFill>
                  <a:srgbClr val="99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Вопросы на завершение задания</a:t>
            </a:r>
          </a:p>
        </p:txBody>
      </p:sp>
      <p:sp>
        <p:nvSpPr>
          <p:cNvPr id="126979" name="Rectangle 3"/>
          <p:cNvSpPr>
            <a:spLocks noGrp="1"/>
          </p:cNvSpPr>
          <p:nvPr>
            <p:ph idx="1"/>
          </p:nvPr>
        </p:nvSpPr>
        <p:spPr>
          <a:xfrm>
            <a:off x="468313" y="2420938"/>
            <a:ext cx="8435975" cy="362902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3600" b="1" i="1">
                <a:latin typeface="Arial" charset="0"/>
              </a:rPr>
              <a:t>Вопросы на завершения задания </a:t>
            </a:r>
            <a:r>
              <a:rPr lang="en-US" sz="3600" b="1" i="1">
                <a:latin typeface="Arial" charset="0"/>
              </a:rPr>
              <a:t>                          </a:t>
            </a:r>
            <a:r>
              <a:rPr lang="ru-RU" sz="3600" b="1" i="1">
                <a:latin typeface="Arial" charset="0"/>
              </a:rPr>
              <a:t>«тесты на завершение»</a:t>
            </a:r>
            <a:r>
              <a:rPr lang="ru-RU" sz="3600">
                <a:latin typeface="Arial" charset="0"/>
              </a:rPr>
              <a:t>  заключаются в том, что респондентов просят закончить незавершенные предложения, истории, рисунки.</a:t>
            </a:r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/>
          </p:cNvSpPr>
          <p:nvPr>
            <p:ph type="title"/>
          </p:nvPr>
        </p:nvSpPr>
        <p:spPr>
          <a:xfrm>
            <a:off x="1116013" y="333375"/>
            <a:ext cx="6840537" cy="592138"/>
          </a:xfrm>
        </p:spPr>
        <p:txBody>
          <a:bodyPr/>
          <a:lstStyle/>
          <a:p>
            <a:pPr algn="ctr"/>
            <a:r>
              <a:rPr lang="ru-RU" sz="3200" b="1">
                <a:solidFill>
                  <a:srgbClr val="99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Конструирующие вопросы</a:t>
            </a:r>
          </a:p>
        </p:txBody>
      </p:sp>
      <p:sp>
        <p:nvSpPr>
          <p:cNvPr id="128003" name="Rectangle 3"/>
          <p:cNvSpPr>
            <a:spLocks noGrp="1"/>
          </p:cNvSpPr>
          <p:nvPr>
            <p:ph idx="1"/>
          </p:nvPr>
        </p:nvSpPr>
        <p:spPr>
          <a:xfrm>
            <a:off x="358775" y="1268413"/>
            <a:ext cx="7958138" cy="525621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b="1" i="1" u="sng">
                <a:latin typeface="Arial" charset="0"/>
              </a:rPr>
              <a:t>Конструирующие вопросы</a:t>
            </a:r>
            <a:r>
              <a:rPr lang="ru-RU" sz="2400"/>
              <a:t> </a:t>
            </a:r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предлагают респондентам создать (вербально или невербально) какую-нибудь ситуацию. </a:t>
            </a:r>
          </a:p>
          <a:p>
            <a:pPr marL="0" indent="0">
              <a:buFontTx/>
              <a:buNone/>
            </a:pPr>
            <a:endParaRPr lang="ru-RU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200"/>
              <a:t>  </a:t>
            </a:r>
            <a:r>
              <a:rPr lang="ru-RU" sz="3200"/>
              <a:t>Модифицированный тематический апперцепционный тест </a:t>
            </a:r>
            <a:endParaRPr lang="en-US" sz="3200"/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endParaRPr lang="ru-RU" sz="1600"/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200"/>
              <a:t>  </a:t>
            </a:r>
            <a:r>
              <a:rPr lang="ru-RU" sz="3200"/>
              <a:t>Коллаж </a:t>
            </a:r>
            <a:endParaRPr lang="en-US" sz="3200"/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endParaRPr lang="en-US" sz="1600"/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endParaRPr lang="en-US" sz="1600"/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endParaRPr lang="ru-RU" sz="1600"/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200"/>
              <a:t> </a:t>
            </a:r>
            <a:r>
              <a:rPr lang="ru-RU" sz="3200"/>
              <a:t>«Вопросы-утверждения»</a:t>
            </a:r>
          </a:p>
        </p:txBody>
      </p:sp>
      <p:pic>
        <p:nvPicPr>
          <p:cNvPr id="128004" name="Picture 4" descr="business_coac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3716338"/>
            <a:ext cx="4033837" cy="246538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/>
          </p:cNvSpPr>
          <p:nvPr>
            <p:ph type="title"/>
          </p:nvPr>
        </p:nvSpPr>
        <p:spPr>
          <a:xfrm>
            <a:off x="684213" y="333375"/>
            <a:ext cx="8229600" cy="665163"/>
          </a:xfrm>
        </p:spPr>
        <p:txBody>
          <a:bodyPr/>
          <a:lstStyle/>
          <a:p>
            <a:pPr algn="r"/>
            <a:r>
              <a:rPr lang="ru-RU" b="1" i="1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Экспрессивные вопросы</a:t>
            </a:r>
          </a:p>
        </p:txBody>
      </p:sp>
      <p:sp>
        <p:nvSpPr>
          <p:cNvPr id="129027" name="Rectangle 3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20891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b="1" i="1" u="sng">
                <a:latin typeface="Arial" charset="0"/>
              </a:rPr>
              <a:t>Экспрессивные вопросы</a:t>
            </a:r>
            <a:r>
              <a:rPr lang="ru-RU" sz="2400"/>
              <a:t> </a:t>
            </a:r>
            <a:r>
              <a:rPr lang="en-US" sz="2400"/>
              <a:t>  </a:t>
            </a:r>
            <a:r>
              <a:rPr lang="ru-RU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ориентированы на определение эмоционального восприятия потребителями того или иного продукта (предприятия) и т.д </a:t>
            </a:r>
          </a:p>
          <a:p>
            <a:pPr marL="0" indent="0">
              <a:buFontTx/>
              <a:buNone/>
            </a:pPr>
            <a:endParaRPr lang="ru-RU" sz="18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129028" name="Picture 4" descr="images (3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2997200"/>
            <a:ext cx="3671888" cy="2808288"/>
          </a:xfrm>
          <a:prstGeom prst="rect">
            <a:avLst/>
          </a:prstGeom>
          <a:noFill/>
        </p:spPr>
      </p:pic>
      <p:sp>
        <p:nvSpPr>
          <p:cNvPr id="129030" name="Rectangle 6"/>
          <p:cNvSpPr>
            <a:spLocks noChangeArrowheads="1"/>
          </p:cNvSpPr>
          <p:nvPr/>
        </p:nvSpPr>
        <p:spPr bwMode="auto">
          <a:xfrm>
            <a:off x="0" y="3500438"/>
            <a:ext cx="6192838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600" b="1"/>
              <a:t>Психорисунки</a:t>
            </a:r>
            <a:endParaRPr lang="en-US" sz="2600" b="1"/>
          </a:p>
          <a:p>
            <a:pPr>
              <a:buFont typeface="Wingdings" pitchFamily="2" charset="2"/>
              <a:buChar char="ü"/>
            </a:pPr>
            <a:endParaRPr lang="en-US" sz="700" b="1"/>
          </a:p>
          <a:p>
            <a:pPr>
              <a:buFont typeface="Wingdings" pitchFamily="2" charset="2"/>
              <a:buChar char="ü"/>
            </a:pPr>
            <a:r>
              <a:rPr lang="ru-RU" sz="2600" b="1"/>
              <a:t>Ролевые игры</a:t>
            </a:r>
            <a:endParaRPr lang="en-US" sz="2600" b="1"/>
          </a:p>
          <a:p>
            <a:pPr>
              <a:buFont typeface="Wingdings" pitchFamily="2" charset="2"/>
              <a:buNone/>
            </a:pPr>
            <a:endParaRPr lang="en-US" sz="700" b="1"/>
          </a:p>
          <a:p>
            <a:pPr>
              <a:buFont typeface="Wingdings" pitchFamily="2" charset="2"/>
              <a:buChar char="ü"/>
            </a:pPr>
            <a:r>
              <a:rPr lang="ru-RU" sz="2600" b="1"/>
              <a:t>Фантастические сценарии </a:t>
            </a:r>
            <a:endParaRPr lang="en-US" sz="2600" b="1"/>
          </a:p>
          <a:p>
            <a:pPr>
              <a:buFont typeface="Wingdings" pitchFamily="2" charset="2"/>
              <a:buChar char="ü"/>
            </a:pPr>
            <a:endParaRPr lang="ru-RU" sz="700" b="1"/>
          </a:p>
          <a:p>
            <a:pPr>
              <a:buFont typeface="Wingdings" pitchFamily="2" charset="2"/>
              <a:buChar char="ü"/>
            </a:pPr>
            <a:r>
              <a:rPr lang="ru-RU" sz="2600" b="1"/>
              <a:t>Техника граффити</a:t>
            </a:r>
            <a:r>
              <a:rPr lang="ru-RU" sz="2600"/>
              <a:t> </a:t>
            </a:r>
          </a:p>
        </p:txBody>
      </p:sp>
    </p:spTree>
  </p:cSld>
  <p:clrMapOvr>
    <a:masterClrMapping/>
  </p:clrMapOvr>
  <p:transition/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614362"/>
          </a:xfrm>
        </p:spPr>
        <p:txBody>
          <a:bodyPr/>
          <a:lstStyle/>
          <a:p>
            <a:pPr algn="ctr"/>
            <a:r>
              <a:rPr lang="ru-RU" sz="3200" b="1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Структура анкеты</a:t>
            </a:r>
          </a:p>
        </p:txBody>
      </p:sp>
      <p:sp>
        <p:nvSpPr>
          <p:cNvPr id="130051" name="Rectangle 3"/>
          <p:cNvSpPr>
            <a:spLocks noGrp="1"/>
          </p:cNvSpPr>
          <p:nvPr>
            <p:ph idx="1"/>
          </p:nvPr>
        </p:nvSpPr>
        <p:spPr>
          <a:xfrm>
            <a:off x="971550" y="1025525"/>
            <a:ext cx="6696075" cy="5572125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u="sng">
                <a:latin typeface="Arial" charset="0"/>
              </a:rPr>
              <a:t>Введение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Обращение</a:t>
            </a:r>
            <a:r>
              <a:rPr lang="en-US" sz="1400">
                <a:latin typeface="Arial" charset="0"/>
              </a:rPr>
              <a:t>, </a:t>
            </a:r>
            <a:r>
              <a:rPr lang="ru-RU" sz="1400">
                <a:latin typeface="Arial" charset="0"/>
              </a:rPr>
              <a:t>организация, проводящая исследование</a:t>
            </a:r>
            <a:r>
              <a:rPr lang="en-US" sz="1400">
                <a:latin typeface="Arial" charset="0"/>
              </a:rPr>
              <a:t>, </a:t>
            </a:r>
            <a:r>
              <a:rPr lang="ru-RU" sz="1400">
                <a:latin typeface="Arial" charset="0"/>
              </a:rPr>
              <a:t>цели исследования</a:t>
            </a:r>
            <a:r>
              <a:rPr lang="en-US" sz="1400">
                <a:latin typeface="Arial" charset="0"/>
              </a:rPr>
              <a:t>, </a:t>
            </a:r>
            <a:r>
              <a:rPr lang="ru-RU" sz="1400">
                <a:latin typeface="Arial" charset="0"/>
              </a:rPr>
              <a:t>правила заполнения анкеты</a:t>
            </a:r>
            <a:endParaRPr lang="en-US" sz="1400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400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u="sng">
                <a:latin typeface="Arial" charset="0"/>
              </a:rPr>
              <a:t>Контактные вопросы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Побуждение респондента ответить на все вопросы анкеты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en-US" sz="1400" b="1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u="sng">
                <a:latin typeface="Arial" charset="0"/>
              </a:rPr>
              <a:t>Основная часть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Основные вопросы анкеты</a:t>
            </a:r>
            <a:endParaRPr lang="ru-RU" sz="1400" b="1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en-US" sz="1400" b="1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u="sng">
                <a:latin typeface="Arial" charset="0"/>
              </a:rPr>
              <a:t>Контрольные вопросы </a:t>
            </a:r>
            <a:endParaRPr lang="ru-RU" sz="1400" u="sng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вопросы, позволяющие проверить ответы респондента </a:t>
            </a:r>
            <a:endParaRPr lang="ru-RU" sz="1400" b="1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en-US" sz="1400" b="1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u="sng">
                <a:latin typeface="Arial" charset="0"/>
              </a:rPr>
              <a:t>Заключительная часть «Паспортичка»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пол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возраст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образование 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доход </a:t>
            </a:r>
            <a:endParaRPr lang="en-US" sz="1400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400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 b="1" u="sng">
                <a:latin typeface="Arial" charset="0"/>
              </a:rPr>
              <a:t>Контактная информация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ФИО респондента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Телефон / адрес /</a:t>
            </a:r>
            <a:r>
              <a:rPr lang="en-US" sz="1400">
                <a:latin typeface="Arial" charset="0"/>
              </a:rPr>
              <a:t>e-mail</a:t>
            </a:r>
            <a:endParaRPr lang="ru-RU" sz="1400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Благодарность за заполнение анкеты</a:t>
            </a: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400">
              <a:latin typeface="Arial" charset="0"/>
            </a:endParaRPr>
          </a:p>
          <a:p>
            <a:pPr marL="0" indent="0" algn="r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Дата и время интервью</a:t>
            </a:r>
          </a:p>
          <a:p>
            <a:pPr marL="0" indent="0" algn="r">
              <a:lnSpc>
                <a:spcPct val="80000"/>
              </a:lnSpc>
              <a:buFont typeface="Wingdings 2" pitchFamily="18" charset="2"/>
              <a:buNone/>
            </a:pPr>
            <a:r>
              <a:rPr lang="ru-RU" sz="1400">
                <a:latin typeface="Arial" charset="0"/>
              </a:rPr>
              <a:t>ФИО интервьюера</a:t>
            </a:r>
            <a:endParaRPr lang="ru-RU" sz="1400" b="1">
              <a:latin typeface="Arial" charset="0"/>
            </a:endParaRPr>
          </a:p>
          <a:p>
            <a:pPr marL="0" indent="0">
              <a:lnSpc>
                <a:spcPct val="80000"/>
              </a:lnSpc>
              <a:buFont typeface="Wingdings 2" pitchFamily="18" charset="2"/>
              <a:buNone/>
            </a:pPr>
            <a:endParaRPr lang="ru-RU" sz="1400">
              <a:latin typeface="Arial" charset="0"/>
            </a:endParaRPr>
          </a:p>
        </p:txBody>
      </p:sp>
      <p:pic>
        <p:nvPicPr>
          <p:cNvPr id="130052" name="Picture 4" descr="images (4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65175"/>
            <a:ext cx="431800" cy="431800"/>
          </a:xfrm>
          <a:prstGeom prst="rect">
            <a:avLst/>
          </a:prstGeom>
          <a:noFill/>
        </p:spPr>
      </p:pic>
      <p:pic>
        <p:nvPicPr>
          <p:cNvPr id="130053" name="Picture 5" descr="images (4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557338"/>
            <a:ext cx="431800" cy="431800"/>
          </a:xfrm>
          <a:prstGeom prst="rect">
            <a:avLst/>
          </a:prstGeom>
          <a:noFill/>
        </p:spPr>
      </p:pic>
      <p:pic>
        <p:nvPicPr>
          <p:cNvPr id="130054" name="Picture 6" descr="images (4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276475"/>
            <a:ext cx="431800" cy="431800"/>
          </a:xfrm>
          <a:prstGeom prst="rect">
            <a:avLst/>
          </a:prstGeom>
          <a:noFill/>
        </p:spPr>
      </p:pic>
      <p:pic>
        <p:nvPicPr>
          <p:cNvPr id="130055" name="Picture 7" descr="images (4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924175"/>
            <a:ext cx="431800" cy="431800"/>
          </a:xfrm>
          <a:prstGeom prst="rect">
            <a:avLst/>
          </a:prstGeom>
          <a:noFill/>
        </p:spPr>
      </p:pic>
      <p:pic>
        <p:nvPicPr>
          <p:cNvPr id="130056" name="Picture 8" descr="images (4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573463"/>
            <a:ext cx="431800" cy="431800"/>
          </a:xfrm>
          <a:prstGeom prst="rect">
            <a:avLst/>
          </a:prstGeom>
          <a:noFill/>
        </p:spPr>
      </p:pic>
      <p:pic>
        <p:nvPicPr>
          <p:cNvPr id="130057" name="Picture 9" descr="images (4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941888"/>
            <a:ext cx="431800" cy="431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1096962"/>
          </a:xfrm>
        </p:spPr>
        <p:txBody>
          <a:bodyPr>
            <a:normAutofit/>
          </a:bodyPr>
          <a:lstStyle/>
          <a:p>
            <a:pPr algn="r"/>
            <a:r>
              <a:rPr lang="ru-RU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Генеральная совокупность и выборка</a:t>
            </a:r>
          </a:p>
        </p:txBody>
      </p:sp>
      <p:sp>
        <p:nvSpPr>
          <p:cNvPr id="131075" name="Rectangle 3"/>
          <p:cNvSpPr>
            <a:spLocks noGrp="1"/>
          </p:cNvSpPr>
          <p:nvPr>
            <p:ph idx="1"/>
          </p:nvPr>
        </p:nvSpPr>
        <p:spPr>
          <a:xfrm>
            <a:off x="539750" y="1773238"/>
            <a:ext cx="8218488" cy="44640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b="1">
                <a:latin typeface="Arial" charset="0"/>
              </a:rPr>
              <a:t>Генеральная совокупность</a:t>
            </a:r>
            <a:r>
              <a:rPr lang="ru-RU">
                <a:latin typeface="Arial" charset="0"/>
              </a:rPr>
              <a:t> – вся совокупность объектов (единиц) исследования, которая обладает интересующими исследователя свойствами</a:t>
            </a:r>
          </a:p>
          <a:p>
            <a:pPr marL="0" indent="0">
              <a:buFontTx/>
              <a:buNone/>
            </a:pPr>
            <a:endParaRPr lang="ru-RU">
              <a:latin typeface="Arial" charset="0"/>
            </a:endParaRPr>
          </a:p>
          <a:p>
            <a:pPr marL="0" indent="0">
              <a:buFontTx/>
              <a:buNone/>
            </a:pPr>
            <a:r>
              <a:rPr lang="ru-RU" b="1">
                <a:latin typeface="Arial" charset="0"/>
              </a:rPr>
              <a:t>Выборка </a:t>
            </a:r>
            <a:r>
              <a:rPr lang="ru-RU">
                <a:latin typeface="Arial" charset="0"/>
              </a:rPr>
              <a:t>– часть объектов генеральной совокупности, от которых получают информацию и распространяют полученные результаты на генеральную совокупность</a:t>
            </a:r>
          </a:p>
        </p:txBody>
      </p:sp>
    </p:spTree>
  </p:cSld>
  <p:clrMapOvr>
    <a:masterClrMapping/>
  </p:clrMapOvr>
  <p:transition/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168400"/>
          </a:xfrm>
        </p:spPr>
        <p:txBody>
          <a:bodyPr/>
          <a:lstStyle/>
          <a:p>
            <a:pPr algn="r"/>
            <a:r>
              <a:rPr lang="ru-RU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Основные типы и виды выборки в маркетинге</a:t>
            </a:r>
          </a:p>
        </p:txBody>
      </p:sp>
      <p:sp>
        <p:nvSpPr>
          <p:cNvPr id="13209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sz="2400" b="1">
                <a:latin typeface="Arial" charset="0"/>
              </a:rPr>
              <a:t>Вероятностная(случайная) выборка</a:t>
            </a:r>
            <a:r>
              <a:rPr lang="ru-RU" sz="2400">
                <a:latin typeface="Arial" charset="0"/>
              </a:rPr>
              <a:t> –</a:t>
            </a:r>
            <a:r>
              <a:rPr lang="ru-RU" sz="2000">
                <a:latin typeface="Arial" charset="0"/>
              </a:rPr>
              <a:t> </a:t>
            </a:r>
            <a:r>
              <a:rPr lang="ru-RU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 основе лежит принцип случайности, когда каждая единица генеральной совокупности имеет равные шансы попасть в выборку</a:t>
            </a:r>
          </a:p>
          <a:p>
            <a:pPr marL="0" indent="0">
              <a:buFontTx/>
              <a:buNone/>
            </a:pPr>
            <a:endParaRPr lang="ru-RU" sz="2400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600">
                <a:latin typeface="Arial" charset="0"/>
              </a:rPr>
              <a:t> </a:t>
            </a:r>
            <a:r>
              <a:rPr lang="ru-RU" sz="2600">
                <a:latin typeface="Arial" charset="0"/>
              </a:rPr>
              <a:t>Простая случайная выборка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600">
                <a:latin typeface="Arial" charset="0"/>
              </a:rPr>
              <a:t> </a:t>
            </a:r>
            <a:r>
              <a:rPr lang="ru-RU" sz="2600">
                <a:latin typeface="Arial" charset="0"/>
              </a:rPr>
              <a:t>Систематическая выборка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600">
                <a:latin typeface="Arial" charset="0"/>
              </a:rPr>
              <a:t> </a:t>
            </a:r>
            <a:r>
              <a:rPr lang="ru-RU" sz="2600">
                <a:latin typeface="Arial" charset="0"/>
              </a:rPr>
              <a:t>Стратифицированная выборка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600">
                <a:latin typeface="Arial" charset="0"/>
              </a:rPr>
              <a:t> </a:t>
            </a:r>
            <a:r>
              <a:rPr lang="ru-RU" sz="2600">
                <a:latin typeface="Arial" charset="0"/>
              </a:rPr>
              <a:t>Кластерная выборка</a:t>
            </a:r>
          </a:p>
          <a:p>
            <a:pPr marL="0" indent="0">
              <a:buFontTx/>
              <a:buNone/>
            </a:pPr>
            <a:endParaRPr lang="ru-RU" sz="2600">
              <a:latin typeface="Arial" charset="0"/>
            </a:endParaRPr>
          </a:p>
        </p:txBody>
      </p:sp>
      <p:pic>
        <p:nvPicPr>
          <p:cNvPr id="132100" name="Picture 4" descr="randomSampl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3068638"/>
            <a:ext cx="2959100" cy="32734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>
                <a:solidFill>
                  <a:srgbClr val="CC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Основные типы и виды выборки в маркетинге</a:t>
            </a:r>
          </a:p>
        </p:txBody>
      </p:sp>
      <p:sp>
        <p:nvSpPr>
          <p:cNvPr id="13312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Невероятностная выборка</a:t>
            </a:r>
            <a:r>
              <a:rPr lang="ru-RU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– в основе лежит не принцип случайности, а субъективные критерии (доступность, типичность и т.д.)</a:t>
            </a:r>
          </a:p>
          <a:p>
            <a:pPr marL="0" indent="0">
              <a:buFontTx/>
              <a:buNone/>
            </a:pPr>
            <a:endParaRPr lang="ru-RU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>
                <a:latin typeface="Arial" charset="0"/>
              </a:rPr>
              <a:t> </a:t>
            </a:r>
            <a:r>
              <a:rPr lang="ru-RU">
                <a:latin typeface="Arial" charset="0"/>
              </a:rPr>
              <a:t>Квотная выборка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>
                <a:latin typeface="Arial" charset="0"/>
              </a:rPr>
              <a:t> </a:t>
            </a:r>
            <a:r>
              <a:rPr lang="ru-RU">
                <a:latin typeface="Arial" charset="0"/>
              </a:rPr>
              <a:t>Метод снежного кома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>
                <a:latin typeface="Arial" charset="0"/>
              </a:rPr>
              <a:t> </a:t>
            </a:r>
            <a:r>
              <a:rPr lang="ru-RU">
                <a:latin typeface="Arial" charset="0"/>
              </a:rPr>
              <a:t>Стихийная выборка</a:t>
            </a:r>
          </a:p>
          <a:p>
            <a:pPr marL="0" indent="0">
              <a:buClr>
                <a:schemeClr val="tx1"/>
              </a:buClr>
              <a:buFont typeface="Wingdings" pitchFamily="2" charset="2"/>
              <a:buNone/>
            </a:pPr>
            <a:endParaRPr lang="ru-RU">
              <a:latin typeface="Arial" charset="0"/>
            </a:endParaRPr>
          </a:p>
          <a:p>
            <a:pPr marL="0" indent="0">
              <a:buFontTx/>
              <a:buNone/>
            </a:pPr>
            <a:endParaRPr lang="ru-RU">
              <a:latin typeface="Arial" charset="0"/>
            </a:endParaRPr>
          </a:p>
        </p:txBody>
      </p:sp>
      <p:pic>
        <p:nvPicPr>
          <p:cNvPr id="133124" name="Picture 4" descr="images (5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8" y="3284538"/>
            <a:ext cx="4105275" cy="31019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/>
          </p:cNvSpPr>
          <p:nvPr>
            <p:ph type="title"/>
          </p:nvPr>
        </p:nvSpPr>
        <p:spPr>
          <a:xfrm>
            <a:off x="971550" y="476250"/>
            <a:ext cx="6851650" cy="784225"/>
          </a:xfrm>
        </p:spPr>
        <p:txBody>
          <a:bodyPr>
            <a:normAutofit/>
          </a:bodyPr>
          <a:lstStyle/>
          <a:p>
            <a:r>
              <a:rPr lang="ru-RU" sz="4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Пример расчета выборки</a:t>
            </a:r>
          </a:p>
        </p:txBody>
      </p:sp>
      <p:graphicFrame>
        <p:nvGraphicFramePr>
          <p:cNvPr id="134182" name="Group 38"/>
          <p:cNvGraphicFramePr>
            <a:graphicFrameLocks noGrp="1"/>
          </p:cNvGraphicFramePr>
          <p:nvPr>
            <p:ph type="tbl" idx="1"/>
          </p:nvPr>
        </p:nvGraphicFramePr>
        <p:xfrm>
          <a:off x="250825" y="4076700"/>
          <a:ext cx="8699500" cy="1336676"/>
        </p:xfrm>
        <a:graphic>
          <a:graphicData uri="http://schemas.openxmlformats.org/drawingml/2006/table">
            <a:tbl>
              <a:tblPr/>
              <a:tblGrid>
                <a:gridCol w="1260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8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715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731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49066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Размер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бесконечная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Размер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выборки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34183" name="Picture 39" descr="images (6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1341438"/>
            <a:ext cx="2520950" cy="25209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78263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Объемы выборок, используемых в маркетинговых исследованиях</a:t>
            </a:r>
          </a:p>
        </p:txBody>
      </p:sp>
      <p:graphicFrame>
        <p:nvGraphicFramePr>
          <p:cNvPr id="135206" name="Group 38"/>
          <p:cNvGraphicFramePr>
            <a:graphicFrameLocks noGrp="1"/>
          </p:cNvGraphicFramePr>
          <p:nvPr>
            <p:ph type="tbl" idx="1"/>
          </p:nvPr>
        </p:nvGraphicFramePr>
        <p:xfrm>
          <a:off x="250825" y="1268413"/>
          <a:ext cx="8667750" cy="5329239"/>
        </p:xfrm>
        <a:graphic>
          <a:graphicData uri="http://schemas.openxmlformats.org/drawingml/2006/table">
            <a:tbl>
              <a:tblPr/>
              <a:tblGrid>
                <a:gridCol w="2876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84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06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Вид исследования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Минимальный объем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</a:rPr>
                        <a:t>Обычный диапазон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Исследование для определения проблемы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1000-2500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Исследование для решения проблемы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300-500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75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Тестирование товара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300-500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17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Теле-, радио-, печатная реклама (расчет на одно объявление)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200-300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Фокус-группы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 групп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10-15 групп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Аудит на пробном рынке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 магазинов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10-20 магазинов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29600" cy="647700"/>
          </a:xfrm>
        </p:spPr>
        <p:txBody>
          <a:bodyPr/>
          <a:lstStyle/>
          <a:p>
            <a:pPr algn="ctr"/>
            <a:r>
              <a:rPr lang="ru-RU" b="1">
                <a:solidFill>
                  <a:srgbClr val="99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Метод «Наблюдение»</a:t>
            </a:r>
          </a:p>
        </p:txBody>
      </p:sp>
      <p:sp>
        <p:nvSpPr>
          <p:cNvPr id="136195" name="Rectangle 3"/>
          <p:cNvSpPr>
            <a:spLocks noGrp="1"/>
          </p:cNvSpPr>
          <p:nvPr>
            <p:ph idx="1"/>
          </p:nvPr>
        </p:nvSpPr>
        <p:spPr>
          <a:xfrm>
            <a:off x="395288" y="1341438"/>
            <a:ext cx="8229600" cy="5183187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24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Процесс, открытого или скрытого от наблюдаемого, сбора и регистрации событий или особых моментов, связанных с поведением изучаемого объекта</a:t>
            </a:r>
          </a:p>
          <a:p>
            <a:pPr marL="0" indent="0">
              <a:buFontTx/>
              <a:buNone/>
            </a:pPr>
            <a:endParaRPr lang="ru-RU" sz="24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SzPct val="135000"/>
              <a:buFont typeface="Wingdings" pitchFamily="2" charset="2"/>
              <a:buChar char="ü"/>
            </a:pPr>
            <a:r>
              <a:rPr lang="ru-RU" sz="2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Аудит розничной торговли</a:t>
            </a:r>
            <a:endParaRPr lang="en-US" sz="2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SzPct val="135000"/>
              <a:buFont typeface="Wingdings" pitchFamily="2" charset="2"/>
              <a:buChar char="ü"/>
            </a:pPr>
            <a:endParaRPr lang="ru-RU" sz="2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SzPct val="135000"/>
              <a:buFont typeface="Wingdings" pitchFamily="2" charset="2"/>
              <a:buChar char="ü"/>
            </a:pPr>
            <a:r>
              <a:rPr lang="ru-RU" sz="2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«М</a:t>
            </a:r>
            <a:r>
              <a:rPr lang="en-US" sz="2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ystery shopping</a:t>
            </a:r>
            <a:r>
              <a:rPr lang="ru-RU" sz="2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»</a:t>
            </a:r>
            <a:endParaRPr lang="en-US" sz="2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SzPct val="135000"/>
              <a:buFont typeface="Wingdings" pitchFamily="2" charset="2"/>
              <a:buChar char="ü"/>
            </a:pPr>
            <a:endParaRPr lang="ru-RU" sz="2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SzPct val="135000"/>
              <a:buFont typeface="Wingdings" pitchFamily="2" charset="2"/>
              <a:buChar char="ü"/>
            </a:pPr>
            <a:r>
              <a:rPr lang="ru-RU" sz="2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Механические наблюдения</a:t>
            </a:r>
            <a:endParaRPr lang="en-US" sz="2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SzPct val="135000"/>
              <a:buFont typeface="Wingdings" pitchFamily="2" charset="2"/>
              <a:buChar char="ü"/>
            </a:pPr>
            <a:endParaRPr lang="ru-RU" sz="200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SzPct val="135000"/>
              <a:buFont typeface="Wingdings" pitchFamily="2" charset="2"/>
              <a:buChar char="ü"/>
            </a:pPr>
            <a:r>
              <a:rPr lang="ru-RU" sz="200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Наблюдения за потребителями</a:t>
            </a:r>
          </a:p>
        </p:txBody>
      </p:sp>
      <p:pic>
        <p:nvPicPr>
          <p:cNvPr id="136196" name="Picture 4" descr="nabljudenie-za-detm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2565400"/>
            <a:ext cx="3527425" cy="381476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Японский маркетинг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Японии возник следующий лозунг: </a:t>
            </a:r>
            <a:r>
              <a:rPr lang="ru-RU" b="1"/>
              <a:t>«Пусть товары и услуги говорят сами за себя».</a:t>
            </a:r>
            <a:r>
              <a:rPr lang="ru-RU"/>
              <a:t> </a:t>
            </a:r>
          </a:p>
          <a:p>
            <a:r>
              <a:rPr lang="ru-RU"/>
              <a:t>В США этот же лозунг звучит так: </a:t>
            </a:r>
            <a:r>
              <a:rPr lang="ru-RU" b="1"/>
              <a:t>«Пусть за товары и услуги говорят продавцы».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/>
          </p:cNvSpPr>
          <p:nvPr>
            <p:ph type="title"/>
          </p:nvPr>
        </p:nvSpPr>
        <p:spPr>
          <a:xfrm>
            <a:off x="2339975" y="333375"/>
            <a:ext cx="4248150" cy="935038"/>
          </a:xfrm>
        </p:spPr>
        <p:txBody>
          <a:bodyPr/>
          <a:lstStyle/>
          <a:p>
            <a:pPr algn="ctr"/>
            <a:r>
              <a:rPr lang="ru-RU" sz="4400" b="1">
                <a:solidFill>
                  <a:srgbClr val="00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Эксперимент</a:t>
            </a:r>
          </a:p>
        </p:txBody>
      </p:sp>
      <p:sp>
        <p:nvSpPr>
          <p:cNvPr id="137219" name="Rectangle 3"/>
          <p:cNvSpPr>
            <a:spLocks noGrp="1"/>
          </p:cNvSpPr>
          <p:nvPr>
            <p:ph idx="1"/>
          </p:nvPr>
        </p:nvSpPr>
        <p:spPr>
          <a:xfrm>
            <a:off x="0" y="1196975"/>
            <a:ext cx="9144000" cy="49291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sz="270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Метод сбора первичной маркетинговой информации путем манипулирования независимыми переменными с целью определения их влияния на зависимые переменные.</a:t>
            </a:r>
          </a:p>
          <a:p>
            <a:pPr marL="0" indent="0">
              <a:buFontTx/>
              <a:buNone/>
            </a:pPr>
            <a:endParaRPr lang="ru-RU" sz="2700"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400">
                <a:latin typeface="Arial" charset="0"/>
              </a:rPr>
              <a:t> </a:t>
            </a:r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Тестирование продукта</a:t>
            </a:r>
            <a:endParaRPr lang="en-US" sz="2400" b="1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endParaRPr lang="ru-RU" sz="2400">
              <a:latin typeface="Arial" charset="0"/>
            </a:endParaRPr>
          </a:p>
          <a:p>
            <a:pPr marL="0" indent="0"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400">
                <a:latin typeface="Arial" charset="0"/>
              </a:rPr>
              <a:t> </a:t>
            </a:r>
            <a:r>
              <a:rPr lang="ru-RU" sz="2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Пробный маркетинг</a:t>
            </a:r>
          </a:p>
        </p:txBody>
      </p:sp>
      <p:pic>
        <p:nvPicPr>
          <p:cNvPr id="137220" name="Picture 4" descr="1303501554_seo_experime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636838"/>
            <a:ext cx="4032250" cy="381158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39000" cy="1143000"/>
          </a:xfrm>
        </p:spPr>
        <p:txBody>
          <a:bodyPr anchor="t">
            <a:normAutofit/>
          </a:bodyPr>
          <a:lstStyle/>
          <a:p>
            <a:pPr eaLnBrk="1" hangingPunct="1"/>
            <a:r>
              <a:rPr lang="ru-RU" sz="32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Основные показатели ёмкости рынка </a:t>
            </a:r>
            <a:r>
              <a:rPr lang="ru-RU" sz="3200">
                <a:solidFill>
                  <a:schemeClr val="accent2"/>
                </a:solidFill>
              </a:rPr>
              <a:t/>
            </a:r>
            <a:br>
              <a:rPr lang="ru-RU" sz="3200">
                <a:solidFill>
                  <a:schemeClr val="accent2"/>
                </a:solidFill>
              </a:rPr>
            </a:br>
            <a:endParaRPr lang="ru-RU" sz="320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>
            <a:normAutofit/>
          </a:bodyPr>
          <a:lstStyle/>
          <a:p>
            <a:pPr marL="411163" eaLnBrk="1" hangingPunct="1">
              <a:lnSpc>
                <a:spcPct val="80000"/>
              </a:lnSpc>
              <a:buFontTx/>
              <a:buNone/>
            </a:pPr>
            <a:endParaRPr lang="ru-RU" sz="2200"/>
          </a:p>
          <a:p>
            <a:pPr marL="411163" eaLnBrk="1" hangingPunct="1">
              <a:lnSpc>
                <a:spcPct val="80000"/>
              </a:lnSpc>
              <a:buFontTx/>
              <a:buNone/>
            </a:pPr>
            <a:r>
              <a:rPr lang="ru-RU" sz="1600"/>
              <a:t>Емкость рынка зависит от потребности рынка в данном товаре или услуге, а также других факторов. К этим факторам можно отнести: </a:t>
            </a:r>
            <a:endParaRPr lang="ru-RU" sz="1600">
              <a:latin typeface="Arial" charset="0"/>
            </a:endParaRPr>
          </a:p>
          <a:p>
            <a:pPr marL="411163" eaLnBrk="1" hangingPunct="1">
              <a:lnSpc>
                <a:spcPct val="80000"/>
              </a:lnSpc>
              <a:buFontTx/>
              <a:buNone/>
            </a:pPr>
            <a:endParaRPr lang="ru-RU" sz="1600">
              <a:latin typeface="Arial" charset="0"/>
            </a:endParaRPr>
          </a:p>
          <a:p>
            <a:pPr marL="411163" eaLnBrk="1" hangingPunct="1">
              <a:lnSpc>
                <a:spcPct val="80000"/>
              </a:lnSpc>
            </a:pPr>
            <a:r>
              <a:rPr lang="ru-RU" sz="1600"/>
              <a:t>степень освоения данного рынка; </a:t>
            </a:r>
          </a:p>
          <a:p>
            <a:pPr marL="411163" eaLnBrk="1" hangingPunct="1">
              <a:lnSpc>
                <a:spcPct val="80000"/>
              </a:lnSpc>
            </a:pPr>
            <a:r>
              <a:rPr lang="ru-RU" sz="1600"/>
              <a:t>появления на рынке аналогичных или других товаров со схожими свойствами (характеристиками); </a:t>
            </a:r>
          </a:p>
          <a:p>
            <a:pPr marL="411163" eaLnBrk="1" hangingPunct="1">
              <a:lnSpc>
                <a:spcPct val="80000"/>
              </a:lnSpc>
            </a:pPr>
            <a:r>
              <a:rPr lang="ru-RU" sz="1600"/>
              <a:t>эластичность спроса; </a:t>
            </a:r>
          </a:p>
          <a:p>
            <a:pPr marL="411163" eaLnBrk="1" hangingPunct="1">
              <a:lnSpc>
                <a:spcPct val="80000"/>
              </a:lnSpc>
            </a:pPr>
            <a:r>
              <a:rPr lang="ru-RU" sz="1600"/>
              <a:t>уровень цен; </a:t>
            </a:r>
          </a:p>
          <a:p>
            <a:pPr marL="411163" eaLnBrk="1" hangingPunct="1">
              <a:lnSpc>
                <a:spcPct val="80000"/>
              </a:lnSpc>
            </a:pPr>
            <a:r>
              <a:rPr lang="ru-RU" sz="1600"/>
              <a:t>изменения макроэкономических показателей; </a:t>
            </a:r>
          </a:p>
          <a:p>
            <a:pPr marL="411163" eaLnBrk="1" hangingPunct="1">
              <a:lnSpc>
                <a:spcPct val="80000"/>
              </a:lnSpc>
            </a:pPr>
            <a:r>
              <a:rPr lang="ru-RU" sz="1600"/>
              <a:t>качества товара; </a:t>
            </a:r>
          </a:p>
          <a:p>
            <a:pPr marL="411163" eaLnBrk="1" hangingPunct="1">
              <a:lnSpc>
                <a:spcPct val="80000"/>
              </a:lnSpc>
            </a:pPr>
            <a:r>
              <a:rPr lang="ru-RU" sz="1600"/>
              <a:t>эффективност</a:t>
            </a:r>
            <a:r>
              <a:rPr lang="ru-RU" sz="1600">
                <a:latin typeface="Arial" charset="0"/>
              </a:rPr>
              <a:t>и</a:t>
            </a:r>
            <a:r>
              <a:rPr lang="ru-RU" sz="1600"/>
              <a:t> продвижения на рынок и затрат на рекламу; </a:t>
            </a:r>
          </a:p>
          <a:p>
            <a:pPr marL="411163" eaLnBrk="1" hangingPunct="1">
              <a:lnSpc>
                <a:spcPct val="80000"/>
              </a:lnSpc>
            </a:pPr>
            <a:r>
              <a:rPr lang="ru-RU" sz="1600"/>
              <a:t>других факторов. </a:t>
            </a:r>
            <a:endParaRPr lang="ru-RU" sz="2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20675"/>
            <a:ext cx="7239000" cy="1143000"/>
          </a:xfrm>
        </p:spPr>
        <p:txBody>
          <a:bodyPr anchor="t"/>
          <a:lstStyle/>
          <a:p>
            <a:pPr eaLnBrk="1" hangingPunct="1"/>
            <a:r>
              <a:rPr lang="ru-RU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Расчет ёмкости рынка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9725"/>
            <a:ext cx="7239000" cy="4846638"/>
          </a:xfrm>
        </p:spPr>
        <p:txBody>
          <a:bodyPr>
            <a:normAutofit/>
          </a:bodyPr>
          <a:lstStyle/>
          <a:p>
            <a:pPr marL="411163" eaLnBrk="1" hangingPunct="1">
              <a:lnSpc>
                <a:spcPct val="80000"/>
              </a:lnSpc>
              <a:buFontTx/>
              <a:buNone/>
            </a:pPr>
            <a:r>
              <a:rPr lang="ru-RU" sz="1600"/>
              <a:t>Математически, ёмкость рынка можно выразить следующим образом: </a:t>
            </a:r>
          </a:p>
          <a:p>
            <a:pPr marL="411163" eaLnBrk="1" hangingPunct="1">
              <a:lnSpc>
                <a:spcPct val="80000"/>
              </a:lnSpc>
              <a:buFontTx/>
              <a:buNone/>
            </a:pPr>
            <a:endParaRPr lang="ru-RU" sz="1600">
              <a:latin typeface="Arial" charset="0"/>
            </a:endParaRPr>
          </a:p>
          <a:p>
            <a:pPr marL="411163" eaLnBrk="1" hangingPunct="1">
              <a:lnSpc>
                <a:spcPct val="80000"/>
              </a:lnSpc>
              <a:buFontTx/>
              <a:buNone/>
            </a:pPr>
            <a:r>
              <a:rPr lang="ru-RU" sz="2000" b="1">
                <a:solidFill>
                  <a:schemeClr val="accent2"/>
                </a:solidFill>
                <a:latin typeface="Consolas" pitchFamily="49" charset="0"/>
              </a:rPr>
              <a:t>Е = М х С</a:t>
            </a:r>
            <a:r>
              <a:rPr lang="ru-RU" sz="1600">
                <a:latin typeface="Consolas" pitchFamily="49" charset="0"/>
              </a:rPr>
              <a:t>; где: </a:t>
            </a:r>
          </a:p>
          <a:p>
            <a:pPr marL="411163" eaLnBrk="1" hangingPunct="1">
              <a:lnSpc>
                <a:spcPct val="80000"/>
              </a:lnSpc>
              <a:buFontTx/>
              <a:buNone/>
            </a:pPr>
            <a:endParaRPr lang="ru-RU" sz="1600">
              <a:latin typeface="Arial" charset="0"/>
            </a:endParaRPr>
          </a:p>
          <a:p>
            <a:pPr marL="411163" eaLnBrk="1" hangingPunct="1">
              <a:lnSpc>
                <a:spcPct val="80000"/>
              </a:lnSpc>
              <a:buFontTx/>
              <a:buNone/>
            </a:pPr>
            <a:r>
              <a:rPr lang="ru-RU" sz="1600">
                <a:latin typeface="Consolas" pitchFamily="49" charset="0"/>
              </a:rPr>
              <a:t>Е - емкость рынка в натуральном или денежном выражении (ед./год, руб./год.); </a:t>
            </a:r>
          </a:p>
          <a:p>
            <a:pPr marL="411163" eaLnBrk="1" hangingPunct="1">
              <a:lnSpc>
                <a:spcPct val="80000"/>
              </a:lnSpc>
              <a:buFontTx/>
              <a:buNone/>
            </a:pPr>
            <a:r>
              <a:rPr lang="ru-RU" sz="1600">
                <a:latin typeface="Consolas" pitchFamily="49" charset="0"/>
              </a:rPr>
              <a:t>М - количество реализуемого товара в год (ед.); </a:t>
            </a:r>
          </a:p>
          <a:p>
            <a:pPr marL="411163" eaLnBrk="1" hangingPunct="1">
              <a:lnSpc>
                <a:spcPct val="80000"/>
              </a:lnSpc>
              <a:buFontTx/>
              <a:buNone/>
            </a:pPr>
            <a:r>
              <a:rPr lang="ru-RU" sz="1600">
                <a:latin typeface="Consolas" pitchFamily="49" charset="0"/>
              </a:rPr>
              <a:t>С - стоимость товара (руб.) </a:t>
            </a:r>
          </a:p>
          <a:p>
            <a:pPr marL="411163" eaLnBrk="1" hangingPunct="1">
              <a:lnSpc>
                <a:spcPct val="80000"/>
              </a:lnSpc>
            </a:pPr>
            <a:endParaRPr lang="ru-RU" sz="1600">
              <a:latin typeface="Arial" charset="0"/>
            </a:endParaRPr>
          </a:p>
          <a:p>
            <a:pPr marL="411163" eaLnBrk="1" hangingPunct="1">
              <a:lnSpc>
                <a:spcPct val="80000"/>
              </a:lnSpc>
              <a:buFontTx/>
              <a:buNone/>
            </a:pPr>
            <a:endParaRPr lang="en-US" sz="1600"/>
          </a:p>
          <a:p>
            <a:pPr marL="411163" eaLnBrk="1" hangingPunct="1">
              <a:lnSpc>
                <a:spcPct val="80000"/>
              </a:lnSpc>
              <a:buFontTx/>
              <a:buNone/>
            </a:pPr>
            <a:r>
              <a:rPr lang="ru-RU" sz="1600"/>
              <a:t>Существуют различные подходы и методы по расчету ёмкости рынка</a:t>
            </a:r>
            <a:r>
              <a:rPr lang="en-US" sz="1600"/>
              <a:t>:</a:t>
            </a:r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1600"/>
              <a:t>Экспертный подход к определению ёмкости рынка; </a:t>
            </a:r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1600"/>
              <a:t>Экономико-математическое моделирование ёмкости рынка; </a:t>
            </a:r>
          </a:p>
          <a:p>
            <a:pPr marL="411163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1600"/>
              <a:t>Методика расчета ёмкости рынка основанная на статистических данных </a:t>
            </a: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4343400" cy="1143000"/>
          </a:xfrm>
        </p:spPr>
        <p:txBody>
          <a:bodyPr anchor="ctr"/>
          <a:lstStyle/>
          <a:p>
            <a:pPr eaLnBrk="1" hangingPunct="1"/>
            <a:r>
              <a:rPr lang="ru-RU" sz="3200" b="1" u="sng">
                <a:solidFill>
                  <a:schemeClr val="accent2"/>
                </a:solidFill>
              </a:rPr>
              <a:t>Ёмкость рынка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905000"/>
            <a:ext cx="8763000" cy="49530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2000"/>
              <a:t>*Объем рынка энергетических напитков в 2010 году в натуральном   выражении составил 103 млн. литров  </a:t>
            </a:r>
            <a:r>
              <a:rPr lang="ru-RU" sz="2000" b="1"/>
              <a:t>(15450 млн.руб/ 515 млн.долл)</a:t>
            </a:r>
          </a:p>
          <a:p>
            <a:pPr marL="0" indent="0" eaLnBrk="1" hangingPunct="1">
              <a:buFontTx/>
              <a:buNone/>
            </a:pPr>
            <a:endParaRPr lang="ru-RU" sz="2000" b="1"/>
          </a:p>
          <a:p>
            <a:pPr marL="0" indent="0" algn="ctr" eaLnBrk="1" hangingPunct="1">
              <a:buFontTx/>
              <a:buNone/>
            </a:pPr>
            <a:r>
              <a:rPr lang="ru-RU" sz="2000"/>
              <a:t>Прогнозируемый рост рынка энергетических напитков в ближайшие 3 года составит 69,1%. И  к 2014 году составит 149 млн. литров</a:t>
            </a:r>
            <a:r>
              <a:rPr lang="en-US" sz="2000" b="1"/>
              <a:t> </a:t>
            </a:r>
            <a:r>
              <a:rPr lang="ru-RU" sz="2000" b="1"/>
              <a:t>(22 350 млн.руб/ 745 млн.долл),</a:t>
            </a:r>
            <a:r>
              <a:rPr lang="ru-RU" sz="2000"/>
              <a:t>  что связано с увеличением доли потребления энергетических напитков и ростом числа потребителей энергетиков. </a:t>
            </a:r>
            <a:endParaRPr lang="en-US" sz="2000"/>
          </a:p>
          <a:p>
            <a:pPr marL="0" indent="0" algn="ctr" eaLnBrk="1" hangingPunct="1">
              <a:buFontTx/>
              <a:buNone/>
            </a:pPr>
            <a:endParaRPr lang="ru-RU" sz="2000"/>
          </a:p>
          <a:p>
            <a:pPr marL="0" indent="0" algn="ctr" eaLnBrk="1" hangingPunct="1">
              <a:buFontTx/>
              <a:buNone/>
            </a:pPr>
            <a:endParaRPr lang="ru-RU" sz="2000"/>
          </a:p>
          <a:p>
            <a:pPr marL="0" indent="0" algn="ctr" eaLnBrk="1" hangingPunct="1">
              <a:buFontTx/>
              <a:buNone/>
            </a:pPr>
            <a:endParaRPr lang="ru-RU" sz="900"/>
          </a:p>
          <a:p>
            <a:pPr marL="0" indent="0" algn="ctr" eaLnBrk="1" hangingPunct="1">
              <a:buFontTx/>
              <a:buNone/>
            </a:pPr>
            <a:r>
              <a:rPr lang="ru-RU" sz="900"/>
              <a:t>*Маркетинговое исследование  «Анализ рынка энергетических напитков в России в 2005-2010 гг, прогноз на 2011-2014 гг» BussinesStat</a:t>
            </a:r>
          </a:p>
          <a:p>
            <a:pPr marL="0" indent="0" eaLnBrk="1" hangingPunct="1"/>
            <a:endParaRPr lang="ru-RU" sz="1200"/>
          </a:p>
        </p:txBody>
      </p:sp>
      <p:pic>
        <p:nvPicPr>
          <p:cNvPr id="31748" name="Picture 4" descr="727128030"/>
          <p:cNvPicPr>
            <a:picLocks noChangeAspect="1" noChangeArrowheads="1"/>
          </p:cNvPicPr>
          <p:nvPr/>
        </p:nvPicPr>
        <p:blipFill>
          <a:blip r:embed="rId2">
            <a:lum bright="42000"/>
          </a:blip>
          <a:srcRect/>
          <a:stretch>
            <a:fillRect/>
          </a:stretch>
        </p:blipFill>
        <p:spPr bwMode="auto">
          <a:xfrm>
            <a:off x="5791200" y="381000"/>
            <a:ext cx="283845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Факторы влияния на поведение потребителей</a:t>
            </a:r>
          </a:p>
        </p:txBody>
      </p:sp>
      <p:sp>
        <p:nvSpPr>
          <p:cNvPr id="13926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/>
              <a:t>Культура потребителя</a:t>
            </a:r>
          </a:p>
          <a:p>
            <a:pPr>
              <a:buFontTx/>
              <a:buChar char="-"/>
            </a:pPr>
            <a:r>
              <a:rPr lang="ru-RU"/>
              <a:t>Субкультуры (этнические  вкусовые пристрастия и интересы</a:t>
            </a:r>
            <a:r>
              <a:rPr lang="en-US"/>
              <a:t>;</a:t>
            </a:r>
            <a:r>
              <a:rPr lang="ru-RU"/>
              <a:t>религиозные группы</a:t>
            </a:r>
            <a:r>
              <a:rPr lang="en-US"/>
              <a:t>;</a:t>
            </a:r>
            <a:r>
              <a:rPr lang="ru-RU"/>
              <a:t> расовые группы)</a:t>
            </a:r>
          </a:p>
          <a:p>
            <a:pPr>
              <a:buFontTx/>
              <a:buChar char="-"/>
            </a:pPr>
            <a:r>
              <a:rPr lang="ru-RU"/>
              <a:t>Социальные классы высший слой (</a:t>
            </a:r>
            <a:r>
              <a:rPr lang="ru-RU" i="1">
                <a:hlinkClick r:id="rId2" tooltip="Высший класс"/>
              </a:rPr>
              <a:t>высший класс</a:t>
            </a:r>
            <a:r>
              <a:rPr lang="ru-RU"/>
              <a:t>), средний слой (</a:t>
            </a:r>
            <a:r>
              <a:rPr lang="ru-RU">
                <a:hlinkClick r:id="rId3" tooltip="Средний класс"/>
              </a:rPr>
              <a:t>средний класс</a:t>
            </a:r>
            <a:r>
              <a:rPr lang="ru-RU"/>
              <a:t>) и низший слой (</a:t>
            </a:r>
            <a:r>
              <a:rPr lang="ru-RU">
                <a:hlinkClick r:id="rId4" tooltip="Низший класс"/>
              </a:rPr>
              <a:t>низший класс</a:t>
            </a:r>
            <a:r>
              <a:rPr lang="ru-RU"/>
              <a:t>). 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chemeClr val="tx2"/>
                </a:solidFill>
              </a:rPr>
              <a:t>Факторы влияния на поведение потребителей</a:t>
            </a:r>
          </a:p>
        </p:txBody>
      </p:sp>
      <p:sp>
        <p:nvSpPr>
          <p:cNvPr id="14029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400" b="1"/>
              <a:t>C</a:t>
            </a:r>
            <a:r>
              <a:rPr lang="ru-RU" sz="2400" b="1"/>
              <a:t>оциальные факторы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/>
              <a:t>Референтная группа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/>
              <a:t>Семья ( наставляющая и порожденная)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/>
              <a:t>Роли и статусы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/>
              <a:t>Личностные факторы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/>
              <a:t>Возраст и этап жизненного цикла семьи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/>
              <a:t>Род занятий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/>
              <a:t>Экономическое положение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/>
              <a:t>Тип личности</a:t>
            </a:r>
          </a:p>
          <a:p>
            <a:pPr>
              <a:lnSpc>
                <a:spcPct val="80000"/>
              </a:lnSpc>
              <a:buFontTx/>
              <a:buChar char="-"/>
            </a:pPr>
            <a:r>
              <a:rPr lang="ru-RU" sz="2400"/>
              <a:t>Стиль жизни</a:t>
            </a:r>
          </a:p>
          <a:p>
            <a:pPr>
              <a:lnSpc>
                <a:spcPct val="80000"/>
              </a:lnSpc>
              <a:buFontTx/>
              <a:buChar char="-"/>
            </a:pPr>
            <a:endParaRPr lang="ru-RU" sz="240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solidFill>
                  <a:schemeClr val="tx2"/>
                </a:solidFill>
              </a:rPr>
              <a:t>Факторы влияния на поведение потребителей</a:t>
            </a:r>
          </a:p>
        </p:txBody>
      </p:sp>
      <p:sp>
        <p:nvSpPr>
          <p:cNvPr id="141315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/>
              <a:t>Психологические факторы</a:t>
            </a:r>
          </a:p>
          <a:p>
            <a:pPr>
              <a:buFontTx/>
              <a:buChar char="-"/>
            </a:pPr>
            <a:r>
              <a:rPr lang="ru-RU"/>
              <a:t>Мотивация ( теории А.Маслоу</a:t>
            </a:r>
            <a:r>
              <a:rPr lang="en-US"/>
              <a:t>,</a:t>
            </a:r>
            <a:r>
              <a:rPr lang="ru-RU"/>
              <a:t> З.Фрейда)</a:t>
            </a:r>
          </a:p>
          <a:p>
            <a:pPr>
              <a:buFontTx/>
              <a:buChar char="-"/>
            </a:pPr>
            <a:r>
              <a:rPr lang="ru-RU"/>
              <a:t>Восприятие (избирательное внимание</a:t>
            </a:r>
            <a:r>
              <a:rPr lang="en-US"/>
              <a:t>,</a:t>
            </a:r>
            <a:r>
              <a:rPr lang="ru-RU"/>
              <a:t> избирательное искажение</a:t>
            </a:r>
            <a:r>
              <a:rPr lang="en-US"/>
              <a:t>,</a:t>
            </a:r>
            <a:r>
              <a:rPr lang="ru-RU"/>
              <a:t> избирательное запоминание)</a:t>
            </a:r>
          </a:p>
          <a:p>
            <a:pPr>
              <a:buFontTx/>
              <a:buChar char="-"/>
            </a:pPr>
            <a:r>
              <a:rPr lang="ru-RU"/>
              <a:t>Обучение</a:t>
            </a:r>
          </a:p>
          <a:p>
            <a:pPr>
              <a:buFontTx/>
              <a:buChar char="-"/>
            </a:pPr>
            <a:r>
              <a:rPr lang="ru-RU"/>
              <a:t>Память</a:t>
            </a:r>
          </a:p>
          <a:p>
            <a:pPr>
              <a:buFontTx/>
              <a:buNone/>
            </a:pPr>
            <a:endParaRPr lang="ru-RU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>
                <a:solidFill>
                  <a:schemeClr val="tx2"/>
                </a:solidFill>
              </a:rPr>
              <a:t>Процесс принятия потребителем решения о покупке</a:t>
            </a:r>
          </a:p>
        </p:txBody>
      </p:sp>
      <p:sp>
        <p:nvSpPr>
          <p:cNvPr id="14233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arenR"/>
            </a:pPr>
            <a:r>
              <a:rPr lang="ru-RU"/>
              <a:t>Осознание проблемы</a:t>
            </a:r>
          </a:p>
          <a:p>
            <a:pPr marL="609600" indent="-609600">
              <a:buFontTx/>
              <a:buAutoNum type="arabicParenR"/>
            </a:pPr>
            <a:r>
              <a:rPr lang="ru-RU"/>
              <a:t>Поиск информации (повышенное внимание к товару</a:t>
            </a:r>
            <a:r>
              <a:rPr lang="en-US"/>
              <a:t>,</a:t>
            </a:r>
            <a:r>
              <a:rPr lang="ru-RU"/>
              <a:t> активный поиск информации)</a:t>
            </a:r>
          </a:p>
          <a:p>
            <a:pPr marL="609600" indent="-609600">
              <a:buFontTx/>
              <a:buAutoNum type="arabicParenR"/>
            </a:pPr>
            <a:r>
              <a:rPr lang="ru-RU"/>
              <a:t>Оценка вариантов</a:t>
            </a:r>
          </a:p>
          <a:p>
            <a:pPr marL="609600" indent="-609600">
              <a:buFontTx/>
              <a:buAutoNum type="arabicParenR"/>
            </a:pPr>
            <a:r>
              <a:rPr lang="ru-RU"/>
              <a:t>Принятие решения о покупке</a:t>
            </a:r>
          </a:p>
          <a:p>
            <a:pPr marL="609600" indent="-609600">
              <a:buFontTx/>
              <a:buAutoNum type="arabicParenR"/>
            </a:pPr>
            <a:r>
              <a:rPr lang="ru-RU"/>
              <a:t>Поведение после покупки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/>
              <a:t>Анализ подходов к исследованию маркетинга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100" i="1"/>
              <a:t>Маркетинг как образ мышления (философия бизнеса) предполагает определенную управленческую культуру всего менеджмента организации.</a:t>
            </a:r>
          </a:p>
          <a:p>
            <a:pPr>
              <a:lnSpc>
                <a:spcPct val="90000"/>
              </a:lnSpc>
            </a:pPr>
            <a:r>
              <a:rPr lang="ru-RU" sz="2100" i="1"/>
              <a:t>Маркетинг как образ действия предполагает использование определенных технологий, средств и методов для удовлетворения требований рынка и получение на этой основе прибыли.</a:t>
            </a:r>
          </a:p>
          <a:p>
            <a:pPr>
              <a:lnSpc>
                <a:spcPct val="90000"/>
              </a:lnSpc>
            </a:pPr>
            <a:r>
              <a:rPr lang="ru-RU" sz="2100" i="1"/>
              <a:t>Маркетинг как комплекс инструментов рыночного анализа (стратегический мозг) предполагает, что для успешного функционирования на рынке компании необходимо ориентироваться  на требования рынка, создавать ценности для потребителей.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4" name="Picture 8" descr="reklceli1"/>
          <p:cNvPicPr>
            <a:picLocks noGrp="1" noChangeAspect="1" noChangeArrowheads="1"/>
          </p:cNvPicPr>
          <p:nvPr>
            <p:ph/>
          </p:nvPr>
        </p:nvPicPr>
        <p:blipFill>
          <a:blip r:embed="rId2"/>
          <a:stretch>
            <a:fillRect/>
          </a:stretch>
        </p:blipFill>
        <p:spPr>
          <a:xfrm>
            <a:off x="3142456" y="2014537"/>
            <a:ext cx="2857500" cy="2295525"/>
          </a:xfrm>
        </p:spPr>
      </p:pic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304800"/>
            <a:ext cx="8001000" cy="1216025"/>
          </a:xfrm>
        </p:spPr>
        <p:txBody>
          <a:bodyPr/>
          <a:lstStyle/>
          <a:p>
            <a:r>
              <a:rPr lang="ru-RU" sz="3400"/>
              <a:t>Цели, функции и принципы маркетинга </a:t>
            </a:r>
          </a:p>
        </p:txBody>
      </p:sp>
      <p:pic>
        <p:nvPicPr>
          <p:cNvPr id="19462" name="Picture 6" descr="Ris_1_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773238"/>
            <a:ext cx="8424862" cy="4351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</TotalTime>
  <Words>3174</Words>
  <Application>Microsoft Office PowerPoint</Application>
  <PresentationFormat>Экран (4:3)</PresentationFormat>
  <Paragraphs>905</Paragraphs>
  <Slides>77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88" baseType="lpstr">
      <vt:lpstr>Arial</vt:lpstr>
      <vt:lpstr>Calibri</vt:lpstr>
      <vt:lpstr>Calibri Light</vt:lpstr>
      <vt:lpstr>Consolas</vt:lpstr>
      <vt:lpstr>Corbel</vt:lpstr>
      <vt:lpstr>MS Mincho</vt:lpstr>
      <vt:lpstr>Tahoma</vt:lpstr>
      <vt:lpstr>Times New Roman</vt:lpstr>
      <vt:lpstr>Wingdings</vt:lpstr>
      <vt:lpstr>Wingdings 2</vt:lpstr>
      <vt:lpstr>Тема Office</vt:lpstr>
      <vt:lpstr>Маркетинг в туризме</vt:lpstr>
      <vt:lpstr>Содержание</vt:lpstr>
      <vt:lpstr>Рынок </vt:lpstr>
      <vt:lpstr>Ф.Котлер</vt:lpstr>
      <vt:lpstr>Американская маркетинговая ассоциация (АМА):</vt:lpstr>
      <vt:lpstr>Девизы маркетинга:</vt:lpstr>
      <vt:lpstr>Японский маркетинг </vt:lpstr>
      <vt:lpstr>Анализ подходов к исследованию маркетинга </vt:lpstr>
      <vt:lpstr>Цели, функции и принципы маркетинга </vt:lpstr>
      <vt:lpstr>Маркетинг – это прибыльное удовлетворение потребностей. </vt:lpstr>
      <vt:lpstr>Функции маркетинга </vt:lpstr>
      <vt:lpstr>Основными функциями маркетинга по обеспечению конкурентоспособности предприятия являются:</vt:lpstr>
      <vt:lpstr>Чем занимается маркетинг?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Производственная концепция</vt:lpstr>
      <vt:lpstr>Товарная концепция</vt:lpstr>
      <vt:lpstr>Сбытовая концепция</vt:lpstr>
      <vt:lpstr>Концепция маркетинг-микс</vt:lpstr>
      <vt:lpstr>Концепция социально-этичного маркетинга</vt:lpstr>
      <vt:lpstr>Концепция маркетинга партнерских отношений</vt:lpstr>
      <vt:lpstr>Цели маркетинга</vt:lpstr>
      <vt:lpstr>Виды маркетинга</vt:lpstr>
      <vt:lpstr>Типы маркетинга (ориентация маркетинговой деятельности)</vt:lpstr>
      <vt:lpstr>Типы маркетинга  (по видам спроса)</vt:lpstr>
      <vt:lpstr>Маркетинговая среда предприятия</vt:lpstr>
      <vt:lpstr>Маркетинговая среда предприятия</vt:lpstr>
      <vt:lpstr>Маркетинговый процесс </vt:lpstr>
      <vt:lpstr>  Методы анализа маркетинговой среды предприятия</vt:lpstr>
      <vt:lpstr>STEP-анализ</vt:lpstr>
      <vt:lpstr>Этапы STEP-анализа</vt:lpstr>
      <vt:lpstr>STEP-анализ</vt:lpstr>
      <vt:lpstr>Презентация PowerPoint</vt:lpstr>
      <vt:lpstr>МАТРИЦА SWOT-АНАЛИЗА </vt:lpstr>
      <vt:lpstr>Матрица бального SWOT-анализа</vt:lpstr>
      <vt:lpstr>Модель 5 сил конкуренции М.Портера</vt:lpstr>
      <vt:lpstr>Презентация PowerPoint</vt:lpstr>
      <vt:lpstr>Основные направления исследований в маркетинге</vt:lpstr>
      <vt:lpstr>Презентация PowerPoint</vt:lpstr>
      <vt:lpstr>Классификация маркетинговых исследований</vt:lpstr>
      <vt:lpstr>Презентация PowerPoint</vt:lpstr>
      <vt:lpstr>Основные методы полевых исследований потребителей</vt:lpstr>
      <vt:lpstr>Качественные маркетинговые исследования</vt:lpstr>
      <vt:lpstr>Сравнительный анализ качественных и количественных маркетинговых исследований</vt:lpstr>
      <vt:lpstr>Основные этапы маркетингового исследования</vt:lpstr>
      <vt:lpstr>Рабочая гипотеза</vt:lpstr>
      <vt:lpstr>Описательные гипотезы</vt:lpstr>
      <vt:lpstr>Объяснительные гипотезы</vt:lpstr>
      <vt:lpstr>ОПРОСЫ Метод «Анкетирование»</vt:lpstr>
      <vt:lpstr>Типы вопросов анкеты </vt:lpstr>
      <vt:lpstr>Закрытые вопросы</vt:lpstr>
      <vt:lpstr>Альтернативный и многовариантный  типы закрытых вопросов</vt:lpstr>
      <vt:lpstr> Многовариантные вопросы</vt:lpstr>
      <vt:lpstr>Полузакрытые вопросы</vt:lpstr>
      <vt:lpstr>Открытые вопросы</vt:lpstr>
      <vt:lpstr>Проективные вопросы</vt:lpstr>
      <vt:lpstr>Ассоциативные вопросы</vt:lpstr>
      <vt:lpstr>Вопросы на завершение задания</vt:lpstr>
      <vt:lpstr>Конструирующие вопросы</vt:lpstr>
      <vt:lpstr>Экспрессивные вопросы</vt:lpstr>
      <vt:lpstr>Структура анкеты</vt:lpstr>
      <vt:lpstr>Генеральная совокупность и выборка</vt:lpstr>
      <vt:lpstr>Основные типы и виды выборки в маркетинге</vt:lpstr>
      <vt:lpstr>Основные типы и виды выборки в маркетинге</vt:lpstr>
      <vt:lpstr>Пример расчета выборки</vt:lpstr>
      <vt:lpstr>Объемы выборок, используемых в маркетинговых исследованиях</vt:lpstr>
      <vt:lpstr>Метод «Наблюдение»</vt:lpstr>
      <vt:lpstr>Эксперимент</vt:lpstr>
      <vt:lpstr>Основные показатели ёмкости рынка  </vt:lpstr>
      <vt:lpstr>Расчет ёмкости рынка</vt:lpstr>
      <vt:lpstr>Ёмкость рынка</vt:lpstr>
      <vt:lpstr>Факторы влияния на поведение потребителей</vt:lpstr>
      <vt:lpstr>Факторы влияния на поведение потребителей</vt:lpstr>
      <vt:lpstr>Факторы влияния на поведение потребителей</vt:lpstr>
      <vt:lpstr>Процесс принятия потребителем решения о покупке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Маркетинг в туризме</dc:title>
  <dc:creator>Админ</dc:creator>
  <cp:lastModifiedBy>Admin</cp:lastModifiedBy>
  <cp:revision>9</cp:revision>
  <dcterms:created xsi:type="dcterms:W3CDTF">2018-03-13T16:21:39Z</dcterms:created>
  <dcterms:modified xsi:type="dcterms:W3CDTF">2023-04-15T10:27:51Z</dcterms:modified>
</cp:coreProperties>
</file>