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385" r:id="rId2"/>
    <p:sldId id="412" r:id="rId3"/>
    <p:sldId id="396" r:id="rId4"/>
    <p:sldId id="394" r:id="rId5"/>
    <p:sldId id="397" r:id="rId6"/>
    <p:sldId id="398" r:id="rId7"/>
    <p:sldId id="399" r:id="rId8"/>
    <p:sldId id="400" r:id="rId9"/>
    <p:sldId id="401" r:id="rId10"/>
    <p:sldId id="402" r:id="rId11"/>
    <p:sldId id="403" r:id="rId12"/>
    <p:sldId id="404" r:id="rId13"/>
    <p:sldId id="405" r:id="rId14"/>
    <p:sldId id="406" r:id="rId15"/>
    <p:sldId id="407" r:id="rId16"/>
    <p:sldId id="408" r:id="rId17"/>
    <p:sldId id="409" r:id="rId18"/>
    <p:sldId id="410" r:id="rId19"/>
    <p:sldId id="41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57DFFF"/>
    <a:srgbClr val="FFFF99"/>
    <a:srgbClr val="CCCCFF"/>
    <a:srgbClr val="FFCCFF"/>
    <a:srgbClr val="FFFF00"/>
    <a:srgbClr val="CC3300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000" autoAdjust="0"/>
    <p:restoredTop sz="94622" autoAdjust="0"/>
  </p:normalViewPr>
  <p:slideViewPr>
    <p:cSldViewPr>
      <p:cViewPr varScale="1">
        <p:scale>
          <a:sx n="63" d="100"/>
          <a:sy n="63" d="100"/>
        </p:scale>
        <p:origin x="84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6261AC-30E1-4499-B640-BF20AD405A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107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90446-796A-4F02-8B2B-632EC3CEB7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933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BB21A-90EB-4D9B-B4A0-202EE2C86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939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59AD83-A9E2-4622-B05C-D1938066D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541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251E7-4B5F-435B-B7F8-64A600C778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865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15BC2-254F-4237-BA08-6AC3B522F5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355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A2DD00-4304-417E-A722-781F3A21BE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761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933A-42B7-4538-86FC-2B43F9300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276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57811-4268-4560-992D-F98635ECE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906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E1905-1B43-4D5D-970D-C82F8B69DB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185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9CA62-AE6E-4958-A401-A4FE70A17F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727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B28E32F-605F-4762-B68B-C93A84E1B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255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e-college.ru/xbooks/xbook070/book/index/predmetnyi.htm#i00129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428736"/>
            <a:ext cx="9144000" cy="1500198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algn="ctr">
              <a:defRPr/>
            </a:pPr>
            <a:r>
              <a:rPr lang="ru-RU" sz="2400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Выпускная </a:t>
            </a:r>
            <a:br>
              <a:rPr lang="ru-RU" sz="2400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квалификационная работа</a:t>
            </a:r>
            <a:r>
              <a:rPr lang="ru-RU" sz="28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Защита дипломного проекта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5000625"/>
            <a:ext cx="4429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Т-2-20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Бутин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Кирилл Дмитриевич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57819" y="5000636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Савченкова</a:t>
            </a: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Любовь Ильинична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2" y="357189"/>
            <a:ext cx="1285852" cy="1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785918" y="285728"/>
            <a:ext cx="56435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pic>
        <p:nvPicPr>
          <p:cNvPr id="3080" name="Picture 9" descr="D:\ЕЛЕНА\картинки\Гербы Смоленска\Герб Смоленска красны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85750"/>
            <a:ext cx="115409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00034" y="2786058"/>
            <a:ext cx="828680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Маркетинг</a:t>
            </a:r>
            <a:r>
              <a:rPr kumimoji="0" lang="ru-RU" sz="40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в туризме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286116" y="785794"/>
            <a:ext cx="2352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Специальность: 43.02.10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Туризм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Times New Roman" pitchFamily="18" charset="0"/>
              </a:rPr>
              <a:t>Чем занимается маркетинг?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11163">
              <a:lnSpc>
                <a:spcPct val="80000"/>
              </a:lnSpc>
              <a:buFont typeface="Wingdings" pitchFamily="2" charset="2"/>
              <a:buChar char="ü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окружающей среды бизнеса</a:t>
            </a:r>
          </a:p>
          <a:p>
            <a:pPr marL="411163">
              <a:lnSpc>
                <a:spcPct val="80000"/>
              </a:lnSpc>
              <a:buFont typeface="Wingdings" pitchFamily="2" charset="2"/>
              <a:buChar char="ü"/>
            </a:pPr>
            <a:endParaRPr lang="ru-RU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1163">
              <a:lnSpc>
                <a:spcPct val="80000"/>
              </a:lnSpc>
              <a:buFont typeface="Wingdings" pitchFamily="2" charset="2"/>
              <a:buChar char="ü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Маркетинговые исследования</a:t>
            </a:r>
          </a:p>
          <a:p>
            <a:pPr marL="411163">
              <a:lnSpc>
                <a:spcPct val="80000"/>
              </a:lnSpc>
              <a:buFont typeface="Wingdings" pitchFamily="2" charset="2"/>
              <a:buChar char="ü"/>
            </a:pPr>
            <a:endParaRPr lang="ru-RU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1163">
              <a:lnSpc>
                <a:spcPct val="80000"/>
              </a:lnSpc>
              <a:buFont typeface="Wingdings" pitchFamily="2" charset="2"/>
              <a:buChar char="ü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потребителей</a:t>
            </a:r>
          </a:p>
          <a:p>
            <a:pPr marL="411163">
              <a:lnSpc>
                <a:spcPct val="80000"/>
              </a:lnSpc>
              <a:buFont typeface="Wingdings" pitchFamily="2" charset="2"/>
              <a:buChar char="ü"/>
            </a:pPr>
            <a:endParaRPr lang="ru-RU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1163">
              <a:lnSpc>
                <a:spcPct val="80000"/>
              </a:lnSpc>
              <a:buFont typeface="Wingdings" pitchFamily="2" charset="2"/>
              <a:buChar char="ü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Сегментирование рынков</a:t>
            </a:r>
          </a:p>
          <a:p>
            <a:pPr marL="411163">
              <a:lnSpc>
                <a:spcPct val="80000"/>
              </a:lnSpc>
              <a:buFont typeface="Wingdings" pitchFamily="2" charset="2"/>
              <a:buChar char="ü"/>
            </a:pPr>
            <a:endParaRPr lang="ru-RU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1163">
              <a:lnSpc>
                <a:spcPct val="80000"/>
              </a:lnSpc>
              <a:buFont typeface="Wingdings" pitchFamily="2" charset="2"/>
              <a:buChar char="ü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Позиционирование торговой марки на рынке</a:t>
            </a:r>
          </a:p>
          <a:p>
            <a:pPr marL="411163">
              <a:lnSpc>
                <a:spcPct val="80000"/>
              </a:lnSpc>
              <a:buFont typeface="Wingdings" pitchFamily="2" charset="2"/>
              <a:buChar char="ü"/>
            </a:pPr>
            <a:endParaRPr lang="ru-RU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1163">
              <a:lnSpc>
                <a:spcPct val="80000"/>
              </a:lnSpc>
              <a:buFont typeface="Wingdings" pitchFamily="2" charset="2"/>
              <a:buChar char="ü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Товарная политика</a:t>
            </a:r>
          </a:p>
          <a:p>
            <a:pPr marL="411163">
              <a:lnSpc>
                <a:spcPct val="80000"/>
              </a:lnSpc>
              <a:buFont typeface="Wingdings" pitchFamily="2" charset="2"/>
              <a:buChar char="ü"/>
            </a:pPr>
            <a:endParaRPr lang="ru-RU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1163">
              <a:lnSpc>
                <a:spcPct val="80000"/>
              </a:lnSpc>
              <a:buFont typeface="Wingdings" pitchFamily="2" charset="2"/>
              <a:buChar char="ü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Ценообразование</a:t>
            </a:r>
          </a:p>
          <a:p>
            <a:pPr marL="411163">
              <a:lnSpc>
                <a:spcPct val="80000"/>
              </a:lnSpc>
              <a:buFont typeface="Wingdings" pitchFamily="2" charset="2"/>
              <a:buChar char="ü"/>
            </a:pPr>
            <a:endParaRPr lang="ru-RU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1163">
              <a:lnSpc>
                <a:spcPct val="80000"/>
              </a:lnSpc>
              <a:buFont typeface="Wingdings" pitchFamily="2" charset="2"/>
              <a:buChar char="ü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и реализация комплекса маркетинговых коммуникаций</a:t>
            </a:r>
          </a:p>
          <a:p>
            <a:pPr marL="411163">
              <a:lnSpc>
                <a:spcPct val="80000"/>
              </a:lnSpc>
              <a:buFont typeface="Wingdings" pitchFamily="2" charset="2"/>
              <a:buChar char="ü"/>
            </a:pPr>
            <a:endParaRPr lang="ru-RU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11163">
              <a:lnSpc>
                <a:spcPct val="80000"/>
              </a:lnSpc>
              <a:buFont typeface="Wingdings" pitchFamily="2" charset="2"/>
              <a:buChar char="ü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Сбытовая политика</a:t>
            </a:r>
          </a:p>
        </p:txBody>
      </p:sp>
    </p:spTree>
    <p:extLst>
      <p:ext uri="{BB962C8B-B14F-4D97-AF65-F5344CB8AC3E}">
        <p14:creationId xmlns:p14="http://schemas.microsoft.com/office/powerpoint/2010/main" val="4244560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ru-RU" sz="36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маркетинга -</a:t>
            </a:r>
          </a:p>
          <a:p>
            <a:pPr algn="just">
              <a:buFontTx/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система целей, принципов и методов управления, лежащих в основе работы предприятия, ориентированная на определенный способ деятельности на рынке и достижения целей предприятия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538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CC0000"/>
                </a:solidFill>
                <a:latin typeface="Arial" charset="0"/>
              </a:rPr>
              <a:t>Цели маркетинга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Максимизация возможного уровня потребления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Максимизация уровня потребительской удовлетворенности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Максимизация выбора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Максимизация качества </a:t>
            </a:r>
          </a:p>
          <a:p>
            <a:pPr>
              <a:buFontTx/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</a:p>
          <a:p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467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>
                <a:solidFill>
                  <a:srgbClr val="2CA5C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Виды маркетинга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Глобальный маркетинг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маркетинг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Политический маркетинг</a:t>
            </a:r>
          </a:p>
          <a:p>
            <a:pPr>
              <a:buFontTx/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Дифференцированный маркетинг</a:t>
            </a:r>
          </a:p>
          <a:p>
            <a:pPr>
              <a:buFont typeface="Wingdings" pitchFamily="2" charset="2"/>
              <a:buChar char="§"/>
            </a:pP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Недифференцированный маркетинг</a:t>
            </a:r>
          </a:p>
          <a:p>
            <a:pPr>
              <a:buFont typeface="Wingdings" pitchFamily="2" charset="2"/>
              <a:buChar char="§"/>
            </a:pPr>
            <a:endParaRPr 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Концентрированный маркетинг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1862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Этапы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STEP-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анализа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ru-RU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перечня главных стратегических факторов, которые имеют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высокую вероятность воздействия на функционирование предприятия</a:t>
            </a:r>
            <a:r>
              <a:rPr lang="en-US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en-US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Оценка важности каждого события для данного предприятия путем присвоения ему определенного веса от единицы (важнейшее) до нуля (незначительное). Сумма весов должна быть равна единице, что обеспечивается нормированием.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степени влияния каждого фактора-события на стратегию предприятия по 5-ти балльной шкале: «пять» – сильное воздействие, серьезная опасность; «единица» – отсутствие воздействия, угрозы.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Определение взвешенной оценки путем умножения веса фактора на силу его воздействия и подсчитывание суммарной взвешенной оценки для данного предприятия.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512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CC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Основные типы и виды выборки в маркетинге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FontTx/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Вероятностная(случайная) выборка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основе лежит принцип случайности, когда каждая единица генеральной совокупности имеет равные шансы попасть в выборку</a:t>
            </a:r>
          </a:p>
          <a:p>
            <a:pPr marL="0" indent="0">
              <a:buFontTx/>
              <a:buNone/>
            </a:pP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Простая случайная выборка</a:t>
            </a:r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Систематическая выборка</a:t>
            </a:r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Стратифицированная выборка</a:t>
            </a:r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Кластерная выборка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0101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CC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Основные типы и виды выборки в маркетинге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Невероятностная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выборка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основе лежит не принцип случайности, а субъективные критерии (доступность, типичность и т.д.)</a:t>
            </a:r>
          </a:p>
          <a:p>
            <a:pPr marL="0" indent="0">
              <a:buFontTx/>
              <a:buNone/>
            </a:pP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Квотная выборка</a:t>
            </a:r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снежного кома</a:t>
            </a:r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Стихийная выборка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86304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Факторы влияния на поведение потребителей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факторы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( теории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А.Маслоу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З.Фрейда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(избирательное внимание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избирательное искажение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избирательное запоминание)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</a:t>
            </a:r>
          </a:p>
          <a:p>
            <a:pPr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3107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Процесс принятия потребителем решения о покупке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Осознание проблемы</a:t>
            </a:r>
          </a:p>
          <a:p>
            <a:pPr marL="609600" indent="-609600">
              <a:buFontTx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информации (повышенное внимание к товару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активный поиск информации)</a:t>
            </a:r>
          </a:p>
          <a:p>
            <a:pPr marL="609600" indent="-609600">
              <a:buFontTx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вариантов</a:t>
            </a:r>
          </a:p>
          <a:p>
            <a:pPr marL="609600" indent="-609600">
              <a:buFontTx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решения о покупке</a:t>
            </a:r>
          </a:p>
          <a:p>
            <a:pPr marL="609600" indent="-609600">
              <a:buFontTx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 после покупки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1809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Процесс принятия потребителем решения о покупке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Осознание проблемы</a:t>
            </a:r>
          </a:p>
          <a:p>
            <a:pPr marL="609600" indent="-609600">
              <a:buFontTx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информации (повышенное внимание к товару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активный поиск информации)</a:t>
            </a:r>
          </a:p>
          <a:p>
            <a:pPr marL="609600" indent="-609600">
              <a:buFontTx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вариантов</a:t>
            </a:r>
          </a:p>
          <a:p>
            <a:pPr marL="609600" indent="-609600">
              <a:buFontTx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решения о покупке</a:t>
            </a:r>
          </a:p>
          <a:p>
            <a:pPr marL="609600" indent="-609600">
              <a:buFontTx/>
              <a:buAutoNum type="arabicParenR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 после покупки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251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indent="34290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1. Содержание и социально-экономическая сущность маркетинга.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4290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 и рынок. Сущность маркетинга. Определение маркетинга.  Маркетинг как экономический процесс. Маркетинг как хозяйственная функция. Маркетинг как управленческая концепция. Особенности маркетинга в туризме.</a:t>
            </a:r>
          </a:p>
          <a:p>
            <a:pPr indent="34290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Эволюция концепций маркетинга. Производственная концепция. Товарная концепция. Сбытовая концепция. Концепция социально-этичного маркетинга.</a:t>
            </a:r>
          </a:p>
          <a:p>
            <a:pPr indent="34290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34290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2. Основные понятия маркетинга.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4290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Нужды, желания, потребности, спрос, товар (услуга), потребительская ценность, ожидания, качество, обмен, сделка, рынок. Рынок производителя и рынок потребителя.   </a:t>
            </a:r>
          </a:p>
          <a:p>
            <a:pPr indent="34290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3. Маркетинговая среда туристского предприятия.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4290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маркетинговой среды. Анализ внутренней маркетинговой среды предприятия. Исследование внешней макросреды маркетинга и основных факторов, её определяющих. Внешняя микросреда маркетинга. Методы анализа макросреды и определения маркетинговых возможностей.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88515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Рынок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27432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точки зрения маркетинга рынок можно определить как совокупность лиц и организаций, каждая из которых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имеет свои особые потребности;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2) обладает определенными материальными средствами для их удовлетворения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характеризуется готовностью потратить эти средства на удовлетворение потребностей. (см. презентации по Экономике тур рынка)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/>
              <a:t>Ф.Котлер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вид экономической деятельности,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направленный на 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удовлетворение нужд и 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потребностей 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обмена.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Американская маркетинговая ассоциация (АМА):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i="1" dirty="0"/>
              <a:t>«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представляет собой предпринимательскую деятельность, связанную с направлением потока товаров и услуг от производителя к покупателю или потребителю. </a:t>
            </a:r>
          </a:p>
          <a:p>
            <a:pPr>
              <a:lnSpc>
                <a:spcPct val="90000"/>
              </a:lnSpc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 процесс планирования и воплощения замысла, ценообразования, распределения и  продвижения товаров, услуг, идей, удовлетворяющего цели отдельных лиц и организаций и приносящий выгоду для себя».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900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Анализ подходов к исследованию маркетинга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 как образ мышления (философия бизнеса) предполагает определенную управленческую культуру всего менеджмента организации.</a:t>
            </a:r>
          </a:p>
          <a:p>
            <a:pPr>
              <a:lnSpc>
                <a:spcPct val="90000"/>
              </a:lnSpc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 как образ действия предполагает использование определенных технологий, средств и методов для удовлетворения требований рынка и получение на этой основе прибыли.</a:t>
            </a:r>
          </a:p>
          <a:p>
            <a:pPr>
              <a:lnSpc>
                <a:spcPct val="90000"/>
              </a:lnSpc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 как комплекс инструментов рыночного анализа (стратегический мозг) предполагает, что для успешного функционирования на рынке компании необходимо ориентироваться  на требования рынка, создавать ценности для потребителей.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640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Цели, функции и принципы маркетинга </a:t>
            </a:r>
          </a:p>
        </p:txBody>
      </p:sp>
      <p:pic>
        <p:nvPicPr>
          <p:cNvPr id="4" name="Picture 6" descr="Ris_1_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84785"/>
            <a:ext cx="9164970" cy="4752528"/>
          </a:xfrm>
          <a:prstGeom prst="rect">
            <a:avLst/>
          </a:prstGeom>
          <a:noFill/>
        </p:spPr>
      </p:pic>
      <p:pic>
        <p:nvPicPr>
          <p:cNvPr id="5" name="Picture 8" descr="reklceli1"/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580112" y="3717032"/>
            <a:ext cx="2857500" cy="229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438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Times New Roman" pitchFamily="18" charset="0"/>
              </a:rPr>
              <a:t>Маркетинг – это прибыльное удовлетворение потребностей.</a:t>
            </a: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ведущих теоретиков маркетинга 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Питер</a:t>
            </a:r>
            <a:r>
              <a:rPr lang="ru-RU" b="1" i="1" dirty="0">
                <a:solidFill>
                  <a:srgbClr val="A6A6A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Друкер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заметил: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«Правомерно предположить, что потребность в продаже вечна…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11163">
              <a:lnSpc>
                <a:spcPct val="80000"/>
              </a:lnSpc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маркетинга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достижение такого уровня знаний и понимания покупателей, когда предлагаемые вами товары и услуги им жизненно необходимы и продают себя сами.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11163">
              <a:lnSpc>
                <a:spcPct val="80000"/>
              </a:lnSpc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маркетинга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готовый к покупке потребитель. Все что остается сделать, это предоставить ему соответствующий товар или услугу.»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138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Функции маркетинга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9400" y="1556792"/>
            <a:ext cx="86868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Дихтель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Е.,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Хершген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Х. выделили четыре фазы развития функций службы маркетинга: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 как функция распределения;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 как функция продаж;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 как равноправная функция в управлении предприятием;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маркетинг как главная функция управления предприятием.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7086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2874</TotalTime>
  <Words>748</Words>
  <Application>Microsoft Office PowerPoint</Application>
  <PresentationFormat>Экран (4:3)</PresentationFormat>
  <Paragraphs>127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Wingdings</vt:lpstr>
      <vt:lpstr>Тема Office</vt:lpstr>
      <vt:lpstr>Выпускная  квалификационная работа Защита дипломного проекта</vt:lpstr>
      <vt:lpstr>                         Содержание</vt:lpstr>
      <vt:lpstr>Рынок</vt:lpstr>
      <vt:lpstr>Ф.Котлер</vt:lpstr>
      <vt:lpstr>Американская маркетинговая ассоциация (АМА):</vt:lpstr>
      <vt:lpstr>Анализ подходов к исследованию маркетинга </vt:lpstr>
      <vt:lpstr>Цели, функции и принципы маркетинга </vt:lpstr>
      <vt:lpstr>Маркетинг – это прибыльное удовлетворение потребностей. </vt:lpstr>
      <vt:lpstr>Функции маркетинга </vt:lpstr>
      <vt:lpstr>Чем занимается маркетинг?</vt:lpstr>
      <vt:lpstr>Презентация PowerPoint</vt:lpstr>
      <vt:lpstr>Цели маркетинга</vt:lpstr>
      <vt:lpstr>Виды маркетинга</vt:lpstr>
      <vt:lpstr>Этапы STEP-анализа</vt:lpstr>
      <vt:lpstr>Основные типы и виды выборки в маркетинге</vt:lpstr>
      <vt:lpstr>Основные типы и виды выборки в маркетинге</vt:lpstr>
      <vt:lpstr>Факторы влияния на поведение потребителей</vt:lpstr>
      <vt:lpstr>Процесс принятия потребителем решения о покупке</vt:lpstr>
      <vt:lpstr>Процесс принятия потребителем решения о покупке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Admin</cp:lastModifiedBy>
  <cp:revision>144</cp:revision>
  <dcterms:created xsi:type="dcterms:W3CDTF">2005-03-25T06:22:59Z</dcterms:created>
  <dcterms:modified xsi:type="dcterms:W3CDTF">2023-04-15T10:27:17Z</dcterms:modified>
</cp:coreProperties>
</file>