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6" r:id="rId3"/>
    <p:sldId id="257" r:id="rId4"/>
    <p:sldId id="259" r:id="rId5"/>
    <p:sldId id="269" r:id="rId6"/>
    <p:sldId id="260" r:id="rId7"/>
    <p:sldId id="277" r:id="rId8"/>
    <p:sldId id="263" r:id="rId9"/>
    <p:sldId id="273" r:id="rId10"/>
    <p:sldId id="270" r:id="rId11"/>
    <p:sldId id="271" r:id="rId12"/>
    <p:sldId id="272" r:id="rId13"/>
    <p:sldId id="275" r:id="rId14"/>
    <p:sldId id="27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defRPr>
            </a:pPr>
            <a:r>
              <a:rPr lang="ru-RU" sz="2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Знаете</a:t>
            </a:r>
            <a:r>
              <a:rPr lang="ru-RU" sz="2400" baseline="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ли вы, </a:t>
            </a:r>
            <a:r>
              <a:rPr lang="ru-RU" sz="2400" b="1" baseline="0" dirty="0">
                <a:solidFill>
                  <a:srgbClr val="C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ч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то</a:t>
            </a:r>
            <a:r>
              <a:rPr lang="ru-RU" sz="2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такое субкультура?</a:t>
            </a:r>
          </a:p>
        </c:rich>
      </c:tx>
      <c:layout>
        <c:manualLayout>
          <c:xMode val="edge"/>
          <c:yMode val="edge"/>
          <c:x val="0.17320433288380419"/>
          <c:y val="2.268431001890369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такое субкультура?</c:v>
                </c:pt>
              </c:strCache>
            </c:strRef>
          </c:tx>
          <c:dLbls>
            <c:txPr>
              <a:bodyPr/>
              <a:lstStyle/>
              <a:p>
                <a:pPr>
                  <a:defRPr sz="2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примерно представляю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</c:v>
                </c:pt>
                <c:pt idx="1">
                  <c:v>1</c:v>
                </c:pt>
                <c:pt idx="2">
                  <c:v>11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0100785321042072"/>
          <c:y val="0.23752989209682149"/>
          <c:w val="0.37706954916655883"/>
          <c:h val="0.69164312794234062"/>
        </c:manualLayout>
      </c:layout>
      <c:txPr>
        <a:bodyPr/>
        <a:lstStyle/>
        <a:p>
          <a:pPr>
            <a:defRPr sz="2000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общество относится к представителям молодёжных субкультур?</a:t>
            </a:r>
          </a:p>
        </c:rich>
      </c:tx>
      <c:layout>
        <c:manualLayout>
          <c:xMode val="edge"/>
          <c:yMode val="edge"/>
          <c:x val="0.1605968045940567"/>
          <c:y val="2.1001476377952777E-3"/>
        </c:manualLayout>
      </c:layout>
    </c:title>
    <c:plotArea>
      <c:layout>
        <c:manualLayout>
          <c:layoutTarget val="inner"/>
          <c:xMode val="edge"/>
          <c:yMode val="edge"/>
          <c:x val="3.4370945601147895E-2"/>
          <c:y val="0.24183761328106401"/>
          <c:w val="0.40223626282578778"/>
          <c:h val="0.678055414477757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Как общество относится к представителям молодёжных субкультур?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одобряет и всячески поддерживает</c:v>
                </c:pt>
                <c:pt idx="1">
                  <c:v>положительно, но не во всех аспектах</c:v>
                </c:pt>
                <c:pt idx="2">
                  <c:v>нейтрально,не заостряет на них внимание</c:v>
                </c:pt>
                <c:pt idx="3">
                  <c:v>крайне не одобряет образ жизни и внешний вид неформалов</c:v>
                </c:pt>
                <c:pt idx="4">
                  <c:v>негативно воспринимает таких людей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10</c:v>
                </c:pt>
                <c:pt idx="3">
                  <c:v>6</c:v>
                </c:pt>
                <c:pt idx="4">
                  <c:v>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44799094827505048"/>
          <c:y val="0.15598485088958386"/>
          <c:w val="0.50044957339956575"/>
          <c:h val="0.82903447236021466"/>
        </c:manualLayout>
      </c:layout>
      <c:txPr>
        <a:bodyPr/>
        <a:lstStyle/>
        <a:p>
          <a:pPr>
            <a:defRPr sz="2000" b="0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400" b="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Какое влияние неформальные субкультуры оказывают на молодёжь?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3.5185769689236604E-2"/>
          <c:y val="0.2446295604211503"/>
          <c:w val="0.42426724644494068"/>
          <c:h val="0.6513300771937070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Какое влияние неформальные субкультуры оказывают на молодёжь?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 способствуют развитию личности молодого человека</c:v>
                </c:pt>
                <c:pt idx="1">
                  <c:v>положительно влияют на формирование системы ценностей</c:v>
                </c:pt>
                <c:pt idx="2">
                  <c:v>не оказывают влияние, или очень мало влияют</c:v>
                </c:pt>
                <c:pt idx="3">
                  <c:v>разрушают индивидуальные личностные качества человека</c:v>
                </c:pt>
                <c:pt idx="4">
                  <c:v>повышают агрессивность и конфликтность среди молодёжи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5</c:v>
                </c:pt>
                <c:pt idx="2">
                  <c:v>7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45058858132859825"/>
          <c:y val="0.25782683305458604"/>
          <c:w val="0.53661829207685763"/>
          <c:h val="0.72888316463335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txPr>
    <a:bodyPr/>
    <a:lstStyle/>
    <a:p>
      <a:pPr>
        <a:defRPr sz="2400"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dirty="0">
                <a:solidFill>
                  <a:srgbClr val="C00000"/>
                </a:solidFill>
              </a:rPr>
              <a:t>Соответствуют ли общественные представления о той или иной субкультуре действительности?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4256375292053968E-2"/>
          <c:y val="0.29263119887791805"/>
          <c:w val="0.40232977741562725"/>
          <c:h val="0.671968781680067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Соответствуют ли общественные представления о той или иной субкультуре действительности?</c:v>
                </c:pt>
              </c:strCache>
            </c:strRef>
          </c:tx>
          <c:dLbls>
            <c:txPr>
              <a:bodyPr/>
              <a:lstStyle/>
              <a:p>
                <a:pPr>
                  <a:defRPr sz="2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отчасти верно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21</c:v>
                </c:pt>
                <c:pt idx="2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0488687858051624"/>
          <c:y val="0.33325167687372431"/>
          <c:w val="0.282441526910509"/>
          <c:h val="0.45668874723992892"/>
        </c:manualLayout>
      </c:layout>
      <c:txPr>
        <a:bodyPr/>
        <a:lstStyle/>
        <a:p>
          <a:pPr>
            <a:defRPr sz="2000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dirty="0">
                <a:solidFill>
                  <a:srgbClr val="C00000"/>
                </a:solidFill>
              </a:rPr>
              <a:t>Каково отношение представителей субкультур к общественному порядку и закону?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Каково отношение представителей субкультур к общественному порядку и закону?</c:v>
                </c:pt>
              </c:strCache>
            </c:strRef>
          </c:tx>
          <c:dLbls>
            <c:txPr>
              <a:bodyPr/>
              <a:lstStyle/>
              <a:p>
                <a:pPr>
                  <a:defRPr sz="2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подчиняются социальным нормам</c:v>
                </c:pt>
                <c:pt idx="1">
                  <c:v>ведут себя аморально по отношению к общественому порядку</c:v>
                </c:pt>
                <c:pt idx="2">
                  <c:v>зависит от конкретной субкультуры</c:v>
                </c:pt>
                <c:pt idx="3">
                  <c:v>понятия не имею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1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1293550291430121"/>
          <c:y val="0.22139600242277421"/>
          <c:w val="0.37439290257672386"/>
          <c:h val="0.75397698364627563"/>
        </c:manualLayout>
      </c:layout>
      <c:txPr>
        <a:bodyPr/>
        <a:lstStyle/>
        <a:p>
          <a:pPr>
            <a:defRPr sz="2000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9DC93-9A5F-4841-924E-5AC770886B6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77DF8-5226-4573-A33D-732D04984A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552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77DF8-5226-4573-A33D-732D04984A7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312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ru.wikipedia.org/wiki/%D0%94%D0%B5%D0%B2%D0%B8%D0%B0%D0%BD%D1%82%D0%BD%D0%BE%D0%B5_%D0%BF%D0%BE%D0%B2%D0%B5%D0%B4%D0%B5%D0%BD%D0%B8%D0%B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543800" cy="165618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</a:t>
            </a:r>
            <a:r>
              <a:rPr lang="ru-RU" sz="4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молодежных субкультур </a:t>
            </a:r>
            <a:r>
              <a:rPr lang="ru-RU" sz="4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4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подростков»</a:t>
            </a:r>
            <a:endParaRPr lang="ru-RU"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02" y="2852936"/>
            <a:ext cx="8460432" cy="3816424"/>
          </a:xfrm>
        </p:spPr>
        <p:txBody>
          <a:bodyPr>
            <a:noAutofit/>
          </a:bodyPr>
          <a:lstStyle/>
          <a:p>
            <a:pPr algn="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Работу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выполнила: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Учащаяся МБОУ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ТЭЛ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класса «Г» 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Шапошник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Ольга Владимировна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проекта: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Дейнега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Лилия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Сергеевна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обществознания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Новороссийск 2021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Молодёжные субкультур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2952328" cy="333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69899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3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717714491"/>
              </p:ext>
            </p:extLst>
          </p:nvPr>
        </p:nvGraphicFramePr>
        <p:xfrm>
          <a:off x="0" y="1340768"/>
          <a:ext cx="86764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1347317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4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3264448399"/>
              </p:ext>
            </p:extLst>
          </p:nvPr>
        </p:nvGraphicFramePr>
        <p:xfrm>
          <a:off x="107504" y="1412776"/>
          <a:ext cx="820891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532796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5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740847941"/>
              </p:ext>
            </p:extLst>
          </p:nvPr>
        </p:nvGraphicFramePr>
        <p:xfrm>
          <a:off x="179512" y="1268760"/>
          <a:ext cx="828092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752271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2044824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Многие ученики знают или примерно представляют, что такое субкультура.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Думают, что субкультуры оказывают положительное воздействие на подростка.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Остаётся стереотипное мышление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Существуют ли субкультуры сегодн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77072"/>
            <a:ext cx="5544616" cy="2551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76648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Феномен субкультуры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«Это был мой осознанный выбор, он помог мне найти себя в социуме»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Дмитрий Сагдеев аспирант, 23 года, в прошлом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хикки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Неформализм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помог мне раскрепоститься и отойти от обыденности»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Полина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Маршукова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, предприниматель 37 лет, в прошлом рокер;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«Все, что происходило в юности, стало бесценным опытом»-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Юлия Тагирова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маркетолог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, 26 лет ,в прошлом гот; 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«Панком был, панком и останусь»-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Дмитрий Кудрявцев, автомеханик, 29 лет, в прошлом панк.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1113" y="908720"/>
            <a:ext cx="7620000" cy="1143000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Молодёжные субкультур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22616"/>
            <a:ext cx="3888432" cy="4388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83562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Проблема: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незнание о специфике и особенностях субкультуры приводит к стереотипному мышлению общества.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Актуальность 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многие продолжают мыслить стереотипно по отношению к представителям субкультур и осуждают,  ущемляют их права.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Гипотеза исследования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заключается в том, что большинство существующих молодежных культур влияют на поведение подростков. Представители современных субкультур   подвергаются  стереотипному мышлению  со стороны общества. </a:t>
            </a:r>
          </a:p>
          <a:p>
            <a:endParaRPr lang="ru-RU" dirty="0"/>
          </a:p>
        </p:txBody>
      </p:sp>
      <p:pic>
        <p:nvPicPr>
          <p:cNvPr id="5" name="Picture 3" descr="C:\Users\а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 l="16862" r="21309"/>
          <a:stretch>
            <a:fillRect/>
          </a:stretch>
        </p:blipFill>
        <p:spPr bwMode="auto">
          <a:xfrm>
            <a:off x="5724128" y="4653136"/>
            <a:ext cx="1584176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16632"/>
            <a:ext cx="7128791" cy="1315616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</a:t>
            </a:r>
            <a:endParaRPr lang="ru-RU" sz="3200" b="1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7715200" cy="38953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 изучение и исследование отношения подростков  к представителям   молодежных субкультур, выявление стереотипного мышления со стороны общества. 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Методы исследования: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опрос в виде анкетирования</a:t>
            </a:r>
          </a:p>
          <a:p>
            <a:pPr marL="0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Объект 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подростки 14-16 лет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Предмет: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отношение к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подросткам 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молодежных субкультур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учеников лицея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основной школы.</a:t>
            </a: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 descr="Список этих &quot;субкультур&quot; обширен, постоянно пополняется и изменяется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3816424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6265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07829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 1 Определение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 типология субкультур современности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Субкультура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–часть культуры общества, отличающейся своим поведением от большинства.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u="sng" dirty="0" err="1" smtClean="0">
                <a:latin typeface="Arial" pitchFamily="34" charset="0"/>
                <a:cs typeface="Arial" pitchFamily="34" charset="0"/>
                <a:hlinkClick r:id="rId2" tooltip="Девиантное поведение"/>
              </a:rPr>
              <a:t>отличающся</a:t>
            </a:r>
            <a:r>
              <a:rPr lang="ru-RU" u="sng" dirty="0" smtClean="0">
                <a:latin typeface="Arial" pitchFamily="34" charset="0"/>
                <a:cs typeface="Arial" pitchFamily="34" charset="0"/>
                <a:hlinkClick r:id="rId2" tooltip="Девиантное поведение"/>
              </a:rPr>
              <a:t> своим поведением</a:t>
            </a:r>
            <a:r>
              <a:rPr lang="ru-RU" dirty="0">
                <a:latin typeface="Arial" pitchFamily="34" charset="0"/>
                <a:cs typeface="Arial" pitchFamily="34" charset="0"/>
              </a:rPr>
              <a:t> от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преладающего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большинства.</a:t>
            </a:r>
          </a:p>
          <a:p>
            <a:pPr marL="114300" indent="0">
              <a:buNone/>
            </a:pPr>
            <a:endParaRPr lang="ru-RU" dirty="0"/>
          </a:p>
          <a:p>
            <a:pPr marL="114300" lvl="0" indent="0" algn="ctr">
              <a:buNone/>
            </a:pPr>
            <a:endParaRPr lang="ru-RU" dirty="0"/>
          </a:p>
          <a:p>
            <a:pPr marL="114300" lvl="0" indent="0" algn="ctr"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25500"/>
            <a:ext cx="7969493" cy="312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876248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793" y="-18256"/>
            <a:ext cx="7620000" cy="1143000"/>
          </a:xfrm>
        </p:spPr>
        <p:txBody>
          <a:bodyPr/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2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Представить общую характеристику субкультур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44" t="10000" r="58443" b="16320"/>
          <a:stretch/>
        </p:blipFill>
        <p:spPr bwMode="auto">
          <a:xfrm>
            <a:off x="179512" y="1100581"/>
            <a:ext cx="1584176" cy="2296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s://works.doklad.ru/images/fquPZk4pwQo/4cb869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90" y="1100581"/>
            <a:ext cx="2376264" cy="1684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s://works.doklad.ru/images/fquPZk4pwQo/m2d823d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00581"/>
            <a:ext cx="1706522" cy="2275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s://works.doklad.ru/images/fquPZk4pwQo/m4e4fc88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815"/>
          <a:stretch/>
        </p:blipFill>
        <p:spPr bwMode="auto">
          <a:xfrm>
            <a:off x="1763688" y="1100581"/>
            <a:ext cx="2520280" cy="2102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s://works.doklad.ru/images/fquPZk4pwQo/m669dee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95284"/>
            <a:ext cx="1921396" cy="288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Ведьмак и Ролевики: истории из жизни, советы, новости, юмор — Горячее |  Пикабу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932"/>
          <a:stretch/>
        </p:blipFill>
        <p:spPr bwMode="auto">
          <a:xfrm>
            <a:off x="4427984" y="4315848"/>
            <a:ext cx="2088232" cy="1851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⬇ Скачать картинки Хипстер, стоковые фото Хипстер в хорошем качестве |  Depositphotos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102"/>
          <a:stretch/>
        </p:blipFill>
        <p:spPr bwMode="auto">
          <a:xfrm>
            <a:off x="2445105" y="4092703"/>
            <a:ext cx="1982879" cy="2019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1" descr="Анимешники. | Аниме Amino Ami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3" descr="Анимешники. | Аниме Amino Ami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3" name="Picture 25" descr="Анимешники. | Аниме Amino Amino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32" r="10937"/>
          <a:stretch/>
        </p:blipFill>
        <p:spPr bwMode="auto">
          <a:xfrm>
            <a:off x="76652" y="3981121"/>
            <a:ext cx="2368453" cy="2131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512" y="344225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Панки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4" y="3375943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Металлисты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356060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Эмо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2924944"/>
            <a:ext cx="2088232" cy="370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Готы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5575" y="6309320"/>
            <a:ext cx="2184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Анимешники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45105" y="6309320"/>
            <a:ext cx="198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Хипстеры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626867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Ролевики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660232" y="6309320"/>
            <a:ext cx="170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Хип-хоп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0043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3 Рассмотреть стереотипы о неформалах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Стереотип – относительно устойчивый и упрощенный образ социальной группы, человека, события или явления</a:t>
            </a:r>
            <a:r>
              <a:rPr lang="ru-RU" dirty="0"/>
              <a:t>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обществе утверждают, что все неформалы — потенциальные преступники.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avatars.mds.yandex.net/get-zen_doc/2431229/pub_6001e613fd62ee0689dc17b5_6001f330d0d4386c9fe02b9d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5184576" cy="3190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03848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620000" cy="115212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Задача 4 </a:t>
            </a:r>
            <a:b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Провести опрос о влиянии субкультур на подростков среди учащихся лицея</a:t>
            </a:r>
            <a:b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200" b="1" dirty="0">
              <a:solidFill>
                <a:schemeClr val="tx1">
                  <a:lumMod val="90000"/>
                  <a:lumOff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\Desktop\697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72816"/>
            <a:ext cx="410445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а\Desktop\IMG_12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17032"/>
            <a:ext cx="4680520" cy="290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Users\а\Desktop\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772816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08912" cy="1512168"/>
          </a:xfrm>
        </p:spPr>
        <p:txBody>
          <a:bodyPr/>
          <a:lstStyle/>
          <a:p>
            <a:pPr lvl="0"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Задача 5 Проанализировать результаты опроса: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«Влияние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субкультур на поведение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подростков»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52201875"/>
              </p:ext>
            </p:extLst>
          </p:nvPr>
        </p:nvGraphicFramePr>
        <p:xfrm>
          <a:off x="179512" y="1772816"/>
          <a:ext cx="828092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199887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620000" cy="1143000"/>
          </a:xfrm>
        </p:spPr>
        <p:txBody>
          <a:bodyPr/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 2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2348177813"/>
              </p:ext>
            </p:extLst>
          </p:nvPr>
        </p:nvGraphicFramePr>
        <p:xfrm>
          <a:off x="323528" y="980728"/>
          <a:ext cx="849694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861769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566</TotalTime>
  <Words>368</Words>
  <Application>Microsoft Office PowerPoint</Application>
  <PresentationFormat>Экран (4:3)</PresentationFormat>
  <Paragraphs>58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Соседство</vt:lpstr>
      <vt:lpstr>«Влияние молодежных субкультур на подростков»</vt:lpstr>
      <vt:lpstr>Слайд 2</vt:lpstr>
      <vt:lpstr>Цель проекта</vt:lpstr>
      <vt:lpstr>  Задача  1 Определение и типология субкультур современности </vt:lpstr>
      <vt:lpstr>Задача 2 Представить общую характеристику субкультур</vt:lpstr>
      <vt:lpstr>Задача 3 Рассмотреть стереотипы о неформалах</vt:lpstr>
      <vt:lpstr>Задача 4  Провести опрос о влиянии субкультур на подростков среди учащихся лицея </vt:lpstr>
      <vt:lpstr>Задача 5 Проанализировать результаты опроса: «Влияние субкультур на поведение подростков»  </vt:lpstr>
      <vt:lpstr>Вопрос 2</vt:lpstr>
      <vt:lpstr>Вопрос 3</vt:lpstr>
      <vt:lpstr>Вопрос 4</vt:lpstr>
      <vt:lpstr>Вопрос 5</vt:lpstr>
      <vt:lpstr>Заключение </vt:lpstr>
      <vt:lpstr>Феномен субкультуры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 По основам проектной деятельности по теме: «Влияние субкультур на подростков»</dc:title>
  <dc:creator>Uzver</dc:creator>
  <cp:lastModifiedBy>а</cp:lastModifiedBy>
  <cp:revision>52</cp:revision>
  <dcterms:created xsi:type="dcterms:W3CDTF">2021-02-28T06:57:14Z</dcterms:created>
  <dcterms:modified xsi:type="dcterms:W3CDTF">2021-04-09T11:01:14Z</dcterms:modified>
</cp:coreProperties>
</file>