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91" r:id="rId3"/>
    <p:sldId id="257" r:id="rId4"/>
    <p:sldId id="274" r:id="rId5"/>
    <p:sldId id="276" r:id="rId6"/>
    <p:sldId id="277" r:id="rId7"/>
    <p:sldId id="295" r:id="rId8"/>
    <p:sldId id="303" r:id="rId9"/>
    <p:sldId id="302" r:id="rId10"/>
    <p:sldId id="278" r:id="rId11"/>
    <p:sldId id="289" r:id="rId12"/>
    <p:sldId id="279" r:id="rId13"/>
    <p:sldId id="297" r:id="rId14"/>
    <p:sldId id="280" r:id="rId15"/>
    <p:sldId id="298" r:id="rId16"/>
    <p:sldId id="282" r:id="rId17"/>
    <p:sldId id="281" r:id="rId18"/>
    <p:sldId id="299" r:id="rId19"/>
    <p:sldId id="300" r:id="rId20"/>
    <p:sldId id="301" r:id="rId21"/>
    <p:sldId id="304" r:id="rId22"/>
    <p:sldId id="305" r:id="rId23"/>
    <p:sldId id="288" r:id="rId24"/>
    <p:sldId id="293" r:id="rId25"/>
    <p:sldId id="292" r:id="rId26"/>
    <p:sldId id="294" r:id="rId27"/>
    <p:sldId id="284" r:id="rId28"/>
    <p:sldId id="285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33"/>
    <a:srgbClr val="FF99FF"/>
    <a:srgbClr val="66FF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4632E1-FA59-4110-983B-31D56021E9A6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2F9094-638D-4C38-AD2C-515E0DC49B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3941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3379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70D162DB-9A95-4BFB-945B-8ACD7795DF82}" type="slidenum">
              <a:rPr lang="zh-CN" altLang="en-US" sz="1200">
                <a:solidFill>
                  <a:prstClr val="black"/>
                </a:solidFill>
              </a:rPr>
              <a:pPr algn="r">
                <a:defRPr/>
              </a:pPr>
              <a:t>2</a:t>
            </a:fld>
            <a:endParaRPr lang="zh-CN" altLang="en-US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F541FB-089B-4816-9206-3E4F908455FA}" type="slidenum">
              <a:rPr lang="ru-RU" smtClean="0">
                <a:solidFill>
                  <a:prstClr val="black"/>
                </a:solidFill>
              </a:rPr>
              <a:pPr/>
              <a:t>23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F4EB3-3E24-4BD9-AA09-DC55D2AC48CC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90361-AB7C-409F-A2D3-9BFEDA2189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5047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F4EB3-3E24-4BD9-AA09-DC55D2AC48CC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90361-AB7C-409F-A2D3-9BFEDA2189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1821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F4EB3-3E24-4BD9-AA09-DC55D2AC48CC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90361-AB7C-409F-A2D3-9BFEDA2189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4831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F4EB3-3E24-4BD9-AA09-DC55D2AC48CC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90361-AB7C-409F-A2D3-9BFEDA2189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7593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F4EB3-3E24-4BD9-AA09-DC55D2AC48CC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90361-AB7C-409F-A2D3-9BFEDA2189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033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F4EB3-3E24-4BD9-AA09-DC55D2AC48CC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90361-AB7C-409F-A2D3-9BFEDA2189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500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F4EB3-3E24-4BD9-AA09-DC55D2AC48CC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90361-AB7C-409F-A2D3-9BFEDA2189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623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F4EB3-3E24-4BD9-AA09-DC55D2AC48CC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90361-AB7C-409F-A2D3-9BFEDA2189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557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F4EB3-3E24-4BD9-AA09-DC55D2AC48CC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90361-AB7C-409F-A2D3-9BFEDA2189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0793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F4EB3-3E24-4BD9-AA09-DC55D2AC48CC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90361-AB7C-409F-A2D3-9BFEDA2189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6681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F4EB3-3E24-4BD9-AA09-DC55D2AC48CC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90361-AB7C-409F-A2D3-9BFEDA2189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6555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F4EB3-3E24-4BD9-AA09-DC55D2AC48CC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090361-AB7C-409F-A2D3-9BFEDA2189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5016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548680"/>
            <a:ext cx="7772400" cy="2664296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/>
              <a:t>Психолого-педагогическое обследование будущего первоклассника </a:t>
            </a:r>
            <a:br>
              <a:rPr lang="ru-RU" dirty="0" smtClean="0"/>
            </a:br>
            <a:r>
              <a:rPr lang="ru-RU" sz="2700" dirty="0" smtClean="0"/>
              <a:t>подготовил : педагог-психолог</a:t>
            </a:r>
            <a:br>
              <a:rPr lang="ru-RU" sz="2700" dirty="0" smtClean="0"/>
            </a:br>
            <a:r>
              <a:rPr lang="ru-RU" sz="2700" dirty="0" smtClean="0"/>
              <a:t>Мартьянова М.В.</a:t>
            </a:r>
            <a:endParaRPr lang="ru-RU" sz="27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3429001"/>
            <a:ext cx="6840760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573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/>
              <a:t>Методика №4. Запоминание картинок и предметов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b="1" dirty="0" smtClean="0"/>
              <a:t>Цель:</a:t>
            </a:r>
            <a:r>
              <a:rPr lang="ru-RU" dirty="0" smtClean="0"/>
              <a:t>  Установить уровень развития 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кратковременной зрительной памяти.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Перед ребенком 5 картинок . Дается 30 секунд, чтобы запомнить.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b="1" dirty="0" smtClean="0"/>
              <a:t>Необходимо изобразить все  предметы в том же порядке.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7294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b="1" dirty="0" smtClean="0"/>
              <a:t>«Запоминание картинок и предметов»</a:t>
            </a:r>
            <a:endParaRPr lang="ru-RU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469362"/>
            <a:ext cx="2190750" cy="180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8464" y="4448649"/>
            <a:ext cx="2066925" cy="180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415089"/>
            <a:ext cx="2073507" cy="180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3809" y="2528888"/>
            <a:ext cx="1809750" cy="180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9118" y="2528888"/>
            <a:ext cx="2524125" cy="147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1348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CCFF33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Методика №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5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. «Раскрашивание фигур»( методика Н.Я. Чутко)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Цель:</a:t>
            </a:r>
            <a:r>
              <a:rPr lang="ru-RU" dirty="0" smtClean="0">
                <a:solidFill>
                  <a:srgbClr val="0070C0"/>
                </a:solidFill>
              </a:rPr>
              <a:t> выявить умения КЛАССИФИЦИРОВАТЬ наглядный материал по самостоятельно найденному основанию.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Даны листы с треугольниками. Разделить их на несколько групп так, чтобы в каждой группе были одинаковые фигуры. Фигуры разной группы нужно закрасить одинаковым цветом.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460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75000"/>
            </a:schemeClr>
          </a:solidFill>
        </p:spPr>
        <p:txBody>
          <a:bodyPr/>
          <a:lstStyle/>
          <a:p>
            <a:r>
              <a:rPr lang="ru-RU" dirty="0" smtClean="0"/>
              <a:t>«Раскрашивание фигур»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Методика Н.Я. </a:t>
            </a:r>
            <a:r>
              <a:rPr lang="ru-RU" dirty="0"/>
              <a:t>Ч</a:t>
            </a:r>
            <a:r>
              <a:rPr lang="ru-RU" dirty="0" smtClean="0"/>
              <a:t>утко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793102"/>
            <a:ext cx="8136904" cy="2140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4869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/>
              <a:t>Методика №</a:t>
            </a:r>
            <a:r>
              <a:rPr lang="en-US" dirty="0" smtClean="0"/>
              <a:t>6</a:t>
            </a:r>
            <a:r>
              <a:rPr lang="ru-RU" dirty="0" smtClean="0"/>
              <a:t>. «Заселение дома»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rgbClr val="CCFF33"/>
          </a:solidFill>
          <a:ln>
            <a:solidFill>
              <a:srgbClr val="00B050"/>
            </a:solidFill>
          </a:ln>
        </p:spPr>
        <p:txBody>
          <a:bodyPr>
            <a:normAutofit lnSpcReduction="10000"/>
          </a:bodyPr>
          <a:lstStyle/>
          <a:p>
            <a:r>
              <a:rPr lang="ru-RU" b="1" dirty="0" smtClean="0"/>
              <a:t>Цель:</a:t>
            </a:r>
            <a:r>
              <a:rPr lang="ru-RU" dirty="0" smtClean="0"/>
              <a:t> выявить способность к рассмотрению ситуации с разных сторон, умение переключаться с одного найденного решения на поиск другого.</a:t>
            </a:r>
          </a:p>
          <a:p>
            <a:r>
              <a:rPr lang="ru-RU" b="1" dirty="0" smtClean="0"/>
              <a:t>Задание:</a:t>
            </a:r>
            <a:r>
              <a:rPr lang="ru-RU" dirty="0" smtClean="0"/>
              <a:t> нарисован дом. В нем 3 этажа, на каждом этаже 3 комнаты. Жильцы: точка, палочка и галочка. Нужно заселить этажи так, чтобы одни и те же жильцы не повторяли комнаты.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8366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CCFF33"/>
          </a:solidFill>
        </p:spPr>
        <p:txBody>
          <a:bodyPr/>
          <a:lstStyle/>
          <a:p>
            <a:r>
              <a:rPr lang="ru-RU" dirty="0" smtClean="0"/>
              <a:t>«Заселение дома»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Методика </a:t>
            </a:r>
            <a:r>
              <a:rPr lang="ru-RU" dirty="0" err="1" smtClean="0"/>
              <a:t>Агринская</a:t>
            </a:r>
            <a:r>
              <a:rPr lang="ru-RU" dirty="0" smtClean="0"/>
              <a:t> И.И.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204864"/>
            <a:ext cx="5688632" cy="3816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388283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99FF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dirty="0" smtClean="0"/>
              <a:t>Методика №</a:t>
            </a:r>
            <a:r>
              <a:rPr lang="ru-RU" dirty="0"/>
              <a:t>7</a:t>
            </a:r>
            <a:r>
              <a:rPr lang="ru-RU" dirty="0" smtClean="0"/>
              <a:t>. «Диктант»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rgbClr val="FFCCFF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/>
          <a:lstStyle/>
          <a:p>
            <a:r>
              <a:rPr lang="ru-RU" b="1" dirty="0" smtClean="0"/>
              <a:t>Цель:</a:t>
            </a: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dirty="0" smtClean="0"/>
              <a:t>Выявить уровень развития фонетического анализа слов и способности к переводу звуков речи в знаки.</a:t>
            </a:r>
          </a:p>
          <a:p>
            <a:pPr marL="0" indent="0">
              <a:buNone/>
            </a:pPr>
            <a:r>
              <a:rPr lang="ru-RU" b="1" dirty="0" smtClean="0"/>
              <a:t>Инструкция</a:t>
            </a:r>
            <a:r>
              <a:rPr lang="ru-RU" dirty="0" smtClean="0"/>
              <a:t>: «Я буду диктовать слова, а ты на листочках нарисуй столько кружков, сколько должно быть букс в каждом слове».</a:t>
            </a:r>
          </a:p>
          <a:p>
            <a:pPr marL="0" indent="0">
              <a:buNone/>
            </a:pPr>
            <a:r>
              <a:rPr lang="ru-RU" b="1" dirty="0" smtClean="0"/>
              <a:t>Слова:  1) УМ 2)УХО 3) СОК</a:t>
            </a:r>
          </a:p>
        </p:txBody>
      </p:sp>
    </p:spTree>
    <p:extLst>
      <p:ext uri="{BB962C8B-B14F-4D97-AF65-F5344CB8AC3E}">
        <p14:creationId xmlns:p14="http://schemas.microsoft.com/office/powerpoint/2010/main" val="48688634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/>
              <a:t>Методика №</a:t>
            </a:r>
            <a:r>
              <a:rPr lang="ru-RU" dirty="0"/>
              <a:t>8</a:t>
            </a:r>
            <a:r>
              <a:rPr lang="ru-RU" dirty="0" smtClean="0"/>
              <a:t>. «Чтение схем слов»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rgbClr val="66FFFF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/>
          <a:lstStyle/>
          <a:p>
            <a:r>
              <a:rPr lang="ru-RU" b="1" dirty="0" smtClean="0"/>
              <a:t>Цель</a:t>
            </a:r>
            <a:r>
              <a:rPr lang="ru-RU" dirty="0" smtClean="0"/>
              <a:t>: Выявить умение осуществлять звуковой синтез и соотносить письменный со звуковым кодом (перекодирование).</a:t>
            </a:r>
          </a:p>
          <a:p>
            <a:r>
              <a:rPr lang="ru-RU" dirty="0" smtClean="0"/>
              <a:t>Лист с рисунками животных и схемами их названий. Соединим линией схемы и рисунки.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5526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99FF"/>
          </a:solidFill>
        </p:spPr>
        <p:txBody>
          <a:bodyPr/>
          <a:lstStyle/>
          <a:p>
            <a:r>
              <a:rPr lang="ru-RU" dirty="0" smtClean="0"/>
              <a:t>«Чтение схем слов»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84784"/>
            <a:ext cx="8280920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3485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/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Методика №9 « Математический диктант»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b="1" dirty="0" smtClean="0"/>
              <a:t>Цель:</a:t>
            </a:r>
            <a:r>
              <a:rPr lang="ru-RU" dirty="0" smtClean="0"/>
              <a:t> выявить представление о геометрических фигурах и счете</a:t>
            </a:r>
            <a:r>
              <a:rPr lang="en-US" dirty="0" smtClean="0"/>
              <a:t>.</a:t>
            </a:r>
            <a:endParaRPr lang="ru-RU" dirty="0" smtClean="0"/>
          </a:p>
          <a:p>
            <a:pPr marL="0" indent="0">
              <a:buNone/>
            </a:pPr>
            <a:r>
              <a:rPr lang="ru-RU" sz="3300" dirty="0"/>
              <a:t>1) </a:t>
            </a:r>
            <a:r>
              <a:rPr lang="ru-RU" sz="3300" dirty="0" smtClean="0"/>
              <a:t>нарисуй </a:t>
            </a:r>
            <a:r>
              <a:rPr lang="ru-RU" sz="3300" dirty="0"/>
              <a:t>на листе столько же кругов, сколько на доске </a:t>
            </a:r>
            <a:r>
              <a:rPr lang="ru-RU" sz="3300" dirty="0" smtClean="0"/>
              <a:t>предметов</a:t>
            </a:r>
            <a:r>
              <a:rPr lang="ru-RU" sz="3300" dirty="0"/>
              <a:t> </a:t>
            </a:r>
            <a:r>
              <a:rPr lang="ru-RU" sz="3300" dirty="0" smtClean="0"/>
              <a:t>(6 предметов)</a:t>
            </a:r>
            <a:endParaRPr lang="ru-RU" sz="3300" dirty="0"/>
          </a:p>
          <a:p>
            <a:pPr marL="0" indent="0">
              <a:buNone/>
            </a:pPr>
            <a:r>
              <a:rPr lang="ru-RU" sz="3300" dirty="0"/>
              <a:t>2) </a:t>
            </a:r>
            <a:r>
              <a:rPr lang="ru-RU" sz="3300" dirty="0" smtClean="0"/>
              <a:t>нарисуй </a:t>
            </a:r>
            <a:r>
              <a:rPr lang="ru-RU" sz="3300" dirty="0"/>
              <a:t>квадратов на один больше, чем кругов; </a:t>
            </a:r>
          </a:p>
          <a:p>
            <a:pPr marL="0" indent="0">
              <a:buNone/>
            </a:pPr>
            <a:r>
              <a:rPr lang="ru-RU" sz="3300" dirty="0"/>
              <a:t>3) </a:t>
            </a:r>
            <a:r>
              <a:rPr lang="ru-RU" sz="3300" dirty="0" smtClean="0"/>
              <a:t>нарисуй </a:t>
            </a:r>
            <a:r>
              <a:rPr lang="ru-RU" sz="3300" dirty="0"/>
              <a:t>треугольников на 2 меньше, чем кругов; </a:t>
            </a:r>
          </a:p>
          <a:p>
            <a:pPr marL="0" indent="0">
              <a:buNone/>
            </a:pPr>
            <a:r>
              <a:rPr lang="ru-RU" sz="3300" dirty="0"/>
              <a:t>4) обведите линией шесть квадратов; </a:t>
            </a:r>
          </a:p>
          <a:p>
            <a:pPr marL="0" indent="0">
              <a:buNone/>
            </a:pPr>
            <a:r>
              <a:rPr lang="ru-RU" sz="3300" dirty="0"/>
              <a:t>5) закрасьте пятый круг.</a:t>
            </a:r>
          </a:p>
          <a:p>
            <a:pPr marL="0" indent="0">
              <a:buNone/>
            </a:pPr>
            <a:endParaRPr lang="ru-RU" sz="3300" dirty="0"/>
          </a:p>
        </p:txBody>
      </p:sp>
    </p:spTree>
    <p:extLst>
      <p:ext uri="{BB962C8B-B14F-4D97-AF65-F5344CB8AC3E}">
        <p14:creationId xmlns:p14="http://schemas.microsoft.com/office/powerpoint/2010/main" val="1476849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Rectangle 4"/>
          <p:cNvSpPr>
            <a:spLocks noChangeArrowheads="1"/>
          </p:cNvSpPr>
          <p:nvPr/>
        </p:nvSpPr>
        <p:spPr bwMode="auto">
          <a:xfrm>
            <a:off x="-1855788" y="2505075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2000">
              <a:solidFill>
                <a:prstClr val="white"/>
              </a:solidFill>
              <a:latin typeface="Arial" pitchFamily="34" charset="0"/>
              <a:ea typeface="宋体" charset="-122"/>
            </a:endParaRPr>
          </a:p>
        </p:txBody>
      </p:sp>
      <p:sp>
        <p:nvSpPr>
          <p:cNvPr id="64516" name="Rectangle 8"/>
          <p:cNvSpPr>
            <a:spLocks noChangeArrowheads="1"/>
          </p:cNvSpPr>
          <p:nvPr/>
        </p:nvSpPr>
        <p:spPr bwMode="auto">
          <a:xfrm>
            <a:off x="1187624" y="1412776"/>
            <a:ext cx="7344171" cy="4031873"/>
          </a:xfrm>
          <a:prstGeom prst="rect">
            <a:avLst/>
          </a:prstGeom>
          <a:solidFill>
            <a:schemeClr val="accent4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Arial" pitchFamily="34" charset="0"/>
                <a:ea typeface="宋体" charset="-122"/>
              </a:rPr>
              <a:t>Уже совсем скоро наступит первый для вашего ребенка учебный год.</a:t>
            </a:r>
          </a:p>
          <a:p>
            <a:pPr algn="ctr"/>
            <a:r>
              <a:rPr lang="ru-RU" sz="3200" b="1" dirty="0">
                <a:latin typeface="Arial" pitchFamily="34" charset="0"/>
                <a:ea typeface="宋体" charset="-122"/>
              </a:rPr>
              <a:t>  С замиранием сердца вы проводите  таких уже взрослых, но таких еще маленьких и беззащитных малышей в школу.</a:t>
            </a:r>
          </a:p>
          <a:p>
            <a:pPr algn="ctr"/>
            <a:r>
              <a:rPr lang="ru-RU" sz="3200" b="1" dirty="0">
                <a:latin typeface="Arial" pitchFamily="34" charset="0"/>
                <a:ea typeface="宋体" charset="-122"/>
              </a:rPr>
              <a:t> Что их ждёт впереди?</a:t>
            </a:r>
            <a:r>
              <a:rPr lang="ru-RU" sz="3200" dirty="0">
                <a:latin typeface="Arial" pitchFamily="34" charset="0"/>
                <a:ea typeface="宋体" charset="-12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53635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584176"/>
          </a:xfrm>
          <a:solidFill>
            <a:schemeClr val="bg2"/>
          </a:solidFill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Методика № 10 «Развитие устной речи» (методика Н.В. Нечаевой)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>
            <a:normAutofit/>
          </a:bodyPr>
          <a:lstStyle/>
          <a:p>
            <a:r>
              <a:rPr lang="ru-RU" b="1" dirty="0"/>
              <a:t>Цель:</a:t>
            </a:r>
            <a:r>
              <a:rPr lang="ru-RU" dirty="0"/>
              <a:t> установить особенности устной речи, ее развернутость и связность</a:t>
            </a:r>
            <a:r>
              <a:rPr lang="ru-RU" dirty="0" smtClean="0"/>
              <a:t>.</a:t>
            </a:r>
          </a:p>
          <a:p>
            <a:r>
              <a:rPr lang="ru-RU" b="1" dirty="0"/>
              <a:t>Инструкция. </a:t>
            </a:r>
          </a:p>
          <a:p>
            <a:pPr marL="0" indent="0">
              <a:buNone/>
            </a:pPr>
            <a:r>
              <a:rPr lang="ru-RU" dirty="0" smtClean="0"/>
              <a:t> «</a:t>
            </a:r>
            <a:r>
              <a:rPr lang="ru-RU" dirty="0"/>
              <a:t>Рассмотри серию картинок и сложи картинки по порядку, составь рассказ и придумай название».</a:t>
            </a:r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6141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8280920" cy="5976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8058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44016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Определение уровня готовности ребенка к школьному обучению.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</a:rPr>
            </a:b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sz="5100" i="1" dirty="0"/>
              <a:t>По результатам выполнения диагностических заданий заполняется индивидуальная карта </a:t>
            </a:r>
            <a:r>
              <a:rPr lang="ru-RU" sz="5100" i="1" dirty="0" smtClean="0"/>
              <a:t> </a:t>
            </a:r>
            <a:r>
              <a:rPr lang="ru-RU" sz="5100" i="1" dirty="0"/>
              <a:t>и выявляется один из четырех уровней готовности ребенка к школе: </a:t>
            </a:r>
          </a:p>
          <a:p>
            <a:r>
              <a:rPr lang="ru-RU" sz="6700" b="1" i="1" dirty="0">
                <a:solidFill>
                  <a:schemeClr val="accent6">
                    <a:lumMod val="75000"/>
                  </a:schemeClr>
                </a:solidFill>
              </a:rPr>
              <a:t>Высокий уровень </a:t>
            </a:r>
            <a:r>
              <a:rPr lang="ru-RU" sz="4400" dirty="0"/>
              <a:t>готовности к обучению – доминирует 4-й уровень с единичными показателями 3-го; </a:t>
            </a:r>
          </a:p>
          <a:p>
            <a:r>
              <a:rPr lang="ru-RU" sz="6700" b="1" i="1" dirty="0">
                <a:solidFill>
                  <a:schemeClr val="accent3">
                    <a:lumMod val="50000"/>
                  </a:schemeClr>
                </a:solidFill>
              </a:rPr>
              <a:t>Хороший уровень</a:t>
            </a:r>
            <a:r>
              <a:rPr lang="ru-RU" sz="6700" b="1" i="1" dirty="0"/>
              <a:t> </a:t>
            </a:r>
            <a:r>
              <a:rPr lang="ru-RU" sz="4400" dirty="0"/>
              <a:t>готовности к обучению – доминирует 3-й уровень с единичными показателями 4-го;</a:t>
            </a:r>
          </a:p>
          <a:p>
            <a:r>
              <a:rPr lang="ru-RU" sz="6700" b="1" i="1" dirty="0">
                <a:solidFill>
                  <a:srgbClr val="0070C0"/>
                </a:solidFill>
              </a:rPr>
              <a:t>Средний уровень</a:t>
            </a:r>
            <a:r>
              <a:rPr lang="ru-RU" sz="5900" b="1" i="1" dirty="0">
                <a:solidFill>
                  <a:srgbClr val="0070C0"/>
                </a:solidFill>
              </a:rPr>
              <a:t> </a:t>
            </a:r>
            <a:r>
              <a:rPr lang="ru-RU" sz="4400" dirty="0"/>
              <a:t>готовности к обучению – доминируют 3–2-й уровни с единичными показателями или 4-го или 1-го уровней;</a:t>
            </a:r>
          </a:p>
          <a:p>
            <a:r>
              <a:rPr lang="ru-RU" sz="6700" b="1" i="1" dirty="0">
                <a:solidFill>
                  <a:schemeClr val="accent6">
                    <a:lumMod val="50000"/>
                  </a:schemeClr>
                </a:solidFill>
              </a:rPr>
              <a:t>Низкий уровень </a:t>
            </a:r>
            <a:r>
              <a:rPr lang="ru-RU" sz="4400" dirty="0"/>
              <a:t>готовности к обучению – доминируют 2–1-й уровни.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1265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04800"/>
            <a:ext cx="7772400" cy="1107976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ru-RU" dirty="0" smtClean="0">
                <a:solidFill>
                  <a:srgbClr val="C00000"/>
                </a:solidFill>
                <a:latin typeface="Arial" pitchFamily="34" charset="0"/>
              </a:rPr>
              <a:t>Уважаемые родители!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1412776"/>
            <a:ext cx="6400800" cy="4824535"/>
          </a:xfrm>
          <a:solidFill>
            <a:srgbClr val="FFFF00"/>
          </a:solidFill>
        </p:spPr>
        <p:txBody>
          <a:bodyPr>
            <a:normAutofit lnSpcReduction="10000"/>
          </a:bodyPr>
          <a:lstStyle/>
          <a:p>
            <a:pPr eaLnBrk="1" hangingPunct="1"/>
            <a:r>
              <a:rPr lang="ru-RU" i="1" dirty="0" smtClean="0">
                <a:latin typeface="Arial" pitchFamily="34" charset="0"/>
              </a:rPr>
              <a:t>    </a:t>
            </a:r>
            <a:r>
              <a:rPr lang="ru-RU" b="1" i="1" dirty="0" smtClean="0">
                <a:solidFill>
                  <a:schemeClr val="tx1"/>
                </a:solidFill>
                <a:latin typeface="Arial" pitchFamily="34" charset="0"/>
              </a:rPr>
              <a:t>Любите своего ребёнка, ведь любимый ребёнок быстрее приспосабливается к новым условиям, помогайте ему и помните, что от вас зависит многое в его дальнейшей судьбе, а первой ступенькой к достижению жизненного успеха является школа</a:t>
            </a:r>
            <a:r>
              <a:rPr lang="ru-RU" sz="3600" i="1" dirty="0" smtClean="0">
                <a:latin typeface="Arial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51220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sz="4000" b="1" i="1" dirty="0" smtClean="0">
                <a:solidFill>
                  <a:schemeClr val="bg1"/>
                </a:solidFill>
              </a:rPr>
              <a:t>Нужно ли летом усиленно заниматься с ребенком?</a:t>
            </a:r>
            <a:r>
              <a:rPr lang="ru-RU" sz="4000" dirty="0" smtClean="0">
                <a:solidFill>
                  <a:schemeClr val="bg1"/>
                </a:solidFill>
              </a:rPr>
              <a:t/>
            </a:r>
            <a:br>
              <a:rPr lang="ru-RU" sz="4000" dirty="0" smtClean="0">
                <a:solidFill>
                  <a:schemeClr val="bg1"/>
                </a:solidFill>
              </a:rPr>
            </a:b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72067" y="2204864"/>
            <a:ext cx="7408333" cy="3921299"/>
          </a:xfrm>
        </p:spPr>
        <p:txBody>
          <a:bodyPr>
            <a:normAutofit fontScale="62500" lnSpcReduction="20000"/>
          </a:bodyPr>
          <a:lstStyle/>
          <a:p>
            <a:r>
              <a:rPr lang="ru-RU" sz="3100" dirty="0" smtClean="0"/>
              <a:t>Многие родители перед школой в ускоренном темпе натаскивают первоклассника - учатся читать, писать, считать... Гораздо важнее для ребенка - умение общаться, контролировать свои действия, уметь соблюдать правила, управлять	эмоциями.	Важнее психологическая готовность к учебе - остальному ребенок легко научится в школе.</a:t>
            </a:r>
          </a:p>
          <a:p>
            <a:r>
              <a:rPr lang="ru-RU" sz="3100" dirty="0" smtClean="0"/>
              <a:t>Родителям нужно создать условия, при которых ребенок естественным образом перейдет от дошкольного периода к младшему школьному возрасту. Дайте возможность ребенку наиграться, накопить разнообразных впечатлений от окружающего мира и научиться взаимодействовать с ним.</a:t>
            </a:r>
          </a:p>
          <a:p>
            <a:r>
              <a:rPr lang="ru-RU" sz="3100" dirty="0" smtClean="0"/>
              <a:t>Ведь зачастую бывает так, что малыш к первому классу может считать до тысячи и при этом не в состоянии завязать шнурки или застегнуть/расстегнуть куртку.</a:t>
            </a:r>
          </a:p>
          <a:p>
            <a:endParaRPr lang="ru-RU" dirty="0"/>
          </a:p>
        </p:txBody>
      </p:sp>
      <p:pic>
        <p:nvPicPr>
          <p:cNvPr id="4" name="Рисунок 3" descr="D:\_Documents\Рабочий стол\ПАПКИ_ПЕРЕДВИЖКИ\новое\клипарты дети\ученики и прин\5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579" y="4929198"/>
            <a:ext cx="2357422" cy="20859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05830562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9275"/>
          </a:xfrm>
          <a:solidFill>
            <a:srgbClr val="FFFF00"/>
          </a:solidFill>
          <a:ln>
            <a:solidFill>
              <a:srgbClr val="FF0000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 eaLnBrk="1" hangingPunct="1"/>
            <a:r>
              <a:rPr lang="ru-RU" altLang="ru-RU" sz="2800" dirty="0" smtClean="0">
                <a:solidFill>
                  <a:srgbClr val="FF0000"/>
                </a:solidFill>
              </a:rPr>
              <a:t>Важен не объем знаний ребенка, а качество знаний.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0" y="549275"/>
            <a:ext cx="9144000" cy="6551613"/>
          </a:xfrm>
        </p:spPr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ru-RU" altLang="ru-RU" sz="2000" dirty="0" smtClean="0">
                <a:latin typeface="Verdana" pitchFamily="34" charset="0"/>
              </a:rPr>
              <a:t>Важно учить не читать, а развивать речь. Не учить писать, а создавать условия для развития мелкой моторики руки. </a:t>
            </a:r>
          </a:p>
          <a:p>
            <a:pPr eaLnBrk="1" hangingPunct="1">
              <a:lnSpc>
                <a:spcPct val="110000"/>
              </a:lnSpc>
            </a:pPr>
            <a:r>
              <a:rPr lang="ru-RU" altLang="ru-RU" sz="2000" dirty="0" smtClean="0">
                <a:latin typeface="Verdana" pitchFamily="34" charset="0"/>
              </a:rPr>
              <a:t>Для полноценного развития дошкольнику необходимо общаться со сверстниками, взрослыми, играть в развивающие игры слушать чтение книг, рисовать, лепить, фантазировать. </a:t>
            </a:r>
          </a:p>
          <a:p>
            <a:pPr eaLnBrk="1" hangingPunct="1">
              <a:lnSpc>
                <a:spcPct val="110000"/>
              </a:lnSpc>
            </a:pPr>
            <a:r>
              <a:rPr lang="ru-RU" altLang="ru-RU" sz="2000" dirty="0" smtClean="0">
                <a:latin typeface="Verdana" pitchFamily="34" charset="0"/>
              </a:rPr>
              <a:t>Чем больше ребенок будет причастен к подготовке к школе, обсуждению будущего, чем больше он будет знать о школе, о новой жизни, тем легче ему будет личностно в нее включиться.</a:t>
            </a:r>
          </a:p>
          <a:p>
            <a:pPr eaLnBrk="1" hangingPunct="1">
              <a:lnSpc>
                <a:spcPct val="110000"/>
              </a:lnSpc>
            </a:pPr>
            <a:r>
              <a:rPr lang="ru-RU" altLang="ru-RU" sz="2000" dirty="0" smtClean="0">
                <a:latin typeface="Verdana" pitchFamily="34" charset="0"/>
              </a:rPr>
              <a:t>Уже сейчас постарайтесь очень постепенно режим дня вашего малыша соотнести с режимом дня школьника.</a:t>
            </a:r>
          </a:p>
          <a:p>
            <a:pPr eaLnBrk="1" hangingPunct="1">
              <a:lnSpc>
                <a:spcPct val="110000"/>
              </a:lnSpc>
            </a:pPr>
            <a:r>
              <a:rPr lang="ru-RU" altLang="ru-RU" sz="2000" dirty="0" smtClean="0">
                <a:latin typeface="Verdana" pitchFamily="34" charset="0"/>
              </a:rPr>
              <a:t>Чтобы ребёнок умел слышать учителя, обращайте внимание, как он понимает ваши словесные инструкции и требования, которые должны быть чёткими, доброжелательными, немногословными, спокойными.</a:t>
            </a:r>
          </a:p>
          <a:p>
            <a:pPr eaLnBrk="1" hangingPunct="1">
              <a:lnSpc>
                <a:spcPct val="110000"/>
              </a:lnSpc>
            </a:pPr>
            <a:r>
              <a:rPr lang="ru-RU" altLang="ru-RU" sz="2000" dirty="0" smtClean="0">
                <a:latin typeface="Verdana" pitchFamily="34" charset="0"/>
              </a:rPr>
              <a:t>Не пугайте ребёнка будущими трудностями в школе!</a:t>
            </a:r>
          </a:p>
          <a:p>
            <a:pPr eaLnBrk="1" hangingPunct="1">
              <a:lnSpc>
                <a:spcPct val="110000"/>
              </a:lnSpc>
            </a:pPr>
            <a:r>
              <a:rPr lang="ru-RU" altLang="ru-RU" sz="2000" dirty="0" smtClean="0">
                <a:latin typeface="Verdana" pitchFamily="34" charset="0"/>
              </a:rPr>
              <a:t>Перед школой и во время учёбы проверяйте зрение и слух ребёнка. </a:t>
            </a:r>
            <a:endParaRPr lang="ru-RU" altLang="ru-RU" sz="2000" u="sng" dirty="0" smtClean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662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06290"/>
          </a:xfrm>
        </p:spPr>
        <p:txBody>
          <a:bodyPr>
            <a:normAutofit/>
          </a:bodyPr>
          <a:lstStyle/>
          <a:p>
            <a:r>
              <a:rPr lang="ru-RU" sz="4000" dirty="0"/>
              <a:t>Быть готовым к школе уже сегодня- не значит уметь читать, писать, считать. 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345235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C00000"/>
                </a:solidFill>
              </a:rPr>
              <a:t>Быть готовым к школе- значит быть готовым всему этому научиться</a:t>
            </a:r>
            <a:r>
              <a:rPr lang="ru-RU" sz="5400" dirty="0" smtClean="0">
                <a:solidFill>
                  <a:srgbClr val="C00000"/>
                </a:solidFill>
              </a:rPr>
              <a:t>.</a:t>
            </a:r>
            <a:endParaRPr lang="ru-RU" sz="5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325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728192"/>
          </a:xfrm>
          <a:solidFill>
            <a:srgbClr val="CCFF33"/>
          </a:solidFill>
        </p:spPr>
        <p:txBody>
          <a:bodyPr/>
          <a:lstStyle/>
          <a:p>
            <a:r>
              <a:rPr lang="ru-RU" b="1" i="1" dirty="0" smtClean="0">
                <a:solidFill>
                  <a:schemeClr val="accent6"/>
                </a:solidFill>
              </a:rPr>
              <a:t>Спасибо за внимание!!!</a:t>
            </a:r>
            <a:endParaRPr lang="ru-RU" b="1" i="1" dirty="0">
              <a:solidFill>
                <a:schemeClr val="accent6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  <a:solidFill>
            <a:srgbClr val="CCFF33"/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sz="7200" b="1" i="1" dirty="0" smtClean="0">
              <a:solidFill>
                <a:schemeClr val="accent3">
                  <a:lumMod val="40000"/>
                  <a:lumOff val="60000"/>
                </a:schemeClr>
              </a:solidFill>
            </a:endParaRPr>
          </a:p>
          <a:p>
            <a:pPr marL="0" indent="0">
              <a:buNone/>
            </a:pPr>
            <a:r>
              <a:rPr lang="ru-RU" sz="7200" b="1" i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 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В добрый путь!!!</a:t>
            </a:r>
          </a:p>
          <a:p>
            <a:pPr marL="0" indent="0">
              <a:buNone/>
            </a:pPr>
            <a:endParaRPr lang="ru-RU" sz="1800" b="1" i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sz="1800" b="1" i="1" dirty="0" smtClean="0">
              <a:solidFill>
                <a:schemeClr val="accent3">
                  <a:lumMod val="40000"/>
                  <a:lumOff val="60000"/>
                </a:schemeClr>
              </a:solidFill>
            </a:endParaRPr>
          </a:p>
          <a:p>
            <a:pPr marL="0" indent="0">
              <a:buNone/>
            </a:pPr>
            <a:r>
              <a:rPr lang="ru-RU" sz="1800" b="1" i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endParaRPr lang="ru-RU" sz="1800" b="1" i="1" dirty="0" smtClean="0">
              <a:solidFill>
                <a:schemeClr val="accent3">
                  <a:lumMod val="40000"/>
                  <a:lumOff val="60000"/>
                </a:schemeClr>
              </a:solidFill>
            </a:endParaRPr>
          </a:p>
          <a:p>
            <a:pPr marL="0" indent="0">
              <a:buNone/>
            </a:pPr>
            <a:endParaRPr lang="ru-RU" sz="1800" b="1" i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  <a:p>
            <a:pPr marL="0" indent="0">
              <a:buNone/>
            </a:pPr>
            <a:r>
              <a:rPr lang="ru-RU" sz="1800" b="1" i="1" dirty="0" smtClean="0">
                <a:solidFill>
                  <a:schemeClr val="accent2">
                    <a:lumMod val="75000"/>
                  </a:schemeClr>
                </a:solidFill>
              </a:rPr>
              <a:t>   </a:t>
            </a:r>
            <a:endParaRPr lang="ru-RU" sz="28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175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/>
          <a:lstStyle/>
          <a:p>
            <a:r>
              <a:rPr lang="ru-RU" dirty="0" smtClean="0"/>
              <a:t>Все в Ваших руках! </a:t>
            </a:r>
            <a:endParaRPr lang="ru-RU" dirty="0"/>
          </a:p>
        </p:txBody>
      </p:sp>
      <p:pic>
        <p:nvPicPr>
          <p:cNvPr id="3074" name="Picture 2" descr="D:\Documents\Pictures\images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12776"/>
            <a:ext cx="8280919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2046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ru-RU" dirty="0" smtClean="0"/>
              <a:t>Оцените  уровень психолого- педагогической готовности Вашего ребенка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844824"/>
            <a:ext cx="8075240" cy="4281339"/>
          </a:xfrm>
        </p:spPr>
        <p:txBody>
          <a:bodyPr/>
          <a:lstStyle/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Высокий уровень – красный 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Хороший уровень - зеленый 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Средний уровень - синий 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Низкий уровень – желтый </a:t>
            </a:r>
            <a:endParaRPr lang="ru-RU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1183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  <a:solidFill>
            <a:srgbClr val="FFC000"/>
          </a:solidFill>
          <a:ln>
            <a:solidFill>
              <a:srgbClr val="FFFF00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/>
              <a:t>Индивидуальная диагностика включает в себя </a:t>
            </a:r>
            <a:r>
              <a:rPr lang="en-US" dirty="0" smtClean="0"/>
              <a:t>10</a:t>
            </a:r>
            <a:r>
              <a:rPr lang="ru-RU" dirty="0" smtClean="0"/>
              <a:t> заданий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  <a:solidFill>
            <a:srgbClr val="002060"/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Каждое задание оценивается с 1 до 4 уровня</a:t>
            </a:r>
            <a:r>
              <a:rPr lang="ru-RU" dirty="0" smtClean="0"/>
              <a:t>: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>
                <a:solidFill>
                  <a:srgbClr val="FFC000"/>
                </a:solidFill>
              </a:rPr>
              <a:t>1 уровень – низкий</a:t>
            </a:r>
          </a:p>
          <a:p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2 уровень- средний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3 уровень – хороший</a:t>
            </a:r>
          </a:p>
          <a:p>
            <a:r>
              <a:rPr lang="ru-RU" dirty="0" smtClean="0">
                <a:solidFill>
                  <a:schemeClr val="accent2"/>
                </a:solidFill>
              </a:rPr>
              <a:t>4 уровень - высокий</a:t>
            </a:r>
            <a:endParaRPr lang="ru-RU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8300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368152"/>
          </a:xfrm>
          <a:solidFill>
            <a:srgbClr val="00B050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Методика №1.</a:t>
            </a:r>
            <a:br>
              <a:rPr lang="ru-RU" dirty="0" smtClean="0"/>
            </a:br>
            <a:r>
              <a:rPr lang="ru-RU" sz="3600" dirty="0" smtClean="0"/>
              <a:t>МОТИВАЦИОННАЯ ГОТОВНОСТЬ РЕБЕНКА К ШКОЛЕ.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9 картинок на разные темы: обучение в школе, игры. </a:t>
            </a:r>
          </a:p>
          <a:p>
            <a:r>
              <a:rPr lang="ru-RU" dirty="0" smtClean="0"/>
              <a:t>Нарисуй </a:t>
            </a:r>
            <a:r>
              <a:rPr lang="ru-RU" b="1" dirty="0" smtClean="0"/>
              <a:t>кру</a:t>
            </a:r>
            <a:r>
              <a:rPr lang="ru-RU" dirty="0" smtClean="0"/>
              <a:t>г рядом с той картинкой, на которой показано чем бы ты хотел заниматься в первую очередь.</a:t>
            </a:r>
          </a:p>
          <a:p>
            <a:r>
              <a:rPr lang="ru-RU" b="1" dirty="0" smtClean="0"/>
              <a:t>Квадрат</a:t>
            </a:r>
            <a:r>
              <a:rPr lang="ru-RU" dirty="0" smtClean="0"/>
              <a:t> рядом с той, чем бы хотел заниматься во вторую очередь.</a:t>
            </a:r>
          </a:p>
          <a:p>
            <a:r>
              <a:rPr lang="ru-RU" b="1" dirty="0" smtClean="0"/>
              <a:t>Треугольник</a:t>
            </a:r>
            <a:r>
              <a:rPr lang="ru-RU" dirty="0" smtClean="0"/>
              <a:t> рядом с той картинкой, на которой показано чем бы ты хотел заниматься в третью очередь.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5931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60000"/>
              <a:lumOff val="40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/>
          <a:lstStyle/>
          <a:p>
            <a:r>
              <a:rPr lang="ru-RU" b="1" dirty="0" smtClean="0">
                <a:solidFill>
                  <a:schemeClr val="accent6"/>
                </a:solidFill>
              </a:rPr>
              <a:t>Методика №2. «Рисование бус»</a:t>
            </a:r>
            <a:endParaRPr lang="ru-RU" b="1" dirty="0">
              <a:solidFill>
                <a:schemeClr val="accent6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20000"/>
              <a:lumOff val="8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3900" b="1" dirty="0" smtClean="0"/>
              <a:t>Отдельный лист с рисунком кривой,      </a:t>
            </a:r>
          </a:p>
          <a:p>
            <a:pPr marL="0" indent="0">
              <a:buNone/>
            </a:pPr>
            <a:r>
              <a:rPr lang="ru-RU" sz="3900" b="1" dirty="0"/>
              <a:t> </a:t>
            </a:r>
            <a:r>
              <a:rPr lang="ru-RU" sz="3900" b="1" dirty="0" smtClean="0"/>
              <a:t>                    изображающей нитку.</a:t>
            </a:r>
          </a:p>
          <a:p>
            <a:pPr marL="514350" indent="-514350">
              <a:buAutoNum type="arabicParenR"/>
            </a:pPr>
            <a:r>
              <a:rPr lang="ru-RU" sz="3900" b="1" dirty="0" smtClean="0">
                <a:solidFill>
                  <a:schemeClr val="accent6"/>
                </a:solidFill>
              </a:rPr>
              <a:t>  Нужно нарисовать 5 бусин</a:t>
            </a:r>
          </a:p>
          <a:p>
            <a:pPr marL="514350" indent="-514350">
              <a:buAutoNum type="arabicParenR"/>
            </a:pPr>
            <a:r>
              <a:rPr lang="ru-RU" sz="3900" b="1" dirty="0">
                <a:solidFill>
                  <a:schemeClr val="accent6"/>
                </a:solidFill>
              </a:rPr>
              <a:t>  </a:t>
            </a:r>
            <a:r>
              <a:rPr lang="ru-RU" sz="3900" b="1" dirty="0" smtClean="0">
                <a:solidFill>
                  <a:schemeClr val="accent6"/>
                </a:solidFill>
              </a:rPr>
              <a:t>Все бусины должны быть разного цвета</a:t>
            </a:r>
          </a:p>
          <a:p>
            <a:pPr marL="514350" indent="-514350">
              <a:buAutoNum type="arabicParenR"/>
            </a:pPr>
            <a:r>
              <a:rPr lang="ru-RU" sz="3900" b="1" dirty="0">
                <a:solidFill>
                  <a:schemeClr val="accent6"/>
                </a:solidFill>
              </a:rPr>
              <a:t> </a:t>
            </a:r>
            <a:r>
              <a:rPr lang="ru-RU" sz="3900" b="1" dirty="0" smtClean="0">
                <a:solidFill>
                  <a:schemeClr val="accent6"/>
                </a:solidFill>
              </a:rPr>
              <a:t> Средняя бусина должна быть синей.</a:t>
            </a:r>
            <a:endParaRPr lang="ru-RU" sz="39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91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« </a:t>
            </a:r>
            <a:r>
              <a:rPr lang="ru-RU" dirty="0">
                <a:solidFill>
                  <a:schemeClr val="tx1"/>
                </a:solidFill>
              </a:rPr>
              <a:t>Р</a:t>
            </a:r>
            <a:r>
              <a:rPr lang="ru-RU" dirty="0" smtClean="0">
                <a:solidFill>
                  <a:schemeClr val="tx1"/>
                </a:solidFill>
              </a:rPr>
              <a:t>исование  бус»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7" y="1700809"/>
            <a:ext cx="7884864" cy="442535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                    Методика </a:t>
            </a:r>
            <a:r>
              <a:rPr lang="ru-RU" sz="3200" dirty="0" err="1"/>
              <a:t>Агринская</a:t>
            </a:r>
            <a:r>
              <a:rPr lang="ru-RU" sz="3200" dirty="0"/>
              <a:t> И.И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8438" y="2974975"/>
            <a:ext cx="6205537" cy="917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2103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Методика №3. Модифицированный вариант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Г. Ф. </a:t>
            </a:r>
            <a:r>
              <a:rPr lang="ru-RU" b="1" dirty="0" err="1">
                <a:solidFill>
                  <a:srgbClr val="FF0000"/>
                </a:solidFill>
              </a:rPr>
              <a:t>К</a:t>
            </a:r>
            <a:r>
              <a:rPr lang="ru-RU" b="1" dirty="0" err="1" smtClean="0">
                <a:solidFill>
                  <a:srgbClr val="FF0000"/>
                </a:solidFill>
              </a:rPr>
              <a:t>умариной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  <a:solidFill>
            <a:srgbClr val="66FFFF"/>
          </a:solidFill>
        </p:spPr>
        <p:txBody>
          <a:bodyPr/>
          <a:lstStyle/>
          <a:p>
            <a:r>
              <a:rPr lang="ru-RU" b="1" dirty="0"/>
              <a:t>Цель:</a:t>
            </a:r>
            <a:r>
              <a:rPr lang="ru-RU" dirty="0"/>
              <a:t> установить уровень развития зрительного анализа, умение удерживать зрительный образ, воспринятый с доски, и переносить его на рабочий </a:t>
            </a:r>
            <a:r>
              <a:rPr lang="ru-RU" dirty="0" smtClean="0"/>
              <a:t>лист.</a:t>
            </a:r>
          </a:p>
          <a:p>
            <a:r>
              <a:rPr lang="ru-RU" b="1" dirty="0" smtClean="0"/>
              <a:t>Инструкция: </a:t>
            </a:r>
            <a:r>
              <a:rPr lang="ru-RU" dirty="0" smtClean="0"/>
              <a:t>Скопировать узоры так же , как и на </a:t>
            </a:r>
            <a:r>
              <a:rPr lang="ru-RU" dirty="0" err="1" smtClean="0"/>
              <a:t>образце,учитывая</a:t>
            </a:r>
            <a:r>
              <a:rPr lang="ru-RU" dirty="0" smtClean="0"/>
              <a:t> цвет, расстояние клеточек, ровность линий.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1834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75000"/>
            </a:schemeClr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«Продолжи узор»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96752"/>
            <a:ext cx="7848872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44087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632</TotalTime>
  <Words>1019</Words>
  <Application>Microsoft Office PowerPoint</Application>
  <PresentationFormat>Экран (4:3)</PresentationFormat>
  <Paragraphs>109</Paragraphs>
  <Slides>28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Психолого-педагогическое обследование будущего первоклассника  подготовил : педагог-психолог Мартьянова М.В.</vt:lpstr>
      <vt:lpstr>Презентация PowerPoint</vt:lpstr>
      <vt:lpstr>Оцените  уровень психолого- педагогической готовности Вашего ребенка</vt:lpstr>
      <vt:lpstr>Индивидуальная диагностика включает в себя 10 заданий</vt:lpstr>
      <vt:lpstr>Методика №1. МОТИВАЦИОННАЯ ГОТОВНОСТЬ РЕБЕНКА К ШКОЛЕ.</vt:lpstr>
      <vt:lpstr>Методика №2. «Рисование бус»</vt:lpstr>
      <vt:lpstr>« Рисование  бус»</vt:lpstr>
      <vt:lpstr>Методика №3. Модифицированный вариант  Г. Ф. Кумариной</vt:lpstr>
      <vt:lpstr>«Продолжи узор»</vt:lpstr>
      <vt:lpstr>Методика №4. Запоминание картинок и предметов</vt:lpstr>
      <vt:lpstr>«Запоминание картинок и предметов»</vt:lpstr>
      <vt:lpstr>Методика №5. «Раскрашивание фигур»( методика Н.Я. Чутко)</vt:lpstr>
      <vt:lpstr>«Раскрашивание фигур»</vt:lpstr>
      <vt:lpstr>Методика №6. «Заселение дома»</vt:lpstr>
      <vt:lpstr>«Заселение дома»</vt:lpstr>
      <vt:lpstr>Методика №7. «Диктант»</vt:lpstr>
      <vt:lpstr>Методика №8. «Чтение схем слов»</vt:lpstr>
      <vt:lpstr>«Чтение схем слов»</vt:lpstr>
      <vt:lpstr>Методика №9 « Математический диктант»</vt:lpstr>
      <vt:lpstr>Методика № 10 «Развитие устной речи» (методика Н.В. Нечаевой)  </vt:lpstr>
      <vt:lpstr>Презентация PowerPoint</vt:lpstr>
      <vt:lpstr>Определение уровня готовности ребенка к школьному обучению. </vt:lpstr>
      <vt:lpstr>Уважаемые родители!</vt:lpstr>
      <vt:lpstr> Нужно ли летом усиленно заниматься с ребенком? </vt:lpstr>
      <vt:lpstr>Важен не объем знаний ребенка, а качество знаний.</vt:lpstr>
      <vt:lpstr>Быть готовым к школе уже сегодня- не значит уметь читать, писать, считать. </vt:lpstr>
      <vt:lpstr>Спасибо за внимание!!!</vt:lpstr>
      <vt:lpstr>Все в Ваших руках! </vt:lpstr>
    </vt:vector>
  </TitlesOfParts>
  <Company>Personal Use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Lily</dc:creator>
  <cp:lastModifiedBy>Admin</cp:lastModifiedBy>
  <cp:revision>51</cp:revision>
  <dcterms:created xsi:type="dcterms:W3CDTF">2016-04-26T07:34:40Z</dcterms:created>
  <dcterms:modified xsi:type="dcterms:W3CDTF">2023-04-15T18:18:49Z</dcterms:modified>
</cp:coreProperties>
</file>