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7" r:id="rId2"/>
    <p:sldId id="258" r:id="rId3"/>
    <p:sldId id="259" r:id="rId4"/>
    <p:sldId id="262" r:id="rId5"/>
    <p:sldId id="263" r:id="rId6"/>
    <p:sldId id="278" r:id="rId7"/>
    <p:sldId id="264" r:id="rId8"/>
    <p:sldId id="265" r:id="rId9"/>
    <p:sldId id="280" r:id="rId10"/>
    <p:sldId id="267" r:id="rId11"/>
    <p:sldId id="269" r:id="rId12"/>
    <p:sldId id="281" r:id="rId13"/>
    <p:sldId id="282" r:id="rId14"/>
    <p:sldId id="270" r:id="rId15"/>
    <p:sldId id="271" r:id="rId16"/>
    <p:sldId id="273" r:id="rId17"/>
    <p:sldId id="279" r:id="rId18"/>
    <p:sldId id="272" r:id="rId19"/>
    <p:sldId id="274" r:id="rId20"/>
    <p:sldId id="277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156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830F-CDD2-4556-BA3B-2A014219128F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A413-7F5F-4B16-8394-EDE000FF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830F-CDD2-4556-BA3B-2A014219128F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A413-7F5F-4B16-8394-EDE000FF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830F-CDD2-4556-BA3B-2A014219128F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A413-7F5F-4B16-8394-EDE000FF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830F-CDD2-4556-BA3B-2A014219128F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A413-7F5F-4B16-8394-EDE000FF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830F-CDD2-4556-BA3B-2A014219128F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A413-7F5F-4B16-8394-EDE000FF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830F-CDD2-4556-BA3B-2A014219128F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A413-7F5F-4B16-8394-EDE000FF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830F-CDD2-4556-BA3B-2A014219128F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A413-7F5F-4B16-8394-EDE000FF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830F-CDD2-4556-BA3B-2A014219128F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A413-7F5F-4B16-8394-EDE000FF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830F-CDD2-4556-BA3B-2A014219128F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A413-7F5F-4B16-8394-EDE000FF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830F-CDD2-4556-BA3B-2A014219128F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A413-7F5F-4B16-8394-EDE000FF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830F-CDD2-4556-BA3B-2A014219128F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A413-7F5F-4B16-8394-EDE000FF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830F-CDD2-4556-BA3B-2A014219128F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BA413-7F5F-4B16-8394-EDE000FF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C:\Users\Тополиная 32\Desktop\1667634141_3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332656"/>
            <a:ext cx="4464496" cy="1084982"/>
          </a:xfrm>
        </p:spPr>
        <p:txBody>
          <a:bodyPr>
            <a:noAutofit/>
          </a:bodyPr>
          <a:lstStyle/>
          <a:p>
            <a:r>
              <a:rPr lang="ru-RU" alt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казённое дошкольное образовательное учреждение </a:t>
            </a:r>
            <a:br>
              <a:rPr lang="ru-RU" alt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«Малышок» г. Советска</a:t>
            </a:r>
            <a:endParaRPr lang="ru-RU" sz="1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844824"/>
            <a:ext cx="7056784" cy="4464496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alt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 smtClean="0">
                <a:solidFill>
                  <a:schemeClr val="accent2"/>
                </a:solidFill>
                <a:latin typeface="Monotype Corsiva" panose="03010101010201010101" pitchFamily="66" charset="0"/>
              </a:rPr>
              <a:t/>
            </a:r>
            <a:br>
              <a:rPr lang="ru-RU" altLang="ru-RU" sz="1800" b="1" dirty="0" smtClean="0">
                <a:solidFill>
                  <a:schemeClr val="accent2"/>
                </a:solidFill>
                <a:latin typeface="Monotype Corsiva" panose="03010101010201010101" pitchFamily="66" charset="0"/>
              </a:rPr>
            </a:br>
            <a:endParaRPr lang="ru-RU" altLang="ru-RU" sz="1800" b="1" dirty="0" smtClean="0">
              <a:solidFill>
                <a:schemeClr val="accent2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1800" b="1" dirty="0" smtClean="0">
                <a:solidFill>
                  <a:schemeClr val="accent2"/>
                </a:solidFill>
                <a:latin typeface="Monotype Corsiva" panose="03010101010201010101" pitchFamily="66" charset="0"/>
              </a:rPr>
              <a:t>\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14400" b="1" dirty="0" smtClean="0">
                <a:latin typeface="Times New Roman" pitchFamily="18" charset="0"/>
                <a:cs typeface="Times New Roman" pitchFamily="18" charset="0"/>
              </a:rPr>
              <a:t>«Развитие речевой активности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14400" b="1" dirty="0" smtClean="0">
                <a:latin typeface="Times New Roman" pitchFamily="18" charset="0"/>
                <a:cs typeface="Times New Roman" pitchFamily="18" charset="0"/>
              </a:rPr>
              <a:t>детей дошкольного  возраста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14400" b="1" dirty="0" smtClean="0">
                <a:latin typeface="Times New Roman" pitchFamily="18" charset="0"/>
                <a:cs typeface="Times New Roman" pitchFamily="18" charset="0"/>
              </a:rPr>
              <a:t>через театрализованную деятельность»</a:t>
            </a:r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                                                                                                                                                                   </a:t>
            </a:r>
            <a:r>
              <a:rPr lang="ru-RU" altLang="ru-RU" sz="800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altLang="ru-RU" sz="80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alt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8000" smtClean="0">
                <a:latin typeface="Times New Roman" pitchFamily="18" charset="0"/>
                <a:cs typeface="Times New Roman" pitchFamily="18" charset="0"/>
              </a:rPr>
              <a:t>	                                                                 1 </a:t>
            </a:r>
            <a:r>
              <a:rPr lang="ru-RU" altLang="ru-RU" sz="8000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altLang="ru-RU" sz="8000" dirty="0" smtClean="0">
                <a:latin typeface="Times New Roman" pitchFamily="18" charset="0"/>
                <a:cs typeface="Times New Roman" pitchFamily="18" charset="0"/>
              </a:rPr>
              <a:t>категории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altLang="ru-RU" sz="8000" dirty="0">
                <a:latin typeface="Times New Roman" pitchFamily="18" charset="0"/>
                <a:cs typeface="Times New Roman" pitchFamily="18" charset="0"/>
              </a:rPr>
              <a:t>Глушкова Ирина </a:t>
            </a:r>
            <a:r>
              <a:rPr lang="ru-RU" altLang="ru-RU" sz="8000" dirty="0" smtClean="0">
                <a:latin typeface="Times New Roman" pitchFamily="18" charset="0"/>
                <a:cs typeface="Times New Roman" pitchFamily="18" charset="0"/>
              </a:rPr>
              <a:t>Евгеньевна </a:t>
            </a:r>
            <a:br>
              <a:rPr lang="ru-RU" altLang="ru-RU" sz="8000" dirty="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altLang="ru-RU" sz="7200" dirty="0" smtClean="0">
                <a:latin typeface="Times New Roman" pitchFamily="18" charset="0"/>
                <a:cs typeface="Times New Roman" pitchFamily="18" charset="0"/>
              </a:rPr>
              <a:t>Советск, 2023г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Зона «Речевичёк»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0" y="5949280"/>
            <a:ext cx="3143240" cy="639762"/>
          </a:xfrm>
        </p:spPr>
        <p:txBody>
          <a:bodyPr>
            <a:noAutofit/>
          </a:bodyPr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Художественная литература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D:\омо фев\6SoI9CRd6TjIhHaM1DAfQyFj6CT1WnakDFscb3UiccMyglS6NPCgSCmz02dXD97GolpUMpgS0mfxaSfcTBqs3mk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5076056" y="1124744"/>
            <a:ext cx="3773978" cy="2123902"/>
          </a:xfrm>
          <a:prstGeom prst="roundRect">
            <a:avLst/>
          </a:prstGeom>
          <a:noFill/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724128" y="5733256"/>
            <a:ext cx="2928958" cy="428627"/>
          </a:xfrm>
        </p:spPr>
        <p:txBody>
          <a:bodyPr>
            <a:normAutofit lnSpcReduction="10000"/>
          </a:bodyPr>
          <a:lstStyle/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Картинки - схемы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2915816" y="5157192"/>
            <a:ext cx="2141553" cy="78581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Картотеки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D:\омо фев\lLTgpfUXqKOC9AGd-bRmoum30EJVij79l2EEjli0Es2yA_0OjON2CxiySMFehPp7XzYp6PnbFl6U_NpiaIN65bX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2578090" y="2686606"/>
            <a:ext cx="2820871" cy="1857388"/>
          </a:xfrm>
          <a:prstGeom prst="round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6056" y="3356992"/>
            <a:ext cx="3804743" cy="214314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C:\Users\Тополиная 32\Desktop\восп года\фото мат\pJmqrGxnFuSs6B1psCs5i3jEiphxp6YU3O6sO89Yo_1JX4p54QI5vX-VxI98SnhzX676O1PuYRnRzypJ_3cDXnD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1052736"/>
            <a:ext cx="2714644" cy="4814148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0" y="476672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«Зона уединения»</a:t>
            </a:r>
            <a:endParaRPr lang="ru-RU" sz="2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860032" y="476672"/>
            <a:ext cx="3658256" cy="639762"/>
          </a:xfrm>
        </p:spPr>
        <p:txBody>
          <a:bodyPr>
            <a:normAutofit/>
          </a:bodyPr>
          <a:lstStyle/>
          <a:p>
            <a:pPr algn="ctr"/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«Зона </a:t>
            </a:r>
            <a:r>
              <a:rPr lang="ru-RU" sz="2600" b="0" dirty="0" err="1" smtClean="0">
                <a:latin typeface="Times New Roman" pitchFamily="18" charset="0"/>
                <a:cs typeface="Times New Roman" pitchFamily="18" charset="0"/>
              </a:rPr>
              <a:t>ряжения</a:t>
            </a:r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Тополиная 32\Desktop\восп года\фото мат\IXXSlCT318eMel_hoRFR-DihrV0tC8qw4Vq_W46ZZ6aYnpo9kuDyKReibJ5tJS0_vBe_S22ep2G9spCzGjvQ7Q3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279174"/>
            <a:ext cx="2881134" cy="5109400"/>
          </a:xfrm>
          <a:prstGeom prst="roundRect">
            <a:avLst/>
          </a:prstGeom>
          <a:noFill/>
        </p:spPr>
      </p:pic>
      <p:pic>
        <p:nvPicPr>
          <p:cNvPr id="4099" name="Picture 3" descr="C:\Users\Тополиная 32\Desktop\восп года\фото мат\Gj4LlVvI7tjUXl4aX808Zd835n6m5zqR4kgirjganl9B3NN763B_dHn9OXORZTx_0EX2YDyVWCjD2PzWGjmrxA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4071942"/>
            <a:ext cx="4357718" cy="2454621"/>
          </a:xfrm>
          <a:prstGeom prst="roundRect">
            <a:avLst/>
          </a:prstGeom>
          <a:noFill/>
        </p:spPr>
      </p:pic>
      <p:pic>
        <p:nvPicPr>
          <p:cNvPr id="4100" name="Picture 4" descr="C:\Users\Тополиная 32\Desktop\восп года\фото мат\iVe9lVassiSYu769ZNAhNiAZ_UNhpF1mB0dCRBbmmM_GRIsQMHOn9NpJH7WWFX9Wp0Z9AlPT-65B6qH13xZoX5pY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1428736"/>
            <a:ext cx="4312041" cy="242889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Режиссёрская игра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67544" y="4221088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Театр на </a:t>
            </a:r>
            <a:r>
              <a:rPr lang="ru-RU" sz="2600" b="0" dirty="0" err="1" smtClean="0">
                <a:latin typeface="Times New Roman" pitchFamily="18" charset="0"/>
                <a:cs typeface="Times New Roman" pitchFamily="18" charset="0"/>
              </a:rPr>
              <a:t>фланелеграфе</a:t>
            </a:r>
            <a:endParaRPr lang="ru-RU" sz="2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932040" y="5373216"/>
            <a:ext cx="3786214" cy="639762"/>
          </a:xfrm>
        </p:spPr>
        <p:txBody>
          <a:bodyPr>
            <a:normAutofit/>
          </a:bodyPr>
          <a:lstStyle/>
          <a:p>
            <a:pPr algn="ctr"/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Теневой театр</a:t>
            </a:r>
            <a:endParaRPr lang="ru-RU" sz="26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Тополиная 32\Desktop\восп года\фото мат\Pvev8n_Z7_z46_4eTM4tTKNGkyg0BxwEGdQjoVQ31IG2-2dpK0m5yctREuSDq4Im2zi9SasjGPjNgVRrAXZWJBS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628800"/>
            <a:ext cx="4104456" cy="2433631"/>
          </a:xfrm>
          <a:prstGeom prst="roundRect">
            <a:avLst/>
          </a:prstGeom>
          <a:noFill/>
        </p:spPr>
      </p:pic>
      <p:pic>
        <p:nvPicPr>
          <p:cNvPr id="6147" name="Picture 3" descr="C:\Users\Тополиная 32\Desktop\восп года\фото мат\5H-EVYgP5dY0_xuA-r5o-MZXiRCYEnpxKNd7fbZ3UCWDKnUVhgvUAnG7MPcQspVlL6oxpHyAUpPscdy-dusTrR4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2708920"/>
            <a:ext cx="3888432" cy="2505069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Игра - драматизация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7543824" cy="639762"/>
          </a:xfrm>
        </p:spPr>
        <p:txBody>
          <a:bodyPr>
            <a:normAutofit/>
          </a:bodyPr>
          <a:lstStyle/>
          <a:p>
            <a:pPr algn="ctr"/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Театр масок</a:t>
            </a:r>
            <a:endParaRPr lang="ru-RU" sz="26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Тополиная 32\Desktop\восп года\фото мат\caRjaDqWY6kvgEHT91cAmoN-w-uGsrrF1LOsYd4TCTgZOqcdnCIjSJQMRSRdwKu3cvrkrgEaCRSUUQD1nNtLIgm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214422"/>
            <a:ext cx="5072098" cy="2857018"/>
          </a:xfrm>
          <a:prstGeom prst="roundRect">
            <a:avLst/>
          </a:prstGeom>
          <a:noFill/>
        </p:spPr>
      </p:pic>
      <p:pic>
        <p:nvPicPr>
          <p:cNvPr id="10242" name="Picture 2" descr="https://sun9-west.userapi.com/sun9-52/s/v1/ig2/h0RO9WJEEJl_frloMFBqwVc8K3Mk-R7GZO9D_yC_kTErzNUerHXShn5gsD9hY0XJZb-eA3r5q2PRdhfdwVBXFOID.jpg?size=1280x721&amp;quality=95&amp;type=albu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2996952"/>
            <a:ext cx="4104456" cy="2614687"/>
          </a:xfrm>
          <a:prstGeom prst="roundRect">
            <a:avLst/>
          </a:prstGeom>
          <a:noFill/>
        </p:spPr>
      </p:pic>
      <p:sp>
        <p:nvSpPr>
          <p:cNvPr id="12" name="Текст 10"/>
          <p:cNvSpPr txBox="1">
            <a:spLocks/>
          </p:cNvSpPr>
          <p:nvPr/>
        </p:nvSpPr>
        <p:spPr>
          <a:xfrm>
            <a:off x="467544" y="4221088"/>
            <a:ext cx="378621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Сказка «Репка»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Текст 10"/>
          <p:cNvSpPr txBox="1">
            <a:spLocks/>
          </p:cNvSpPr>
          <p:nvPr/>
        </p:nvSpPr>
        <p:spPr>
          <a:xfrm>
            <a:off x="4572000" y="5733256"/>
            <a:ext cx="378621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Сказка «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Лесовичок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Этапы театрализованной деятельности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5220072" y="1772816"/>
            <a:ext cx="3600400" cy="40668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начинается сказка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?» 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Кто главный герой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Как заяц хвастался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?» 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«Как ворона пристыдила зайца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?» 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Как заканчивается сказка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D:\омо фев\фото\IzWVmsLaTPbRk0A55SGlOjcO_htzqBVyIrw-Oo5wS4iZi5fVVpoRnPmXAbU6LUah_IJBq6k0qmMUxpmg8c_K5Hof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221088"/>
            <a:ext cx="2088232" cy="230425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омо фев\фото\uLszodtmhbqBXLeSbP8gRp1Id2gWok2XXSoYQFrtAoOq9WmUSslUiA5DsW3CH4CEKgZ_Y2-_zEGMBVRW0bLeJiNO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2060848"/>
            <a:ext cx="4643470" cy="207170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омо фев\фото\vybsVsR03vDu1dq_ZdhjR7qhiFapOcXbU8vNlWK6YQHuLDAAgN_-zVrnh8txK0U6NpIqPGXpwaH2IXJdHHtyAclt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4221088"/>
            <a:ext cx="2500330" cy="228599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187624" y="1268760"/>
            <a:ext cx="3143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Знакомство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текстом и героями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Этапы театрализованной деятельности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611560" y="5877272"/>
            <a:ext cx="2571768" cy="71438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0" dirty="0">
                <a:latin typeface="Times New Roman" pitchFamily="18" charset="0"/>
                <a:cs typeface="Times New Roman" pitchFamily="18" charset="0"/>
              </a:rPr>
              <a:t>Кто же в гости к нам </a:t>
            </a:r>
            <a:r>
              <a:rPr lang="ru-RU" sz="3100" b="0" dirty="0" smtClean="0">
                <a:latin typeface="Times New Roman" pitchFamily="18" charset="0"/>
                <a:cs typeface="Times New Roman" pitchFamily="18" charset="0"/>
              </a:rPr>
              <a:t>пришёл?»</a:t>
            </a:r>
            <a:endParaRPr lang="ru-RU" sz="3100" b="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929290" y="5589240"/>
            <a:ext cx="3214710" cy="9683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«Зайцу стыдно»</a:t>
            </a:r>
          </a:p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3203848" y="5589240"/>
            <a:ext cx="2952328" cy="1000133"/>
          </a:xfrm>
        </p:spPr>
        <p:txBody>
          <a:bodyPr/>
          <a:lstStyle/>
          <a:p>
            <a:pPr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«Хвастливый заяц»</a:t>
            </a:r>
          </a:p>
          <a:p>
            <a:endParaRPr lang="ru-RU" dirty="0"/>
          </a:p>
        </p:txBody>
      </p:sp>
      <p:pic>
        <p:nvPicPr>
          <p:cNvPr id="8194" name="Picture 2" descr="C:\Users\Тополиная 32\Desktop\восп года\фото мат\WGx1ykcT2Z4oVnyIHSZOJEeyORh4ZOE4N6kmSWNVI_mNEDR8YivRtN76H9bsu52uD7oaCXtbKOiV5Fmj3LHQ8E4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2060848"/>
            <a:ext cx="2304256" cy="3432507"/>
          </a:xfrm>
          <a:prstGeom prst="roundRect">
            <a:avLst/>
          </a:prstGeom>
          <a:noFill/>
        </p:spPr>
      </p:pic>
      <p:pic>
        <p:nvPicPr>
          <p:cNvPr id="8195" name="Picture 3" descr="C:\Users\Тополиная 32\Desktop\восп года\фото мат\zyDnXz6XDXBJkuBh1eHi6Al_9IT0JdPl9_N4oqPvqMIyFZg-CRIwhoCyY_Q0TNp8RT0uvupoNGYdocsQ6ytQExL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4208" y="1916832"/>
            <a:ext cx="2312182" cy="3600400"/>
          </a:xfrm>
          <a:prstGeom prst="roundRect">
            <a:avLst/>
          </a:prstGeom>
          <a:noFill/>
        </p:spPr>
      </p:pic>
      <p:pic>
        <p:nvPicPr>
          <p:cNvPr id="8196" name="Picture 4" descr="C:\Users\Тополиная 32\Desktop\восп года\фото мат\HKctqCVQgCX2UNwFZCjbqpRDtOiIrkMmkCSZhN06fezJO8N0-is9tFnwuII8HoH0JHtOjUh15t_z0aCx1NgMJ6K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79912" y="1916832"/>
            <a:ext cx="2071702" cy="3673954"/>
          </a:xfrm>
          <a:prstGeom prst="roundRect">
            <a:avLst/>
          </a:prstGeom>
          <a:noFill/>
        </p:spPr>
      </p:pic>
      <p:sp>
        <p:nvSpPr>
          <p:cNvPr id="14" name="Текст 10"/>
          <p:cNvSpPr>
            <a:spLocks noGrp="1"/>
          </p:cNvSpPr>
          <p:nvPr>
            <p:ph type="body" sz="quarter" idx="3"/>
          </p:nvPr>
        </p:nvSpPr>
        <p:spPr>
          <a:xfrm>
            <a:off x="3286116" y="1217602"/>
            <a:ext cx="3143272" cy="639762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Игры - имитации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Этапы театрализованной деятельности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https://sun9-north.userapi.com/sun9-80/s/v1/ig2/z-pXAFa9ZI3ARu7wbvUEYt-nOxCETVPjq8Dt5PqoVQbrGh7OD47Ia6J70vO29CED0j5Dwthd4LsyuV_82gQsTtS1.jpg?size=609x1080&amp;quality=95&amp;type=albu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628800"/>
            <a:ext cx="2880320" cy="4065421"/>
          </a:xfrm>
          <a:prstGeom prst="round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51520" y="5733256"/>
            <a:ext cx="4038600" cy="75723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Театральное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D:\омо фев\фото\_WIVI9wwEaPkEm0jhnBS_WzmjknuhKJSC1m2HLfcueou1_ZymYm1WlQGZmvqT3lfLJ9SsntFPWbTAJORs24aJex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43372" y="4000504"/>
            <a:ext cx="4601197" cy="2652430"/>
          </a:xfrm>
          <a:prstGeom prst="roundRect">
            <a:avLst/>
          </a:prstGeom>
          <a:noFill/>
        </p:spPr>
      </p:pic>
      <p:pic>
        <p:nvPicPr>
          <p:cNvPr id="7" name="Picture 3" descr="D:\омо фев\фото\DVDJMX_a1fWP25Sh2crtZHSxYjPCkvIKLAAK21a7AI-ZDfdtu6mVgE7Tv3a5BGf3y0Ymjr_3xJwCHjDpUkjxV8t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4810" y="1571612"/>
            <a:ext cx="4493158" cy="2270211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568952" cy="561662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«Театр и его значение в жизни дошкольника»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Папки - передвижки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«Почему ребенок плохо говорит» </a:t>
            </a:r>
          </a:p>
          <a:p>
            <a:pPr>
              <a:buNone/>
            </a:pP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	«Как занять ребенка»</a:t>
            </a:r>
          </a:p>
          <a:p>
            <a:pPr>
              <a:buNone/>
            </a:pP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	«Развитие речи детей» </a:t>
            </a:r>
          </a:p>
          <a:p>
            <a:pPr>
              <a:buNone/>
            </a:pP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	«Формирование выразительности речи дошкольника»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Консультации: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«Роль семьи в развитии речи детей»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«Игры и игровые задания для развития речи детей дома»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«Значение пальчиковых игр»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Как научить ребенка правильно говорить»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«Развитие речи детей в домашних условиях»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908720"/>
            <a:ext cx="8064896" cy="5688632"/>
          </a:xfrm>
        </p:spPr>
        <p:txBody>
          <a:bodyPr>
            <a:normAutofit fontScale="55000" lnSpcReduction="20000"/>
          </a:bodyPr>
          <a:lstStyle/>
          <a:p>
            <a:pPr marL="0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4700" dirty="0" smtClean="0">
                <a:latin typeface="Times New Roman" pitchFamily="18" charset="0"/>
                <a:cs typeface="Times New Roman" pitchFamily="18" charset="0"/>
              </a:rPr>
              <a:t>Создана ППРС</a:t>
            </a:r>
          </a:p>
          <a:p>
            <a:pPr marL="0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4700" dirty="0" smtClean="0">
                <a:latin typeface="Times New Roman" pitchFamily="18" charset="0"/>
                <a:cs typeface="Times New Roman" pitchFamily="18" charset="0"/>
              </a:rPr>
              <a:t>Проведена работа с родителями</a:t>
            </a:r>
          </a:p>
          <a:p>
            <a:pPr marL="0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4700" dirty="0" smtClean="0">
                <a:latin typeface="Times New Roman" pitchFamily="18" charset="0"/>
                <a:cs typeface="Times New Roman" pitchFamily="18" charset="0"/>
              </a:rPr>
              <a:t>Большинство детей умело используют средства театральной выразительности: мимику, жест, движения, интонации; создают яркие и незабываемые образы</a:t>
            </a:r>
          </a:p>
          <a:p>
            <a:pPr marL="0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4700" dirty="0" smtClean="0">
                <a:latin typeface="Times New Roman" pitchFamily="18" charset="0"/>
                <a:cs typeface="Times New Roman" pitchFamily="18" charset="0"/>
              </a:rPr>
              <a:t>Дети самостоятельно импровизируют, с удовольствием перевоплощаются в образы разных героев, соотносят восприятие со своим опытом, чувствами и представлениями</a:t>
            </a:r>
          </a:p>
          <a:p>
            <a:pPr marL="0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47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700" dirty="0" smtClean="0">
                <a:latin typeface="Times New Roman" pitchFamily="18" charset="0"/>
                <a:cs typeface="Times New Roman" pitchFamily="18" charset="0"/>
              </a:rPr>
              <a:t> дошкольников появилось желание самостоятельно организовывать небольшие театрализованные постановки для малышей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9117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Театрализованная деятельность способствует активизации и совершенствованию словарного запаса, грамматического строя речи, звукопроизношению, навыков связной речи, темпа, выразительности речи дошкольников. 	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Театрализованная игра - эффективное средство речевого развития дошкольников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Речь дошкольников односложная, состоящая из простых предложений;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Недостаточный словарный запас;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Засорение речи сленговыми словами;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Бедная диалогическая речь;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Неспособность построить монолог.</a:t>
            </a:r>
          </a:p>
          <a:p>
            <a:pPr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Перспективы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Продолжать работу по данной теме;</a:t>
            </a:r>
          </a:p>
          <a:p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Изучать, обобщать и применять на практике новые методики, знакомиться с опытом работы других педагогов – практиков;</a:t>
            </a:r>
          </a:p>
          <a:p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Продолжать работу с детьми, инсценировать новые театрализованные игры;</a:t>
            </a:r>
          </a:p>
          <a:p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Показывать спектакли для малышей и сверстников.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: активизировать процесс развития речи дошкольника через театрализованную деятельность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929718" cy="61265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Направления работы: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Создание ППРС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обеспечить предметно - пространственную  развивающую среду, насыщенную разнообразными игровыми материалами.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Работа с детьми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совершенствовать диалогическую и монологическую речь, интонационную выразительность речи и её звуковую структуру;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положительное отношение к театральным играм.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 Работа с родителями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Задачи: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ознакомить с актуальными проблемами речи;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привлечь к подготовке театрализованных представлений.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Требования к ППРС: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892480" cy="5715016"/>
          </a:xfrm>
        </p:spPr>
        <p:txBody>
          <a:bodyPr>
            <a:normAutofit/>
          </a:bodyPr>
          <a:lstStyle/>
          <a:p>
            <a:pPr defTabSz="457200">
              <a:spcBef>
                <a:spcPts val="1000"/>
              </a:spcBef>
              <a:buSzPct val="80000"/>
            </a:pPr>
            <a:r>
              <a:rPr lang="ru-RU" sz="3000" dirty="0" smtClean="0">
                <a:latin typeface="Times New Roman" pitchFamily="18" charset="0"/>
                <a:ea typeface="+mj-ea"/>
                <a:cs typeface="Times New Roman" pitchFamily="18" charset="0"/>
              </a:rPr>
              <a:t>реализация образовательного </a:t>
            </a:r>
            <a:r>
              <a:rPr lang="ru-RU" sz="3000" dirty="0">
                <a:latin typeface="Times New Roman" pitchFamily="18" charset="0"/>
                <a:ea typeface="+mj-ea"/>
                <a:cs typeface="Times New Roman" pitchFamily="18" charset="0"/>
              </a:rPr>
              <a:t>потенциала пространства групповой комнаты и материалов, оборудования и </a:t>
            </a:r>
            <a:r>
              <a:rPr lang="ru-RU" sz="3000" dirty="0" smtClean="0">
                <a:latin typeface="Times New Roman" pitchFamily="18" charset="0"/>
                <a:ea typeface="+mj-ea"/>
                <a:cs typeface="Times New Roman" pitchFamily="18" charset="0"/>
              </a:rPr>
              <a:t>инвентаря; </a:t>
            </a:r>
          </a:p>
          <a:p>
            <a:pPr defTabSz="457200">
              <a:spcBef>
                <a:spcPts val="1000"/>
              </a:spcBef>
              <a:buSzPct val="80000"/>
            </a:pPr>
            <a:r>
              <a:rPr lang="ru-RU" sz="3000" dirty="0" smtClean="0">
                <a:latin typeface="Times New Roman" pitchFamily="18" charset="0"/>
                <a:ea typeface="+mj-ea"/>
                <a:cs typeface="Times New Roman" pitchFamily="18" charset="0"/>
              </a:rPr>
              <a:t>учет индивидуальных </a:t>
            </a:r>
            <a:r>
              <a:rPr lang="ru-RU" sz="3000" dirty="0">
                <a:latin typeface="Times New Roman" pitchFamily="18" charset="0"/>
                <a:ea typeface="+mj-ea"/>
                <a:cs typeface="Times New Roman" pitchFamily="18" charset="0"/>
              </a:rPr>
              <a:t>особенностей детей и коррекции их развития;</a:t>
            </a:r>
          </a:p>
          <a:p>
            <a:pPr defTabSz="457200">
              <a:spcBef>
                <a:spcPts val="1000"/>
              </a:spcBef>
              <a:buSzPct val="80000"/>
            </a:pPr>
            <a:r>
              <a:rPr lang="ru-RU" sz="3000" dirty="0" smtClean="0">
                <a:latin typeface="Times New Roman" pitchFamily="18" charset="0"/>
                <a:ea typeface="+mj-ea"/>
                <a:cs typeface="Times New Roman" pitchFamily="18" charset="0"/>
              </a:rPr>
              <a:t>соблюдение двигательной </a:t>
            </a:r>
            <a:r>
              <a:rPr lang="ru-RU" sz="3000" dirty="0">
                <a:latin typeface="Times New Roman" pitchFamily="18" charset="0"/>
                <a:ea typeface="+mj-ea"/>
                <a:cs typeface="Times New Roman" pitchFamily="18" charset="0"/>
              </a:rPr>
              <a:t>активности детей, возможности общения и совместной деятельности детей и взрослых, а также возможности для </a:t>
            </a:r>
            <a:r>
              <a:rPr lang="ru-RU" sz="3000" dirty="0" smtClean="0">
                <a:latin typeface="Times New Roman" pitchFamily="18" charset="0"/>
                <a:ea typeface="+mj-ea"/>
                <a:cs typeface="Times New Roman" pitchFamily="18" charset="0"/>
              </a:rPr>
              <a:t>уединения.</a:t>
            </a:r>
            <a:endParaRPr lang="ru-RU" sz="30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предметно-пространственной развивающей среды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омо фев\фото\ExeFl2E6YT3I-xOQMX5D9_SysDJIkCWIdBPz13kpj2zrQBoennfIAZaWSpY_6YcY5LDcHWv83ZTUEqlopMS5G9p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755576" y="1403608"/>
            <a:ext cx="3384376" cy="4825065"/>
          </a:xfrm>
          <a:prstGeom prst="roundRect">
            <a:avLst/>
          </a:prstGeom>
          <a:ln w="12700">
            <a:solidFill>
              <a:srgbClr val="66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51520" y="6189713"/>
            <a:ext cx="4572032" cy="6683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«Театр»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6"/>
          <p:cNvSpPr txBox="1">
            <a:spLocks/>
          </p:cNvSpPr>
          <p:nvPr/>
        </p:nvSpPr>
        <p:spPr>
          <a:xfrm>
            <a:off x="4401999" y="6201379"/>
            <a:ext cx="4572032" cy="668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«Речевичёк»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D:\омо фев\фото\6JNz7JNrtsiY92qfyvyd_QikPj9R7xyi1UPk3O7M2hKLHp0LKIxGJJ2sY4HNHOtWc_DhN7rN4XR3LqlCc9wdLWJc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1410783"/>
            <a:ext cx="2952328" cy="4749025"/>
          </a:xfrm>
          <a:prstGeom prst="roundRect">
            <a:avLst/>
          </a:prstGeom>
          <a:noFill/>
          <a:ln>
            <a:solidFill>
              <a:srgbClr val="6633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предметно-пространственной развивающей среды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0" y="5661248"/>
            <a:ext cx="4572032" cy="6683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«Зона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ряжения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D:\омо фев\фото\kvghU7WAcGKYANt6PVL98frjzLWH4jaYH3Mo-6hacPuOW3WbgEEREQQCDCVt8bQ_yc5MM5TY_A8qJumVyW0p2ufN.jpg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/>
        </p:blipFill>
        <p:spPr bwMode="auto">
          <a:xfrm>
            <a:off x="5076056" y="1785926"/>
            <a:ext cx="3866791" cy="3303551"/>
          </a:xfrm>
          <a:prstGeom prst="roundRect">
            <a:avLst>
              <a:gd name="adj" fmla="val 16667"/>
            </a:avLst>
          </a:prstGeom>
          <a:ln>
            <a:solidFill>
              <a:srgbClr val="6633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Содержимое 6"/>
          <p:cNvSpPr txBox="1">
            <a:spLocks/>
          </p:cNvSpPr>
          <p:nvPr/>
        </p:nvSpPr>
        <p:spPr>
          <a:xfrm>
            <a:off x="4401999" y="5643578"/>
            <a:ext cx="4572032" cy="668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«Зона уединения»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Тополиная 32\Desktop\восп года\фото мат\6zwEC2LmRAU6S6Hz8sMEvJDjZp03NwcU2Bl75H3qffj7tYDST3l2B4unlzSsKrnkX6OmjtaucSbFPHJSYcnB3rXu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1916832"/>
            <a:ext cx="4320448" cy="2952328"/>
          </a:xfrm>
          <a:prstGeom prst="roundRect">
            <a:avLst/>
          </a:prstGeom>
          <a:noFill/>
          <a:ln>
            <a:solidFill>
              <a:srgbClr val="66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Виды театра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5004048" y="5805264"/>
            <a:ext cx="3425850" cy="711200"/>
          </a:xfrm>
        </p:spPr>
        <p:txBody>
          <a:bodyPr/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Кукольный театр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3131840" y="3212976"/>
            <a:ext cx="2900354" cy="64294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Настольный театр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539552" y="5877272"/>
            <a:ext cx="3470271" cy="639762"/>
          </a:xfrm>
        </p:spPr>
        <p:txBody>
          <a:bodyPr/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Театр на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фланелеграфе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8" descr="D:\омо фев\фото\uIjRcYCVy42blwYjXru7wFsXRdUgtWRRtg3MmktkXRs5JT5o5UnlcSlYXlgwpgML7LaYfzP1XXDJL2juCiMr1ZyZ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268760"/>
            <a:ext cx="4199563" cy="1944216"/>
          </a:xfrm>
          <a:prstGeom prst="roundRect">
            <a:avLst/>
          </a:prstGeom>
          <a:noFill/>
        </p:spPr>
      </p:pic>
      <p:pic>
        <p:nvPicPr>
          <p:cNvPr id="9" name="Picture 4" descr="D:\омо фев\фото\IMG_20221206_0925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827584" y="3789040"/>
            <a:ext cx="2952328" cy="2214246"/>
          </a:xfrm>
          <a:prstGeom prst="roundRect">
            <a:avLst/>
          </a:prstGeom>
          <a:noFill/>
        </p:spPr>
      </p:pic>
      <p:pic>
        <p:nvPicPr>
          <p:cNvPr id="2050" name="Picture 2" descr="C:\Users\Тополиная 32\Desktop\восп года\фото мат\mblTguJvZsl4Ipja8l52t1vnxS-Y_BC984IKpXw6P8p2H33nV0QiILL2I8ONhpDMwnfBmJCv444MIVLJJ2w4Y_nh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4215" y="3861048"/>
            <a:ext cx="3579427" cy="2016224"/>
          </a:xfrm>
          <a:prstGeom prst="roundRect">
            <a:avLst/>
          </a:prstGeom>
          <a:noFill/>
        </p:spPr>
      </p:pic>
      <p:pic>
        <p:nvPicPr>
          <p:cNvPr id="15" name="Picture 2" descr="D:\омо фев\фото\3G76so-PCqGx-ASEBbKZ55MxUpo8ROv8bfwcyjAB3PMr1pLuKueV9bMGxjBCfFhkPx2Zra5claowQL-MvH2gF5pj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32040" y="1196752"/>
            <a:ext cx="3677917" cy="207170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Виды театра</a:t>
            </a:r>
            <a:endParaRPr lang="ru-RU" sz="3600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1547664" y="2924944"/>
            <a:ext cx="2897180" cy="639762"/>
          </a:xfrm>
        </p:spPr>
        <p:txBody>
          <a:bodyPr/>
          <a:lstStyle/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Теневой театр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D:\омо фев\фото\t-_Pl2-8zadVjMWjZkUr1p32ukwnK0dPMGSDfomfwl8DydscGwRpB1huKPgmMYLf-IV-Gr_lobzxoEP6mwZrvlH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5220072" y="1052736"/>
            <a:ext cx="2801943" cy="4963724"/>
          </a:xfrm>
          <a:prstGeom prst="roundRect">
            <a:avLst/>
          </a:prstGeom>
          <a:noFill/>
        </p:spPr>
      </p:pic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5004048" y="5805264"/>
            <a:ext cx="3500462" cy="639762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Пальчиковый театр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1115616" y="6103941"/>
            <a:ext cx="3327395" cy="75405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Театр на палочках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6" descr="D:\омо фев\фото\q3ovod08U_vy582FSnRHM4o3lgKKUTSVO64zZGEtffx4vAx2MsIYeQGlARuvyaRtDcr78mwZdq2cWwDS2F3k-kKX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1450254" y="3094362"/>
            <a:ext cx="2355060" cy="3456384"/>
          </a:xfrm>
          <a:prstGeom prst="roundRect">
            <a:avLst/>
          </a:prstGeom>
          <a:noFill/>
        </p:spPr>
      </p:pic>
      <p:pic>
        <p:nvPicPr>
          <p:cNvPr id="8" name="Picture 5" descr="D:\омо фев\фото\IMG_20221206_0927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0800000">
            <a:off x="971600" y="1052736"/>
            <a:ext cx="3214710" cy="2035959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в бежевых тонах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Виды театра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755576" y="5805264"/>
            <a:ext cx="3186106" cy="714379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Театр кружек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9" descr="D:\омо фев\фото\u9xTZVBZHbL9GjneUq38va4O3g34IUuwxKzUYlGM3Pva3bfcz6G1uizYYfDz6TpxxIjncm6F-7tU6SUHfKk-0Pz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539552" y="1196752"/>
            <a:ext cx="3888432" cy="2189821"/>
          </a:xfrm>
          <a:prstGeom prst="roundRect">
            <a:avLst/>
          </a:prstGeom>
          <a:noFill/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508104" y="5877272"/>
            <a:ext cx="2071701" cy="639762"/>
          </a:xfrm>
        </p:spPr>
        <p:txBody>
          <a:bodyPr>
            <a:normAutofit/>
          </a:bodyPr>
          <a:lstStyle/>
          <a:p>
            <a:pPr algn="ctr"/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Би-ба-бо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>
          <a:xfrm>
            <a:off x="2555776" y="3429000"/>
            <a:ext cx="4041775" cy="75405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Театр масок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D:\омо фев\фото\YghRlcVM9A3dPiLRLUKGw6jMSRyvwlqpeudM_uegC6U8E2KsdHEMce_3_byIjsdzGiDhTrNeq-K0qVx-hfVDxG0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1196752"/>
            <a:ext cx="3888431" cy="2179777"/>
          </a:xfrm>
          <a:prstGeom prst="roundRect">
            <a:avLst/>
          </a:prstGeom>
          <a:noFill/>
        </p:spPr>
      </p:pic>
      <p:pic>
        <p:nvPicPr>
          <p:cNvPr id="3074" name="Picture 2" descr="C:\Users\Тополиная 32\Desktop\восп года\фото мат\imR3vTwDh4E4gpSxgw1VqbU9DWCEn4DVe7rl4VbsbheboVxXC19miZVIpbKZ8qBczznQzKGoFC4QSwHd_N2qWjKM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552" y="4005064"/>
            <a:ext cx="3738546" cy="2105853"/>
          </a:xfrm>
          <a:prstGeom prst="roundRect">
            <a:avLst/>
          </a:prstGeom>
          <a:noFill/>
        </p:spPr>
      </p:pic>
      <p:pic>
        <p:nvPicPr>
          <p:cNvPr id="13" name="Picture 3" descr="D:\омо фев\фото\6k-mP0Ca7y5oNeagAsVPGHH6_OIXMhHx1BvmM9g06Rw6CcdQc0_9Qw9CqoB-PwmFGTvda1SR0j-AomGcNx7o_dbG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3933056"/>
            <a:ext cx="3888432" cy="2190281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793</TotalTime>
  <Words>416</Words>
  <Application>Microsoft Office PowerPoint</Application>
  <PresentationFormat>Экран (4:3)</PresentationFormat>
  <Paragraphs>108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Муниципальное казённое дошкольное образовательное учреждение  детский сад «Малышок» г. Советска</vt:lpstr>
      <vt:lpstr>Актуальность</vt:lpstr>
      <vt:lpstr>Цель: активизировать процесс развития речи дошкольника через театрализованную деятельность </vt:lpstr>
      <vt:lpstr>Требования к ППРС:</vt:lpstr>
      <vt:lpstr>Создание предметно-пространственной развивающей среды </vt:lpstr>
      <vt:lpstr>Создание предметно-пространственной развивающей среды </vt:lpstr>
      <vt:lpstr>Виды театра</vt:lpstr>
      <vt:lpstr>Виды театра</vt:lpstr>
      <vt:lpstr>Виды театра</vt:lpstr>
      <vt:lpstr>Зона «Речевичёк»</vt:lpstr>
      <vt:lpstr>Слайд 11</vt:lpstr>
      <vt:lpstr>Режиссёрская игра</vt:lpstr>
      <vt:lpstr>Игра - драматизация</vt:lpstr>
      <vt:lpstr>Этапы театрализованной деятельности 1 этап</vt:lpstr>
      <vt:lpstr>Этапы театрализованной деятельности 2 этап</vt:lpstr>
      <vt:lpstr>Этапы театрализованной деятельности 3 этап</vt:lpstr>
      <vt:lpstr>Работа с родителями</vt:lpstr>
      <vt:lpstr>Результаты</vt:lpstr>
      <vt:lpstr>Вывод</vt:lpstr>
      <vt:lpstr>Перспективы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Тополиная 32</dc:creator>
  <cp:lastModifiedBy>User</cp:lastModifiedBy>
  <cp:revision>98</cp:revision>
  <dcterms:created xsi:type="dcterms:W3CDTF">2023-02-03T10:10:55Z</dcterms:created>
  <dcterms:modified xsi:type="dcterms:W3CDTF">2023-04-15T18:40:52Z</dcterms:modified>
</cp:coreProperties>
</file>