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0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74" r:id="rId40"/>
    <p:sldId id="260" r:id="rId41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12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EB95A-5934-4D7B-ADD9-EE1EE9B87D63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2B299-3D8E-4A03-AA4B-F78C2786F0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TextBox 5"/>
          <p:cNvSpPr txBox="1">
            <a:spLocks noChangeArrowheads="1"/>
          </p:cNvSpPr>
          <p:nvPr userDrawn="1"/>
        </p:nvSpPr>
        <p:spPr bwMode="auto">
          <a:xfrm>
            <a:off x="4480553" y="6096000"/>
            <a:ext cx="5862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002060"/>
                </a:solidFill>
                <a:latin typeface="Elzevir" panose="020B0603050302020204" pitchFamily="34" charset="0"/>
              </a:rPr>
              <a:t>Автор: Колышкина Елена Владимировна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002060"/>
                </a:solidFill>
                <a:latin typeface="Elzevir" panose="020B0603050302020204" pitchFamily="34" charset="0"/>
              </a:rPr>
              <a:t>учитель географии высшей категории, г. Новосибирск</a:t>
            </a:r>
          </a:p>
        </p:txBody>
      </p:sp>
    </p:spTree>
    <p:extLst>
      <p:ext uri="{BB962C8B-B14F-4D97-AF65-F5344CB8AC3E}">
        <p14:creationId xmlns:p14="http://schemas.microsoft.com/office/powerpoint/2010/main" val="820949162"/>
      </p:ext>
    </p:extLst>
  </p:cSld>
  <p:clrMapOvr>
    <a:masterClrMapping/>
  </p:clrMapOvr>
  <p:transition spd="slow" advClick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87CE1-FF6B-430D-B5FC-3A4A8FFF16B1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6690-3D86-48E2-AEAB-18D7E625F9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3843302"/>
      </p:ext>
    </p:extLst>
  </p:cSld>
  <p:clrMapOvr>
    <a:masterClrMapping/>
  </p:clrMapOvr>
  <p:transition spd="slow" advClick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BBC3A-1FDC-4E79-BC45-82F51AA77806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185CA-970B-4056-9044-CC776E3C83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245108"/>
      </p:ext>
    </p:extLst>
  </p:cSld>
  <p:clrMapOvr>
    <a:masterClrMapping/>
  </p:clrMapOvr>
  <p:transition spd="slow" advClick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7DC6F-A47B-4933-8A23-3E6A434EB30B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4473D-7D8D-41FF-BC23-C977371D9D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9814944"/>
      </p:ext>
    </p:extLst>
  </p:cSld>
  <p:clrMapOvr>
    <a:masterClrMapping/>
  </p:clrMapOvr>
  <p:transition spd="slow" advClick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7A248-59B8-4975-A469-CBF41513FED4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419EF-AA3C-4823-861C-BC351A6178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9381663"/>
      </p:ext>
    </p:extLst>
  </p:cSld>
  <p:clrMapOvr>
    <a:masterClrMapping/>
  </p:clrMapOvr>
  <p:transition spd="slow" advClick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1D4B6-FC12-4EE3-96E2-BB82DEBF0223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AAF27-E2B3-4DEC-B53F-19E05350E0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0546478"/>
      </p:ext>
    </p:extLst>
  </p:cSld>
  <p:clrMapOvr>
    <a:masterClrMapping/>
  </p:clrMapOvr>
  <p:transition spd="slow" advClick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D2A8-24B0-4B6F-9F3D-6E1341653204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B6F9B-E078-4D83-9DC7-A0CD3440F8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2197009"/>
      </p:ext>
    </p:extLst>
  </p:cSld>
  <p:clrMapOvr>
    <a:masterClrMapping/>
  </p:clrMapOvr>
  <p:transition spd="slow" advClick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3BA97-026C-45B8-9695-0F152B09E43B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E8B28-D68A-4F76-A3DA-322EFB60FE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8161709"/>
      </p:ext>
    </p:extLst>
  </p:cSld>
  <p:clrMapOvr>
    <a:masterClrMapping/>
  </p:clrMapOvr>
  <p:transition spd="slow" advClick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56941-7803-42C3-9229-9B6B80EC6C07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A2DFE-514E-4E78-B0FE-35B1BB2499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7608235"/>
      </p:ext>
    </p:extLst>
  </p:cSld>
  <p:clrMapOvr>
    <a:masterClrMapping/>
  </p:clrMapOvr>
  <p:transition spd="slow" advClick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11FDD-51AA-4A4B-9B8C-90C7F9D1D184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16CD-66F3-4A8E-8082-3753FE2917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5827917"/>
      </p:ext>
    </p:extLst>
  </p:cSld>
  <p:clrMapOvr>
    <a:masterClrMapping/>
  </p:clrMapOvr>
  <p:transition spd="slow" advClick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6259-B8D4-4703-BEC5-E7C8E0F92A10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9C12-16FE-49AF-BE6F-8B57815E7B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2897837"/>
      </p:ext>
    </p:extLst>
  </p:cSld>
  <p:clrMapOvr>
    <a:masterClrMapping/>
  </p:clrMapOvr>
  <p:transition spd="slow" advClick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EDA59-E3E3-444F-B205-9E34DCD9527B}" type="datetimeFigureOut">
              <a:rPr lang="ru-RU"/>
              <a:pPr>
                <a:defRPr/>
              </a:pPr>
              <a:t>14.04.2023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6D0AF0F-AF2F-4447-9425-F9810170DB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ffont.ru/font/astra" TargetMode="External"/><Relationship Id="rId7" Type="http://schemas.openxmlformats.org/officeDocument/2006/relationships/image" Target="../media/image3.gif"/><Relationship Id="rId2" Type="http://schemas.openxmlformats.org/officeDocument/2006/relationships/hyperlink" Target="http://zanimatika.narod.ru/RF26_1.htm#%D0%A0%D0%BE%D1%81%D1%81%D0%B8%D0%B9%D1%81%D0%BA%D0%B0%D1%8F%20%D0%BA%D0%BE%D1%81%D0%BC%D0%BE%D0%BD%D0%B0%D0%B2%D1%82%D0%B8%D0%BA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hildage.ru/obuchenie-i-obrazovanie/nachalnaya-shkola/viktorina-o-kosmose-dlya-detej-7-10-let-s-otvetami.html" TargetMode="External"/><Relationship Id="rId5" Type="http://schemas.openxmlformats.org/officeDocument/2006/relationships/hyperlink" Target="https://veselokloun.ru/viktorina-kosmos.php" TargetMode="External"/><Relationship Id="rId4" Type="http://schemas.openxmlformats.org/officeDocument/2006/relationships/hyperlink" Target="https://ofont.ru/view/324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6200" b="1" dirty="0">
                <a:ln>
                  <a:solidFill>
                    <a:srgbClr val="4F81BD"/>
                  </a:solidFill>
                </a:ln>
                <a:solidFill>
                  <a:srgbClr val="0070C0"/>
                </a:solidFill>
                <a:latin typeface="Astra" pitchFamily="2" charset="0"/>
                <a:cs typeface="Arial" panose="020B0604020202020204" pitchFamily="34" charset="0"/>
              </a:rPr>
              <a:t>Познавательная викторина </a:t>
            </a:r>
            <a:endParaRPr lang="ru-RU" sz="6200" b="1" dirty="0">
              <a:ln>
                <a:solidFill>
                  <a:srgbClr val="4F81BD"/>
                </a:solidFill>
              </a:ln>
              <a:solidFill>
                <a:srgbClr val="0070C0"/>
              </a:solidFill>
              <a:latin typeface="Astra" pitchFamily="2" charset="0"/>
              <a:cs typeface="Arial" panose="020B0604020202020204" pitchFamily="34" charset="0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9696" y="3365083"/>
            <a:ext cx="793544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ru-RU" sz="8800" b="1" dirty="0">
                <a:ln>
                  <a:solidFill>
                    <a:prstClr val="white"/>
                  </a:solidFill>
                </a:ln>
                <a:solidFill>
                  <a:srgbClr val="F79646">
                    <a:lumMod val="75000"/>
                  </a:srgbClr>
                </a:solidFill>
                <a:latin typeface="Astra" pitchFamily="2" charset="0"/>
              </a:rPr>
              <a:t>Российская </a:t>
            </a:r>
            <a:endParaRPr lang="ru-RU" sz="8800" b="1" dirty="0" smtClean="0">
              <a:ln>
                <a:solidFill>
                  <a:prstClr val="white"/>
                </a:solidFill>
              </a:ln>
              <a:solidFill>
                <a:srgbClr val="F79646">
                  <a:lumMod val="75000"/>
                </a:srgbClr>
              </a:solidFill>
              <a:latin typeface="Astra" pitchFamily="2" charset="0"/>
            </a:endParaRPr>
          </a:p>
          <a:p>
            <a:pPr lvl="0" algn="ctr">
              <a:defRPr/>
            </a:pPr>
            <a:r>
              <a:rPr lang="ru-RU" sz="8800" b="1" dirty="0" smtClean="0">
                <a:ln>
                  <a:solidFill>
                    <a:prstClr val="white"/>
                  </a:solidFill>
                </a:ln>
                <a:solidFill>
                  <a:srgbClr val="F79646">
                    <a:lumMod val="75000"/>
                  </a:srgbClr>
                </a:solidFill>
                <a:latin typeface="Astra" pitchFamily="2" charset="0"/>
              </a:rPr>
              <a:t>космонавтика</a:t>
            </a:r>
            <a:endParaRPr lang="ru-RU" sz="8800" b="1" dirty="0">
              <a:ln>
                <a:solidFill>
                  <a:prstClr val="white"/>
                </a:solidFill>
              </a:ln>
              <a:solidFill>
                <a:srgbClr val="F79646">
                  <a:lumMod val="75000"/>
                </a:srgbClr>
              </a:solidFill>
              <a:latin typeface="Astra" pitchFamily="2" charset="0"/>
            </a:endParaRPr>
          </a:p>
        </p:txBody>
      </p:sp>
    </p:spTree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В какой области России приземлился Юрий Гагарин, совершив первый в истории космический полёт?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Свердловской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Саратовской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Самарской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05411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rgbClr val="0070C0"/>
                </a:solidFill>
              </a:rPr>
              <a:t>В каком виде спорта разыгрывается </a:t>
            </a:r>
            <a:endParaRPr lang="ru-RU" sz="2600" b="1" dirty="0" smtClean="0">
              <a:solidFill>
                <a:srgbClr val="0070C0"/>
              </a:solidFill>
            </a:endParaRPr>
          </a:p>
          <a:p>
            <a:pPr lvl="0" algn="ctr"/>
            <a:r>
              <a:rPr lang="ru-RU" sz="2600" b="1" dirty="0" smtClean="0">
                <a:solidFill>
                  <a:srgbClr val="0070C0"/>
                </a:solidFill>
              </a:rPr>
              <a:t>Кубок </a:t>
            </a:r>
            <a:r>
              <a:rPr lang="ru-RU" sz="2600" b="1" dirty="0">
                <a:solidFill>
                  <a:srgbClr val="0070C0"/>
                </a:solidFill>
              </a:rPr>
              <a:t>Гагарина?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Футбол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Хоккей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Теннис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2660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Теоретик космонавтики Константин Эдуардович  Циолковский был по </a:t>
            </a:r>
            <a:r>
              <a:rPr lang="ru-RU" sz="2600" b="1" dirty="0" smtClean="0">
                <a:solidFill>
                  <a:srgbClr val="0070C0"/>
                </a:solidFill>
              </a:rPr>
              <a:t>профессии…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Профессором МГУ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Учителем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Врачом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809502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Какую форму имел корпус первого искусственного спутника Земли, запущенного 4 октября 1957 года в нашей стране?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Конус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Шар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Цилиндр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72608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rgbClr val="0070C0"/>
                </a:solidFill>
              </a:rPr>
              <a:t>Кто побывал в космосе первым?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Человек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Собака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Обезьяна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73417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Кому принадлежит цитата: «Облетев Землю на корабле-спутнике, я увидел, как прекрасна наша планета. Люди, будем хранить и приумножать эту красоту, а не разрушать ее»?</a:t>
            </a: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Алексею Леонову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Юрию  </a:t>
            </a:r>
            <a:r>
              <a:rPr lang="ru-RU" sz="2400" b="1" dirty="0">
                <a:solidFill>
                  <a:srgbClr val="002060"/>
                </a:solidFill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</a:rPr>
              <a:t>агарину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Герману Титову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96058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На какой позывной </a:t>
            </a:r>
            <a:r>
              <a:rPr lang="ru-RU" sz="2600" b="1" dirty="0" smtClean="0">
                <a:solidFill>
                  <a:srgbClr val="0070C0"/>
                </a:solidFill>
              </a:rPr>
              <a:t>отзывался </a:t>
            </a:r>
            <a:r>
              <a:rPr lang="ru-RU" sz="2600" b="1" dirty="0">
                <a:solidFill>
                  <a:srgbClr val="0070C0"/>
                </a:solidFill>
              </a:rPr>
              <a:t>во время пребывания на </a:t>
            </a:r>
            <a:r>
              <a:rPr lang="ru-RU" sz="2600" b="1" dirty="0" smtClean="0">
                <a:solidFill>
                  <a:srgbClr val="0070C0"/>
                </a:solidFill>
              </a:rPr>
              <a:t>орбите </a:t>
            </a:r>
            <a:r>
              <a:rPr lang="ru-RU" sz="2600" b="1" dirty="0">
                <a:solidFill>
                  <a:srgbClr val="0070C0"/>
                </a:solidFill>
              </a:rPr>
              <a:t>Г. Титов?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Кондор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Орёл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Альбатрос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08382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 назывался советский корабль многоразового использования?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«Восток»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«Буран»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«Вихрь»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71738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>
                <a:solidFill>
                  <a:srgbClr val="0070C0"/>
                </a:solidFill>
              </a:rPr>
              <a:t>В какой день недели, согласно установившейся традиции, запуск ракет с экипажем не совершают?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Среда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Понедельник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Пятница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5713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Как называется городок, в котором живут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космонавты до и после полётов?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Лунный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Звёздный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Ракетный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76033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0070C0"/>
                </a:solidFill>
              </a:rPr>
              <a:t>Назовите дату первого в мире полёта человека в </a:t>
            </a:r>
            <a:r>
              <a:rPr lang="ru-RU" sz="2600" b="1" dirty="0" smtClean="0">
                <a:solidFill>
                  <a:srgbClr val="0070C0"/>
                </a:solidFill>
              </a:rPr>
              <a:t>космос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6 августа 1961 года</a:t>
            </a: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>
                <a:solidFill>
                  <a:srgbClr val="002060"/>
                </a:solidFill>
              </a:rPr>
              <a:t>12 апреля 1961 года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4 октября 1957 года</a:t>
            </a: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96045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>
                <a:solidFill>
                  <a:srgbClr val="0070C0"/>
                </a:solidFill>
              </a:rPr>
              <a:t>Как звали человека, который первый вышел в открытый космос?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Георгий Гречко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Алексей Леонов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Юрий Гагарин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68678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Где находится пища космонавтов во время полёта? 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термосе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тюбиках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контейнерах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00229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>
                <a:solidFill>
                  <a:srgbClr val="0070C0"/>
                </a:solidFill>
              </a:rPr>
              <a:t>Назовите главный космодром, с которого стартовали первые космические корабли?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Плесецк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Байконур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Восточный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87451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 smtClean="0">
                <a:solidFill>
                  <a:srgbClr val="0070C0"/>
                </a:solidFill>
              </a:rPr>
              <a:t>Где находится самый большой планетарий в мире?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Париже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Москве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Лондоне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76826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0070C0"/>
                </a:solidFill>
              </a:rPr>
              <a:t>Сколько потребовалось полётов для строительства международной космической станции</a:t>
            </a:r>
            <a:r>
              <a:rPr lang="ru-RU" sz="2600" b="1" dirty="0" smtClean="0">
                <a:solidFill>
                  <a:srgbClr val="0070C0"/>
                </a:solidFill>
              </a:rPr>
              <a:t>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1546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115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12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75869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Какой город России носит звание «колыбель космонавтики</a:t>
            </a:r>
            <a:r>
              <a:rPr lang="ru-RU" sz="2600" b="1" dirty="0" smtClean="0">
                <a:solidFill>
                  <a:srgbClr val="0070C0"/>
                </a:solidFill>
              </a:rPr>
              <a:t>»?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Тула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Калуга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Брянск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18636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Какое имя носил первый искусственный спутник Земли</a:t>
            </a:r>
            <a:r>
              <a:rPr lang="ru-RU" sz="2600" b="1" dirty="0" smtClean="0">
                <a:solidFill>
                  <a:srgbClr val="0070C0"/>
                </a:solidFill>
              </a:rPr>
              <a:t>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Восток-1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Спутник-1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Земля-1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45383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0070C0"/>
                </a:solidFill>
              </a:rPr>
              <a:t>Как называлась первая орбитальная станция, запущенная в 1971 году</a:t>
            </a:r>
            <a:r>
              <a:rPr lang="ru-RU" sz="2600" b="1" dirty="0" smtClean="0">
                <a:solidFill>
                  <a:srgbClr val="0070C0"/>
                </a:solidFill>
              </a:rPr>
              <a:t>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Восток-1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Салют-1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Мир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40740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На какую из сторон света традиционно запускают космические аппараты</a:t>
            </a:r>
            <a:r>
              <a:rPr lang="ru-RU" sz="2600" b="1" dirty="0" smtClean="0">
                <a:solidFill>
                  <a:srgbClr val="0070C0"/>
                </a:solidFill>
              </a:rPr>
              <a:t>?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Запад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Восток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Юг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0020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Какой российский космонавт сделал первую фотографию </a:t>
            </a:r>
            <a:r>
              <a:rPr lang="ru-RU" sz="2600" b="1" dirty="0" smtClean="0">
                <a:solidFill>
                  <a:srgbClr val="0070C0"/>
                </a:solidFill>
              </a:rPr>
              <a:t>Земли?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Гагарин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Титов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Леонов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78983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В какой области РФ находится город Гагарин, названный в честь первого космонавта мира?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Саратовская область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Смоленская область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Московская область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98718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Какой позывной был у космонавта Валентины Терешковой?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Голубка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Чайка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Ласточка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80713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Кто из женщин-космонавтов первой совершил выход в открытый космос?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В. Терешкова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С. Савицкая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Е. Кондакова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72766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Какой советский космический корабль в 1975 году пристыковался к американскому «Аполлону»?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Восток - 6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Союз - 19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Восход -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0552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В каком российском городе расположен ЦУП (Центр Управления Полётами)?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Дубна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Королёв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Жуковский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13321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rgbClr val="0070C0"/>
                </a:solidFill>
              </a:rPr>
              <a:t>В каком российском городе находится первый в мире и крупнейший в России Музей </a:t>
            </a:r>
            <a:r>
              <a:rPr lang="ru-RU" sz="2600" b="1" dirty="0" smtClean="0">
                <a:solidFill>
                  <a:srgbClr val="0070C0"/>
                </a:solidFill>
              </a:rPr>
              <a:t>космонавтики?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Москве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Калуге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Гагарине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5067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Куда ведёт космическая «трасса Кондратюка»?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 Марсу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 Луне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 Венере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99070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340769"/>
            <a:ext cx="7848872" cy="15475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 </a:t>
            </a:r>
            <a:r>
              <a:rPr lang="ru-RU" sz="1900" b="1" dirty="0">
                <a:solidFill>
                  <a:srgbClr val="0070C0"/>
                </a:solidFill>
              </a:rPr>
              <a:t>Американский астронавт </a:t>
            </a:r>
            <a:r>
              <a:rPr lang="ru-RU" sz="1900" b="1" dirty="0" smtClean="0">
                <a:solidFill>
                  <a:srgbClr val="0070C0"/>
                </a:solidFill>
              </a:rPr>
              <a:t>Н. </a:t>
            </a:r>
            <a:r>
              <a:rPr lang="ru-RU" sz="1900" b="1" dirty="0">
                <a:solidFill>
                  <a:srgbClr val="0070C0"/>
                </a:solidFill>
              </a:rPr>
              <a:t>Армстронг специально побывал в этом российском городе, где набрал пригоршню земли у стен </a:t>
            </a:r>
            <a:r>
              <a:rPr lang="ru-RU" sz="1900" b="1" dirty="0" smtClean="0">
                <a:solidFill>
                  <a:srgbClr val="0070C0"/>
                </a:solidFill>
              </a:rPr>
              <a:t>дома</a:t>
            </a:r>
            <a:r>
              <a:rPr lang="ru-RU" sz="1900" b="1" dirty="0">
                <a:solidFill>
                  <a:srgbClr val="0070C0"/>
                </a:solidFill>
              </a:rPr>
              <a:t>, где жил и работал </a:t>
            </a:r>
            <a:r>
              <a:rPr lang="ru-RU" sz="1900" b="1" dirty="0" smtClean="0">
                <a:solidFill>
                  <a:srgbClr val="0070C0"/>
                </a:solidFill>
              </a:rPr>
              <a:t>Ю. В. </a:t>
            </a:r>
            <a:r>
              <a:rPr lang="ru-RU" sz="1900" b="1" dirty="0">
                <a:solidFill>
                  <a:srgbClr val="0070C0"/>
                </a:solidFill>
              </a:rPr>
              <a:t>Кондратюк. Впоследствии Армстронг заявил: «Эта земля для меня имеет не меньшую ценность, чем лунный грунт». </a:t>
            </a:r>
            <a:endParaRPr lang="ru-RU" sz="1900" b="1" dirty="0" smtClean="0">
              <a:solidFill>
                <a:srgbClr val="0070C0"/>
              </a:solidFill>
            </a:endParaRPr>
          </a:p>
          <a:p>
            <a:pPr lvl="0" algn="ctr">
              <a:defRPr/>
            </a:pPr>
            <a:r>
              <a:rPr lang="ru-RU" sz="1900" b="1" dirty="0" smtClean="0">
                <a:solidFill>
                  <a:srgbClr val="0070C0"/>
                </a:solidFill>
              </a:rPr>
              <a:t>О </a:t>
            </a:r>
            <a:r>
              <a:rPr lang="ru-RU" sz="1900" b="1" dirty="0">
                <a:solidFill>
                  <a:srgbClr val="0070C0"/>
                </a:solidFill>
              </a:rPr>
              <a:t>каком городе идёт речь?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Калуга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Новосибирск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/>
              </a:rPr>
              <a:t>Москва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52662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Реактивное движение, используемое ныне в самолетах, ракетах и космических снарядах, свойственно и ... Кому?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Дельфину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Кальмару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Раку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0796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Какой русский писатель, вдохновленный гением </a:t>
            </a:r>
            <a:endParaRPr lang="ru-RU" sz="2600" b="1" dirty="0" smtClean="0">
              <a:solidFill>
                <a:srgbClr val="0070C0"/>
              </a:solidFill>
            </a:endParaRPr>
          </a:p>
          <a:p>
            <a:pPr lvl="0" algn="ctr">
              <a:defRPr/>
            </a:pPr>
            <a:r>
              <a:rPr lang="ru-RU" sz="2600" b="1" dirty="0" smtClean="0">
                <a:solidFill>
                  <a:srgbClr val="0070C0"/>
                </a:solidFill>
              </a:rPr>
              <a:t>К. Э. </a:t>
            </a:r>
            <a:r>
              <a:rPr lang="ru-RU" sz="2600" b="1" dirty="0">
                <a:solidFill>
                  <a:srgbClr val="0070C0"/>
                </a:solidFill>
              </a:rPr>
              <a:t>Циолковского, написал научно-фантастический роман «Звезда КЭЦ», в котором находят отражение многие идеи изобретателя?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И. Ефремов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А. Беляев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А. Толстой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35942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Кто был генеральным конструктором пилотируемых космических </a:t>
            </a:r>
            <a:r>
              <a:rPr lang="ru-RU" sz="2600" b="1" dirty="0" smtClean="0">
                <a:solidFill>
                  <a:srgbClr val="0070C0"/>
                </a:solidFill>
              </a:rPr>
              <a:t>аппаратов?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900" b="1" dirty="0">
                <a:solidFill>
                  <a:srgbClr val="002060"/>
                </a:solidFill>
              </a:rPr>
              <a:t>К.Э. Циолковский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900" b="1" dirty="0">
                <a:solidFill>
                  <a:srgbClr val="002060"/>
                </a:solidFill>
              </a:rPr>
              <a:t>С.П</a:t>
            </a:r>
            <a:r>
              <a:rPr lang="ru-RU" sz="1900" b="1">
                <a:solidFill>
                  <a:srgbClr val="002060"/>
                </a:solidFill>
              </a:rPr>
              <a:t>. </a:t>
            </a:r>
            <a:endParaRPr lang="ru-RU" sz="1900" b="1" smtClean="0">
              <a:solidFill>
                <a:srgbClr val="002060"/>
              </a:solidFill>
            </a:endParaRPr>
          </a:p>
          <a:p>
            <a:pPr lvl="0" algn="ctr">
              <a:defRPr/>
            </a:pPr>
            <a:r>
              <a:rPr lang="ru-RU" sz="1900" b="1" smtClean="0">
                <a:solidFill>
                  <a:srgbClr val="002060"/>
                </a:solidFill>
              </a:rPr>
              <a:t>Королёв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900" b="1" dirty="0">
                <a:solidFill>
                  <a:srgbClr val="002060"/>
                </a:solidFill>
              </a:rPr>
              <a:t>Н.Е. Жуковский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1539175" y="6237312"/>
            <a:ext cx="540433" cy="514130"/>
          </a:xfrm>
          <a:prstGeom prst="mathMultiply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2695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Какая надпись была на космическом шлеме </a:t>
            </a:r>
            <a:endParaRPr lang="ru-RU" sz="2600" b="1" dirty="0" smtClean="0">
              <a:solidFill>
                <a:srgbClr val="0070C0"/>
              </a:solidFill>
            </a:endParaRPr>
          </a:p>
          <a:p>
            <a:pPr lvl="0" algn="ctr">
              <a:defRPr/>
            </a:pPr>
            <a:r>
              <a:rPr lang="ru-RU" sz="2600" b="1" dirty="0" smtClean="0">
                <a:solidFill>
                  <a:srgbClr val="0070C0"/>
                </a:solidFill>
              </a:rPr>
              <a:t>Юрия Гагарина?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Россия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СССР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РСФСР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35162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35413" y="1511300"/>
            <a:ext cx="7416800" cy="6477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i="1" dirty="0">
                <a:ln>
                  <a:solidFill>
                    <a:schemeClr val="bg1"/>
                  </a:solidFill>
                </a:ln>
                <a:solidFill>
                  <a:srgbClr val="000066"/>
                </a:solidFill>
                <a:latin typeface="+mn-lt"/>
                <a:ea typeface="+mj-ea"/>
                <a:cs typeface="+mj-cs"/>
              </a:rPr>
              <a:t>Источники информации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rgbClr val="000066"/>
              </a:solid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540058"/>
              </p:ext>
            </p:extLst>
          </p:nvPr>
        </p:nvGraphicFramePr>
        <p:xfrm>
          <a:off x="3671866" y="2492896"/>
          <a:ext cx="8137525" cy="22860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375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595438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Поташинская</a:t>
                      </a:r>
                      <a:r>
                        <a:rPr lang="ru-RU" sz="1600" b="1" baseline="0" dirty="0" smtClean="0"/>
                        <a:t> М.В.- шаблон презентации</a:t>
                      </a:r>
                    </a:p>
                    <a:p>
                      <a:r>
                        <a:rPr lang="en-US" sz="1600" b="1" dirty="0" smtClean="0">
                          <a:hlinkClick r:id="rId2"/>
                        </a:rPr>
                        <a:t>http://zanimatika.narod.ru/RF26_1.htm#%D0%A0%D0%BE%D1%81%D1%81%D0%B8%D0%B9%D1%81%D0%BA%D0%B0%D1%8F%20%D0%BA%D0%BE%D1%81%D0%BC%D0%BE%D0%BD%D0%B0%D0%B2%D1%82%D0%B8%D0%BA%D0%B0</a:t>
                      </a:r>
                      <a:endParaRPr lang="ru-RU" sz="1600" b="1" dirty="0" smtClean="0"/>
                    </a:p>
                    <a:p>
                      <a:r>
                        <a:rPr lang="en-US" sz="1600" b="1" dirty="0" smtClean="0">
                          <a:hlinkClick r:id="rId3"/>
                        </a:rPr>
                        <a:t>https://ffont.ru/font/astra</a:t>
                      </a:r>
                      <a:r>
                        <a:rPr lang="ru-RU" sz="1600" b="1" dirty="0" smtClean="0"/>
                        <a:t> - шрифт на титульном слайде</a:t>
                      </a:r>
                    </a:p>
                    <a:p>
                      <a:r>
                        <a:rPr lang="en-US" sz="1600" b="1" dirty="0" smtClean="0">
                          <a:hlinkClick r:id="rId4"/>
                        </a:rPr>
                        <a:t>https://ofont.ru/view/3243</a:t>
                      </a:r>
                      <a:r>
                        <a:rPr lang="ru-RU" sz="1600" b="1" dirty="0" smtClean="0"/>
                        <a:t>  - шрифт на титульном слайде</a:t>
                      </a:r>
                    </a:p>
                    <a:p>
                      <a:r>
                        <a:rPr lang="en-US" sz="1600" b="1" dirty="0" smtClean="0">
                          <a:hlinkClick r:id="rId5"/>
                        </a:rPr>
                        <a:t>https://veselokloun.ru/viktorina-kosmos.php</a:t>
                      </a:r>
                      <a:r>
                        <a:rPr lang="ru-RU" sz="1600" b="1" dirty="0" smtClean="0"/>
                        <a:t> </a:t>
                      </a:r>
                    </a:p>
                    <a:p>
                      <a:r>
                        <a:rPr lang="en-US" sz="1600" b="1" dirty="0" smtClean="0">
                          <a:hlinkClick r:id="rId6"/>
                        </a:rPr>
                        <a:t>https://childage.ru/obuchenie-i-obrazovanie/nachalnaya-shkola/viktorina-o-kosmose-dlya-detej-7-10-let-s-otvetami.html</a:t>
                      </a:r>
                      <a:r>
                        <a:rPr lang="ru-RU" sz="1600" b="1" dirty="0" smtClean="0"/>
                        <a:t> </a:t>
                      </a:r>
                      <a:endParaRPr lang="ru-RU" sz="1600" b="1" dirty="0"/>
                    </a:p>
                  </a:txBody>
                  <a:tcPr marL="91447" marR="91447" marT="45733" marB="45733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7" name="Picture 3" descr="http://barselit.ru/images/males/gf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0"/>
            <a:ext cx="1655763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3" descr="http://barselit.ru/images/males/gf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50" y="0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множение 7">
            <a:hlinkClick r:id="" action="ppaction://hlinkshowjump?jump=endshow"/>
          </p:cNvPr>
          <p:cNvSpPr/>
          <p:nvPr/>
        </p:nvSpPr>
        <p:spPr>
          <a:xfrm>
            <a:off x="11539175" y="6237312"/>
            <a:ext cx="540433" cy="514130"/>
          </a:xfrm>
          <a:prstGeom prst="mathMultiply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rgbClr val="0070C0"/>
                </a:solidFill>
              </a:rPr>
              <a:t>Во время исторического полёта Юрий Гагарин был одет в костюм «СК-1». Что обозначают эти буквы?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</a:rPr>
              <a:t>Советский космонавт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</a:rPr>
              <a:t>Скафандр космонавта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</a:rPr>
              <a:t>Специальный костюм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22985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Назовите «хвойный» позывной Юрия </a:t>
            </a:r>
            <a:r>
              <a:rPr lang="ru-RU" sz="2600" b="1" dirty="0" smtClean="0">
                <a:solidFill>
                  <a:srgbClr val="0070C0"/>
                </a:solidFill>
              </a:rPr>
              <a:t>Гагарина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Сосна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Кедр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Кипарис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18662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>
                <a:solidFill>
                  <a:srgbClr val="0070C0"/>
                </a:solidFill>
              </a:rPr>
              <a:t>Как назывался космический корабль, на котором Юрий Гагарин совершил первый в мире полёт в космос?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«Восход»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8594013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«Восток»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2545341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«Союз»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55575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rgbClr val="0070C0"/>
                </a:solidFill>
              </a:rPr>
              <a:t> Какова была максимальная высота гагаринского полёта?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2567608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227 км.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5591944" y="3068960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327 </a:t>
            </a:r>
            <a:r>
              <a:rPr lang="ru-RU" sz="2400" b="1" dirty="0" smtClean="0">
                <a:solidFill>
                  <a:srgbClr val="002060"/>
                </a:solidFill>
              </a:rPr>
              <a:t>км.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127 км.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16922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91744" y="1412776"/>
            <a:ext cx="784887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600" b="1" dirty="0" smtClean="0">
                <a:solidFill>
                  <a:srgbClr val="0070C0"/>
                </a:solidFill>
              </a:rPr>
              <a:t>Сколько оборотов вокруг Земли совершил Юрий Гагарин в космическом корабле «Восток»?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5569677" y="3069637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Два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2523074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Один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8616280" y="3933056"/>
            <a:ext cx="3024336" cy="2376264"/>
          </a:xfrm>
          <a:prstGeom prst="star3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975" y="6165850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7981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726</Words>
  <Application>Microsoft Office PowerPoint</Application>
  <PresentationFormat>Широкоэкранный</PresentationFormat>
  <Paragraphs>169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5" baseType="lpstr">
      <vt:lpstr>Arial</vt:lpstr>
      <vt:lpstr>Astra</vt:lpstr>
      <vt:lpstr>Calibri</vt:lpstr>
      <vt:lpstr>Elzevir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космос</dc:subject>
  <dc:creator>6группа</dc:creator>
  <cp:lastModifiedBy>Мань</cp:lastModifiedBy>
  <cp:revision>20</cp:revision>
  <dcterms:created xsi:type="dcterms:W3CDTF">2016-04-12T20:21:28Z</dcterms:created>
  <dcterms:modified xsi:type="dcterms:W3CDTF">2023-04-14T14:50:05Z</dcterms:modified>
</cp:coreProperties>
</file>