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1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6" r:id="rId10"/>
    <p:sldId id="265" r:id="rId11"/>
    <p:sldId id="280" r:id="rId12"/>
    <p:sldId id="267" r:id="rId13"/>
    <p:sldId id="268" r:id="rId14"/>
    <p:sldId id="269" r:id="rId15"/>
    <p:sldId id="282" r:id="rId16"/>
    <p:sldId id="270" r:id="rId17"/>
    <p:sldId id="271" r:id="rId18"/>
    <p:sldId id="272" r:id="rId19"/>
    <p:sldId id="273" r:id="rId20"/>
    <p:sldId id="274" r:id="rId21"/>
    <p:sldId id="275" r:id="rId22"/>
    <p:sldId id="284" r:id="rId23"/>
    <p:sldId id="276" r:id="rId24"/>
    <p:sldId id="283" r:id="rId25"/>
    <p:sldId id="277" r:id="rId26"/>
    <p:sldId id="278" r:id="rId27"/>
    <p:sldId id="281" r:id="rId28"/>
    <p:sldId id="279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698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157699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700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701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702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703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704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705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706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707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708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709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710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711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712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713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714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715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716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7717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57718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7719" name="Rectangle 2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57720" name="Rectangle 2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57721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91641AF-5AA6-4D9F-A857-C948813B3A1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2832CB-3096-478B-BB2C-DAB0E32D66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CC0010-1D54-4BCE-AFFB-D35B3CACD21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3FE5A20-8782-473C-86CC-D98F05AB79B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C921C54-A858-458C-9481-2A9FABD9F7E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33108C5-9BA7-4098-BA0C-59F2D4D9545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B706D6-5A5C-4211-8931-4EAC0DE428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EF404F-8F0A-4B03-A228-82D6C43CC4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F34A5E-36D0-425C-9C07-AE6299A2A69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FB9884-DEC9-4DDB-B560-105A36B0E4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15EEEF-3EA3-4E34-96EC-F9F70A0B19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B34252-53A4-4CCB-BE93-95FE5E59BE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DEF1E4-F924-43B9-A915-DD70FAB988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F81640-AA56-4348-A02C-338A3A0D0E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67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15667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67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67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67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67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68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68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68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68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68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68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68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68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68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68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69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69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69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6693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669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56695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56696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56697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FBA3906B-72E2-439A-A55D-348AED8D1DF1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  <p:sldLayoutId id="2147483783" r:id="rId12"/>
    <p:sldLayoutId id="2147483784" r:id="rId13"/>
    <p:sldLayoutId id="2147483785" r:id="rId14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6.xml"/><Relationship Id="rId4" Type="http://schemas.openxmlformats.org/officeDocument/2006/relationships/slide" Target="slide2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Relationship Id="rId4" Type="http://schemas.openxmlformats.org/officeDocument/2006/relationships/slide" Target="slide2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/>
              <a:t>«Земля-матушка-кормилица»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/>
              <a:t>Автор: Ческидова Ольга Андреевна ученицы 10 класса.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5" name="Rectangle 5"/>
          <p:cNvSpPr>
            <a:spLocks noChangeArrowheads="1"/>
          </p:cNvSpPr>
          <p:nvPr/>
        </p:nvSpPr>
        <p:spPr bwMode="auto">
          <a:xfrm>
            <a:off x="250825" y="11128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sz="2400"/>
          </a:p>
        </p:txBody>
      </p:sp>
      <p:sp>
        <p:nvSpPr>
          <p:cNvPr id="168966" name="Rectangle 6"/>
          <p:cNvSpPr>
            <a:spLocks noChangeArrowheads="1"/>
          </p:cNvSpPr>
          <p:nvPr/>
        </p:nvSpPr>
        <p:spPr bwMode="auto">
          <a:xfrm>
            <a:off x="250825" y="644048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sz="2400"/>
          </a:p>
        </p:txBody>
      </p:sp>
      <p:sp>
        <p:nvSpPr>
          <p:cNvPr id="16896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sz="2400"/>
          </a:p>
        </p:txBody>
      </p:sp>
      <p:pic>
        <p:nvPicPr>
          <p:cNvPr id="168967" name="Picture 7" descr="msotw9_temp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2275" y="333375"/>
            <a:ext cx="5832475" cy="6264275"/>
          </a:xfrm>
          <a:prstGeom prst="rect">
            <a:avLst/>
          </a:prstGeom>
          <a:noFill/>
        </p:spPr>
      </p:pic>
      <p:sp>
        <p:nvSpPr>
          <p:cNvPr id="168969" name="Rectangle 9"/>
          <p:cNvSpPr>
            <a:spLocks noChangeArrowheads="1"/>
          </p:cNvSpPr>
          <p:nvPr/>
        </p:nvSpPr>
        <p:spPr bwMode="auto">
          <a:xfrm>
            <a:off x="0" y="8058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Землепользование в годы советской власти</a:t>
            </a:r>
          </a:p>
        </p:txBody>
      </p:sp>
      <p:sp>
        <p:nvSpPr>
          <p:cNvPr id="211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>
                <a:hlinkClick r:id="rId2" action="ppaction://hlinksldjump"/>
              </a:rPr>
              <a:t>Коммуна «Новый путь»</a:t>
            </a:r>
            <a:endParaRPr lang="ru-RU"/>
          </a:p>
          <a:p>
            <a:r>
              <a:rPr lang="ru-RU"/>
              <a:t>Колхоз «Заря Урала».</a:t>
            </a:r>
          </a:p>
          <a:p>
            <a:r>
              <a:rPr lang="ru-RU"/>
              <a:t>Колхоз «Новый путь».</a:t>
            </a:r>
          </a:p>
          <a:p>
            <a:r>
              <a:rPr lang="ru-RU">
                <a:hlinkClick r:id="rId3" action="ppaction://hlinksldjump"/>
              </a:rPr>
              <a:t>Совхоз «Усть-Ламенский».</a:t>
            </a:r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Коммуна «Новый путь»</a:t>
            </a:r>
          </a:p>
        </p:txBody>
      </p:sp>
      <p:sp>
        <p:nvSpPr>
          <p:cNvPr id="17203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72036" name="Picture 4" descr="F396213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088" y="1628775"/>
            <a:ext cx="7632700" cy="4608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Члены коммуны «Новый путь». </a:t>
            </a:r>
          </a:p>
        </p:txBody>
      </p:sp>
      <p:sp>
        <p:nvSpPr>
          <p:cNvPr id="17306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73060" name="Picture 4" descr="FB9460B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00113" y="1557338"/>
            <a:ext cx="7343775" cy="4535487"/>
          </a:xfrm>
          <a:prstGeom prst="rect">
            <a:avLst/>
          </a:prstGeom>
          <a:noFill/>
        </p:spPr>
      </p:pic>
      <p:sp>
        <p:nvSpPr>
          <p:cNvPr id="173062" name="Rectangle 6"/>
          <p:cNvSpPr>
            <a:spLocks noChangeArrowheads="1"/>
          </p:cNvSpPr>
          <p:nvPr/>
        </p:nvSpPr>
        <p:spPr bwMode="auto">
          <a:xfrm>
            <a:off x="0" y="463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sz="2400"/>
          </a:p>
        </p:txBody>
      </p:sp>
      <p:sp>
        <p:nvSpPr>
          <p:cNvPr id="173063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287338" cy="287337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Усть-Ламенский совхоз.</a:t>
            </a:r>
          </a:p>
        </p:txBody>
      </p:sp>
      <p:graphicFrame>
        <p:nvGraphicFramePr>
          <p:cNvPr id="174095" name="Group 1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30726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2265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65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098" name="Rectangle 18"/>
          <p:cNvSpPr>
            <a:spLocks noChangeArrowheads="1"/>
          </p:cNvSpPr>
          <p:nvPr/>
        </p:nvSpPr>
        <p:spPr bwMode="auto">
          <a:xfrm>
            <a:off x="0" y="1476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74097" name="Picture 17" descr="msotw9_temp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750" y="1700213"/>
            <a:ext cx="3960813" cy="2089150"/>
          </a:xfrm>
          <a:prstGeom prst="rect">
            <a:avLst/>
          </a:prstGeom>
          <a:noFill/>
        </p:spPr>
      </p:pic>
      <p:sp>
        <p:nvSpPr>
          <p:cNvPr id="174099" name="Rectangle 19"/>
          <p:cNvSpPr>
            <a:spLocks noChangeArrowheads="1"/>
          </p:cNvSpPr>
          <p:nvPr/>
        </p:nvSpPr>
        <p:spPr bwMode="auto">
          <a:xfrm>
            <a:off x="0" y="538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sz="2400"/>
          </a:p>
        </p:txBody>
      </p:sp>
      <p:sp>
        <p:nvSpPr>
          <p:cNvPr id="174101" name="Rectangle 21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74100" name="Picture 20" descr="msotw9_temp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1700213"/>
            <a:ext cx="3960812" cy="2089150"/>
          </a:xfrm>
          <a:prstGeom prst="rect">
            <a:avLst/>
          </a:prstGeom>
          <a:noFill/>
        </p:spPr>
      </p:pic>
      <p:sp>
        <p:nvSpPr>
          <p:cNvPr id="174102" name="Rectangle 22"/>
          <p:cNvSpPr>
            <a:spLocks noChangeArrowheads="1"/>
          </p:cNvSpPr>
          <p:nvPr/>
        </p:nvSpPr>
        <p:spPr bwMode="auto">
          <a:xfrm>
            <a:off x="0" y="5286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sz="2400"/>
          </a:p>
        </p:txBody>
      </p:sp>
      <p:sp>
        <p:nvSpPr>
          <p:cNvPr id="174104" name="Rectangle 24"/>
          <p:cNvSpPr>
            <a:spLocks noChangeArrowheads="1"/>
          </p:cNvSpPr>
          <p:nvPr/>
        </p:nvSpPr>
        <p:spPr bwMode="auto">
          <a:xfrm>
            <a:off x="0" y="17573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sz="2400"/>
          </a:p>
        </p:txBody>
      </p:sp>
      <p:pic>
        <p:nvPicPr>
          <p:cNvPr id="174103" name="Picture 23" descr="msotw9_temp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9750" y="3933825"/>
            <a:ext cx="3960813" cy="2087563"/>
          </a:xfrm>
          <a:prstGeom prst="rect">
            <a:avLst/>
          </a:prstGeom>
          <a:noFill/>
        </p:spPr>
      </p:pic>
      <p:sp>
        <p:nvSpPr>
          <p:cNvPr id="174105" name="Rectangle 25"/>
          <p:cNvSpPr>
            <a:spLocks noChangeArrowheads="1"/>
          </p:cNvSpPr>
          <p:nvPr/>
        </p:nvSpPr>
        <p:spPr bwMode="auto">
          <a:xfrm>
            <a:off x="0" y="5100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sz="2400"/>
          </a:p>
        </p:txBody>
      </p:sp>
      <p:sp>
        <p:nvSpPr>
          <p:cNvPr id="174107" name="Rectangle 27"/>
          <p:cNvSpPr>
            <a:spLocks noChangeArrowheads="1"/>
          </p:cNvSpPr>
          <p:nvPr/>
        </p:nvSpPr>
        <p:spPr bwMode="auto">
          <a:xfrm>
            <a:off x="0" y="1704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sz="2400"/>
          </a:p>
        </p:txBody>
      </p:sp>
      <p:pic>
        <p:nvPicPr>
          <p:cNvPr id="174106" name="Picture 26" descr="msotw9_temp0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43438" y="3933825"/>
            <a:ext cx="3960812" cy="2087563"/>
          </a:xfrm>
          <a:prstGeom prst="rect">
            <a:avLst/>
          </a:prstGeom>
          <a:noFill/>
        </p:spPr>
      </p:pic>
      <p:sp>
        <p:nvSpPr>
          <p:cNvPr id="174108" name="Rectangle 28"/>
          <p:cNvSpPr>
            <a:spLocks noChangeArrowheads="1"/>
          </p:cNvSpPr>
          <p:nvPr/>
        </p:nvSpPr>
        <p:spPr bwMode="auto">
          <a:xfrm>
            <a:off x="0" y="5153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068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23850" y="1196975"/>
            <a:ext cx="8532813" cy="5108575"/>
          </a:xfrm>
          <a:noFill/>
          <a:ln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Технопарк Усть-Ламенского совхоза.</a:t>
            </a:r>
          </a:p>
        </p:txBody>
      </p:sp>
      <p:graphicFrame>
        <p:nvGraphicFramePr>
          <p:cNvPr id="176143" name="Group 1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30726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2265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65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6146" name="Rectangle 18"/>
          <p:cNvSpPr>
            <a:spLocks noChangeArrowheads="1"/>
          </p:cNvSpPr>
          <p:nvPr/>
        </p:nvSpPr>
        <p:spPr bwMode="auto">
          <a:xfrm>
            <a:off x="0" y="17287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76145" name="Picture 17" descr="msotw9_temp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750" y="1700213"/>
            <a:ext cx="3960813" cy="2060575"/>
          </a:xfrm>
          <a:prstGeom prst="rect">
            <a:avLst/>
          </a:prstGeom>
          <a:noFill/>
        </p:spPr>
      </p:pic>
      <p:sp>
        <p:nvSpPr>
          <p:cNvPr id="176148" name="Rectangle 20"/>
          <p:cNvSpPr>
            <a:spLocks noChangeArrowheads="1"/>
          </p:cNvSpPr>
          <p:nvPr/>
        </p:nvSpPr>
        <p:spPr bwMode="auto">
          <a:xfrm>
            <a:off x="0" y="1495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76147" name="Picture 19" descr="msotw9_temp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1700213"/>
            <a:ext cx="3960812" cy="2089150"/>
          </a:xfrm>
          <a:prstGeom prst="rect">
            <a:avLst/>
          </a:prstGeom>
          <a:noFill/>
        </p:spPr>
      </p:pic>
      <p:sp>
        <p:nvSpPr>
          <p:cNvPr id="176149" name="Rectangle 21"/>
          <p:cNvSpPr>
            <a:spLocks noChangeArrowheads="1"/>
          </p:cNvSpPr>
          <p:nvPr/>
        </p:nvSpPr>
        <p:spPr bwMode="auto">
          <a:xfrm>
            <a:off x="0" y="5362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sz="2400"/>
          </a:p>
        </p:txBody>
      </p:sp>
      <p:sp>
        <p:nvSpPr>
          <p:cNvPr id="176151" name="Rectangle 23"/>
          <p:cNvSpPr>
            <a:spLocks noChangeArrowheads="1"/>
          </p:cNvSpPr>
          <p:nvPr/>
        </p:nvSpPr>
        <p:spPr bwMode="auto">
          <a:xfrm>
            <a:off x="0" y="1423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sz="2400"/>
          </a:p>
        </p:txBody>
      </p:sp>
      <p:pic>
        <p:nvPicPr>
          <p:cNvPr id="176150" name="Picture 22" descr="C73540AA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9750" y="3933825"/>
            <a:ext cx="3960813" cy="2087563"/>
          </a:xfrm>
          <a:prstGeom prst="rect">
            <a:avLst/>
          </a:prstGeom>
          <a:noFill/>
        </p:spPr>
      </p:pic>
      <p:sp>
        <p:nvSpPr>
          <p:cNvPr id="176153" name="Rectangle 25"/>
          <p:cNvSpPr>
            <a:spLocks noChangeArrowheads="1"/>
          </p:cNvSpPr>
          <p:nvPr/>
        </p:nvSpPr>
        <p:spPr bwMode="auto">
          <a:xfrm>
            <a:off x="0" y="1490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sz="2400"/>
          </a:p>
        </p:txBody>
      </p:sp>
      <p:pic>
        <p:nvPicPr>
          <p:cNvPr id="176152" name="Picture 24" descr="554BFF4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43438" y="3933825"/>
            <a:ext cx="3960812" cy="2087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4" name="Line 4"/>
          <p:cNvSpPr>
            <a:spLocks noChangeShapeType="1"/>
          </p:cNvSpPr>
          <p:nvPr/>
        </p:nvSpPr>
        <p:spPr bwMode="auto">
          <a:xfrm>
            <a:off x="2206625" y="6856413"/>
            <a:ext cx="46069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9205" name="Line 5"/>
          <p:cNvSpPr>
            <a:spLocks noChangeShapeType="1"/>
          </p:cNvSpPr>
          <p:nvPr/>
        </p:nvSpPr>
        <p:spPr bwMode="auto">
          <a:xfrm>
            <a:off x="2206625" y="6856413"/>
            <a:ext cx="46069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9206" name="Line 6"/>
          <p:cNvSpPr>
            <a:spLocks noChangeShapeType="1"/>
          </p:cNvSpPr>
          <p:nvPr/>
        </p:nvSpPr>
        <p:spPr bwMode="auto">
          <a:xfrm>
            <a:off x="2206625" y="6856413"/>
            <a:ext cx="46069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179284" name="Group 84"/>
          <p:cNvGrpSpPr>
            <a:grpSpLocks noChangeAspect="1"/>
          </p:cNvGrpSpPr>
          <p:nvPr/>
        </p:nvGrpSpPr>
        <p:grpSpPr bwMode="auto">
          <a:xfrm>
            <a:off x="179388" y="333375"/>
            <a:ext cx="8699500" cy="6119813"/>
            <a:chOff x="-908" y="0"/>
            <a:chExt cx="10080" cy="5190"/>
          </a:xfrm>
        </p:grpSpPr>
        <p:sp>
          <p:nvSpPr>
            <p:cNvPr id="179285" name="AutoShape 85"/>
            <p:cNvSpPr>
              <a:spLocks noChangeAspect="1" noChangeArrowheads="1"/>
            </p:cNvSpPr>
            <p:nvPr/>
          </p:nvSpPr>
          <p:spPr bwMode="auto">
            <a:xfrm>
              <a:off x="-908" y="0"/>
              <a:ext cx="10080" cy="5190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286" name="Rectangle 86"/>
            <p:cNvSpPr>
              <a:spLocks noChangeArrowheads="1"/>
            </p:cNvSpPr>
            <p:nvPr/>
          </p:nvSpPr>
          <p:spPr bwMode="auto">
            <a:xfrm>
              <a:off x="1148" y="1165"/>
              <a:ext cx="7257" cy="3143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287" name="Line 87"/>
            <p:cNvSpPr>
              <a:spLocks noChangeShapeType="1"/>
            </p:cNvSpPr>
            <p:nvPr/>
          </p:nvSpPr>
          <p:spPr bwMode="auto">
            <a:xfrm>
              <a:off x="1148" y="4308"/>
              <a:ext cx="725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288" name="Line 88"/>
            <p:cNvSpPr>
              <a:spLocks noChangeShapeType="1"/>
            </p:cNvSpPr>
            <p:nvPr/>
          </p:nvSpPr>
          <p:spPr bwMode="auto">
            <a:xfrm>
              <a:off x="1148" y="3919"/>
              <a:ext cx="725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289" name="Line 89"/>
            <p:cNvSpPr>
              <a:spLocks noChangeShapeType="1"/>
            </p:cNvSpPr>
            <p:nvPr/>
          </p:nvSpPr>
          <p:spPr bwMode="auto">
            <a:xfrm>
              <a:off x="1148" y="3531"/>
              <a:ext cx="725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290" name="Line 90"/>
            <p:cNvSpPr>
              <a:spLocks noChangeShapeType="1"/>
            </p:cNvSpPr>
            <p:nvPr/>
          </p:nvSpPr>
          <p:spPr bwMode="auto">
            <a:xfrm>
              <a:off x="1148" y="3125"/>
              <a:ext cx="725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291" name="Line 91"/>
            <p:cNvSpPr>
              <a:spLocks noChangeShapeType="1"/>
            </p:cNvSpPr>
            <p:nvPr/>
          </p:nvSpPr>
          <p:spPr bwMode="auto">
            <a:xfrm>
              <a:off x="1148" y="2736"/>
              <a:ext cx="725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292" name="Line 92"/>
            <p:cNvSpPr>
              <a:spLocks noChangeShapeType="1"/>
            </p:cNvSpPr>
            <p:nvPr/>
          </p:nvSpPr>
          <p:spPr bwMode="auto">
            <a:xfrm>
              <a:off x="1148" y="2348"/>
              <a:ext cx="725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293" name="Line 93"/>
            <p:cNvSpPr>
              <a:spLocks noChangeShapeType="1"/>
            </p:cNvSpPr>
            <p:nvPr/>
          </p:nvSpPr>
          <p:spPr bwMode="auto">
            <a:xfrm>
              <a:off x="1148" y="1960"/>
              <a:ext cx="725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294" name="Line 94"/>
            <p:cNvSpPr>
              <a:spLocks noChangeShapeType="1"/>
            </p:cNvSpPr>
            <p:nvPr/>
          </p:nvSpPr>
          <p:spPr bwMode="auto">
            <a:xfrm>
              <a:off x="1148" y="1554"/>
              <a:ext cx="725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295" name="Line 95"/>
            <p:cNvSpPr>
              <a:spLocks noChangeShapeType="1"/>
            </p:cNvSpPr>
            <p:nvPr/>
          </p:nvSpPr>
          <p:spPr bwMode="auto">
            <a:xfrm>
              <a:off x="1148" y="1165"/>
              <a:ext cx="725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296" name="Rectangle 96"/>
            <p:cNvSpPr>
              <a:spLocks noChangeArrowheads="1"/>
            </p:cNvSpPr>
            <p:nvPr/>
          </p:nvSpPr>
          <p:spPr bwMode="auto">
            <a:xfrm>
              <a:off x="1148" y="1165"/>
              <a:ext cx="7257" cy="3143"/>
            </a:xfrm>
            <a:prstGeom prst="rect">
              <a:avLst/>
            </a:prstGeom>
            <a:noFill/>
            <a:ln w="1143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297" name="Rectangle 97"/>
            <p:cNvSpPr>
              <a:spLocks noChangeArrowheads="1"/>
            </p:cNvSpPr>
            <p:nvPr/>
          </p:nvSpPr>
          <p:spPr bwMode="auto">
            <a:xfrm>
              <a:off x="1254" y="3601"/>
              <a:ext cx="159" cy="707"/>
            </a:xfrm>
            <a:prstGeom prst="rect">
              <a:avLst/>
            </a:prstGeom>
            <a:solidFill>
              <a:srgbClr val="9999FF"/>
            </a:solidFill>
            <a:ln w="1143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298" name="Rectangle 98"/>
            <p:cNvSpPr>
              <a:spLocks noChangeArrowheads="1"/>
            </p:cNvSpPr>
            <p:nvPr/>
          </p:nvSpPr>
          <p:spPr bwMode="auto">
            <a:xfrm>
              <a:off x="1625" y="3478"/>
              <a:ext cx="141" cy="830"/>
            </a:xfrm>
            <a:prstGeom prst="rect">
              <a:avLst/>
            </a:prstGeom>
            <a:solidFill>
              <a:srgbClr val="9999FF"/>
            </a:solidFill>
            <a:ln w="1143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299" name="Rectangle 99"/>
            <p:cNvSpPr>
              <a:spLocks noChangeArrowheads="1"/>
            </p:cNvSpPr>
            <p:nvPr/>
          </p:nvSpPr>
          <p:spPr bwMode="auto">
            <a:xfrm>
              <a:off x="1978" y="2507"/>
              <a:ext cx="159" cy="1801"/>
            </a:xfrm>
            <a:prstGeom prst="rect">
              <a:avLst/>
            </a:prstGeom>
            <a:solidFill>
              <a:srgbClr val="9999FF"/>
            </a:solidFill>
            <a:ln w="1143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300" name="Rectangle 100"/>
            <p:cNvSpPr>
              <a:spLocks noChangeArrowheads="1"/>
            </p:cNvSpPr>
            <p:nvPr/>
          </p:nvSpPr>
          <p:spPr bwMode="auto">
            <a:xfrm>
              <a:off x="2349" y="1589"/>
              <a:ext cx="141" cy="2719"/>
            </a:xfrm>
            <a:prstGeom prst="rect">
              <a:avLst/>
            </a:prstGeom>
            <a:solidFill>
              <a:srgbClr val="9999FF"/>
            </a:solidFill>
            <a:ln w="1143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301" name="Rectangle 101"/>
            <p:cNvSpPr>
              <a:spLocks noChangeArrowheads="1"/>
            </p:cNvSpPr>
            <p:nvPr/>
          </p:nvSpPr>
          <p:spPr bwMode="auto">
            <a:xfrm>
              <a:off x="2702" y="2666"/>
              <a:ext cx="159" cy="1642"/>
            </a:xfrm>
            <a:prstGeom prst="rect">
              <a:avLst/>
            </a:prstGeom>
            <a:solidFill>
              <a:srgbClr val="9999FF"/>
            </a:solidFill>
            <a:ln w="1143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302" name="Rectangle 102"/>
            <p:cNvSpPr>
              <a:spLocks noChangeArrowheads="1"/>
            </p:cNvSpPr>
            <p:nvPr/>
          </p:nvSpPr>
          <p:spPr bwMode="auto">
            <a:xfrm>
              <a:off x="3073" y="1448"/>
              <a:ext cx="141" cy="2860"/>
            </a:xfrm>
            <a:prstGeom prst="rect">
              <a:avLst/>
            </a:prstGeom>
            <a:solidFill>
              <a:srgbClr val="9999FF"/>
            </a:solidFill>
            <a:ln w="1143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303" name="Rectangle 103"/>
            <p:cNvSpPr>
              <a:spLocks noChangeArrowheads="1"/>
            </p:cNvSpPr>
            <p:nvPr/>
          </p:nvSpPr>
          <p:spPr bwMode="auto">
            <a:xfrm>
              <a:off x="3426" y="2772"/>
              <a:ext cx="159" cy="1536"/>
            </a:xfrm>
            <a:prstGeom prst="rect">
              <a:avLst/>
            </a:prstGeom>
            <a:solidFill>
              <a:srgbClr val="9999FF"/>
            </a:solidFill>
            <a:ln w="1143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304" name="Rectangle 104"/>
            <p:cNvSpPr>
              <a:spLocks noChangeArrowheads="1"/>
            </p:cNvSpPr>
            <p:nvPr/>
          </p:nvSpPr>
          <p:spPr bwMode="auto">
            <a:xfrm>
              <a:off x="3796" y="1642"/>
              <a:ext cx="142" cy="2666"/>
            </a:xfrm>
            <a:prstGeom prst="rect">
              <a:avLst/>
            </a:prstGeom>
            <a:solidFill>
              <a:srgbClr val="9999FF"/>
            </a:solidFill>
            <a:ln w="1143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305" name="Rectangle 105"/>
            <p:cNvSpPr>
              <a:spLocks noChangeArrowheads="1"/>
            </p:cNvSpPr>
            <p:nvPr/>
          </p:nvSpPr>
          <p:spPr bwMode="auto">
            <a:xfrm>
              <a:off x="4150" y="2224"/>
              <a:ext cx="159" cy="2084"/>
            </a:xfrm>
            <a:prstGeom prst="rect">
              <a:avLst/>
            </a:prstGeom>
            <a:solidFill>
              <a:srgbClr val="9999FF"/>
            </a:solidFill>
            <a:ln w="1143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306" name="Rectangle 106"/>
            <p:cNvSpPr>
              <a:spLocks noChangeArrowheads="1"/>
            </p:cNvSpPr>
            <p:nvPr/>
          </p:nvSpPr>
          <p:spPr bwMode="auto">
            <a:xfrm>
              <a:off x="4520" y="2507"/>
              <a:ext cx="159" cy="1801"/>
            </a:xfrm>
            <a:prstGeom prst="rect">
              <a:avLst/>
            </a:prstGeom>
            <a:solidFill>
              <a:srgbClr val="9999FF"/>
            </a:solidFill>
            <a:ln w="1143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307" name="Rectangle 107"/>
            <p:cNvSpPr>
              <a:spLocks noChangeArrowheads="1"/>
            </p:cNvSpPr>
            <p:nvPr/>
          </p:nvSpPr>
          <p:spPr bwMode="auto">
            <a:xfrm>
              <a:off x="4891" y="1712"/>
              <a:ext cx="142" cy="2596"/>
            </a:xfrm>
            <a:prstGeom prst="rect">
              <a:avLst/>
            </a:prstGeom>
            <a:solidFill>
              <a:srgbClr val="9999FF"/>
            </a:solidFill>
            <a:ln w="1143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308" name="Rectangle 108"/>
            <p:cNvSpPr>
              <a:spLocks noChangeArrowheads="1"/>
            </p:cNvSpPr>
            <p:nvPr/>
          </p:nvSpPr>
          <p:spPr bwMode="auto">
            <a:xfrm>
              <a:off x="5244" y="1995"/>
              <a:ext cx="159" cy="2313"/>
            </a:xfrm>
            <a:prstGeom prst="rect">
              <a:avLst/>
            </a:prstGeom>
            <a:solidFill>
              <a:srgbClr val="9999FF"/>
            </a:solidFill>
            <a:ln w="1143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309" name="Rectangle 109"/>
            <p:cNvSpPr>
              <a:spLocks noChangeArrowheads="1"/>
            </p:cNvSpPr>
            <p:nvPr/>
          </p:nvSpPr>
          <p:spPr bwMode="auto">
            <a:xfrm>
              <a:off x="5615" y="2419"/>
              <a:ext cx="142" cy="1889"/>
            </a:xfrm>
            <a:prstGeom prst="rect">
              <a:avLst/>
            </a:prstGeom>
            <a:solidFill>
              <a:srgbClr val="9999FF"/>
            </a:solidFill>
            <a:ln w="1143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310" name="Rectangle 110"/>
            <p:cNvSpPr>
              <a:spLocks noChangeArrowheads="1"/>
            </p:cNvSpPr>
            <p:nvPr/>
          </p:nvSpPr>
          <p:spPr bwMode="auto">
            <a:xfrm>
              <a:off x="5968" y="1960"/>
              <a:ext cx="159" cy="2348"/>
            </a:xfrm>
            <a:prstGeom prst="rect">
              <a:avLst/>
            </a:prstGeom>
            <a:solidFill>
              <a:srgbClr val="9999FF"/>
            </a:solidFill>
            <a:ln w="1143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311" name="Rectangle 111"/>
            <p:cNvSpPr>
              <a:spLocks noChangeArrowheads="1"/>
            </p:cNvSpPr>
            <p:nvPr/>
          </p:nvSpPr>
          <p:spPr bwMode="auto">
            <a:xfrm>
              <a:off x="6339" y="2348"/>
              <a:ext cx="142" cy="1960"/>
            </a:xfrm>
            <a:prstGeom prst="rect">
              <a:avLst/>
            </a:prstGeom>
            <a:solidFill>
              <a:srgbClr val="9999FF"/>
            </a:solidFill>
            <a:ln w="1143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312" name="Rectangle 112"/>
            <p:cNvSpPr>
              <a:spLocks noChangeArrowheads="1"/>
            </p:cNvSpPr>
            <p:nvPr/>
          </p:nvSpPr>
          <p:spPr bwMode="auto">
            <a:xfrm>
              <a:off x="6692" y="1907"/>
              <a:ext cx="159" cy="2401"/>
            </a:xfrm>
            <a:prstGeom prst="rect">
              <a:avLst/>
            </a:prstGeom>
            <a:solidFill>
              <a:srgbClr val="9999FF"/>
            </a:solidFill>
            <a:ln w="1143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313" name="Rectangle 113"/>
            <p:cNvSpPr>
              <a:spLocks noChangeArrowheads="1"/>
            </p:cNvSpPr>
            <p:nvPr/>
          </p:nvSpPr>
          <p:spPr bwMode="auto">
            <a:xfrm>
              <a:off x="7063" y="1554"/>
              <a:ext cx="142" cy="2754"/>
            </a:xfrm>
            <a:prstGeom prst="rect">
              <a:avLst/>
            </a:prstGeom>
            <a:solidFill>
              <a:srgbClr val="9999FF"/>
            </a:solidFill>
            <a:ln w="1143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314" name="Rectangle 114"/>
            <p:cNvSpPr>
              <a:spLocks noChangeArrowheads="1"/>
            </p:cNvSpPr>
            <p:nvPr/>
          </p:nvSpPr>
          <p:spPr bwMode="auto">
            <a:xfrm>
              <a:off x="7416" y="2383"/>
              <a:ext cx="159" cy="1925"/>
            </a:xfrm>
            <a:prstGeom prst="rect">
              <a:avLst/>
            </a:prstGeom>
            <a:solidFill>
              <a:srgbClr val="9999FF"/>
            </a:solidFill>
            <a:ln w="1143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315" name="Rectangle 115"/>
            <p:cNvSpPr>
              <a:spLocks noChangeArrowheads="1"/>
            </p:cNvSpPr>
            <p:nvPr/>
          </p:nvSpPr>
          <p:spPr bwMode="auto">
            <a:xfrm>
              <a:off x="7787" y="2736"/>
              <a:ext cx="141" cy="1572"/>
            </a:xfrm>
            <a:prstGeom prst="rect">
              <a:avLst/>
            </a:prstGeom>
            <a:solidFill>
              <a:srgbClr val="9999FF"/>
            </a:solidFill>
            <a:ln w="1143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316" name="Rectangle 116"/>
            <p:cNvSpPr>
              <a:spLocks noChangeArrowheads="1"/>
            </p:cNvSpPr>
            <p:nvPr/>
          </p:nvSpPr>
          <p:spPr bwMode="auto">
            <a:xfrm>
              <a:off x="8140" y="3125"/>
              <a:ext cx="159" cy="1183"/>
            </a:xfrm>
            <a:prstGeom prst="rect">
              <a:avLst/>
            </a:prstGeom>
            <a:solidFill>
              <a:srgbClr val="9999FF"/>
            </a:solidFill>
            <a:ln w="1143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317" name="Line 117"/>
            <p:cNvSpPr>
              <a:spLocks noChangeShapeType="1"/>
            </p:cNvSpPr>
            <p:nvPr/>
          </p:nvSpPr>
          <p:spPr bwMode="auto">
            <a:xfrm>
              <a:off x="1148" y="1165"/>
              <a:ext cx="1" cy="314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318" name="Line 118"/>
            <p:cNvSpPr>
              <a:spLocks noChangeShapeType="1"/>
            </p:cNvSpPr>
            <p:nvPr/>
          </p:nvSpPr>
          <p:spPr bwMode="auto">
            <a:xfrm>
              <a:off x="1077" y="4308"/>
              <a:ext cx="7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319" name="Line 119"/>
            <p:cNvSpPr>
              <a:spLocks noChangeShapeType="1"/>
            </p:cNvSpPr>
            <p:nvPr/>
          </p:nvSpPr>
          <p:spPr bwMode="auto">
            <a:xfrm>
              <a:off x="1077" y="3919"/>
              <a:ext cx="7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320" name="Line 120"/>
            <p:cNvSpPr>
              <a:spLocks noChangeShapeType="1"/>
            </p:cNvSpPr>
            <p:nvPr/>
          </p:nvSpPr>
          <p:spPr bwMode="auto">
            <a:xfrm>
              <a:off x="1077" y="3531"/>
              <a:ext cx="7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321" name="Line 121"/>
            <p:cNvSpPr>
              <a:spLocks noChangeShapeType="1"/>
            </p:cNvSpPr>
            <p:nvPr/>
          </p:nvSpPr>
          <p:spPr bwMode="auto">
            <a:xfrm>
              <a:off x="1077" y="3125"/>
              <a:ext cx="7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322" name="Line 122"/>
            <p:cNvSpPr>
              <a:spLocks noChangeShapeType="1"/>
            </p:cNvSpPr>
            <p:nvPr/>
          </p:nvSpPr>
          <p:spPr bwMode="auto">
            <a:xfrm>
              <a:off x="1077" y="2736"/>
              <a:ext cx="7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323" name="Line 123"/>
            <p:cNvSpPr>
              <a:spLocks noChangeShapeType="1"/>
            </p:cNvSpPr>
            <p:nvPr/>
          </p:nvSpPr>
          <p:spPr bwMode="auto">
            <a:xfrm>
              <a:off x="1077" y="2348"/>
              <a:ext cx="7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324" name="Line 124"/>
            <p:cNvSpPr>
              <a:spLocks noChangeShapeType="1"/>
            </p:cNvSpPr>
            <p:nvPr/>
          </p:nvSpPr>
          <p:spPr bwMode="auto">
            <a:xfrm>
              <a:off x="1077" y="1960"/>
              <a:ext cx="7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325" name="Line 125"/>
            <p:cNvSpPr>
              <a:spLocks noChangeShapeType="1"/>
            </p:cNvSpPr>
            <p:nvPr/>
          </p:nvSpPr>
          <p:spPr bwMode="auto">
            <a:xfrm>
              <a:off x="1077" y="1554"/>
              <a:ext cx="7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326" name="Line 126"/>
            <p:cNvSpPr>
              <a:spLocks noChangeShapeType="1"/>
            </p:cNvSpPr>
            <p:nvPr/>
          </p:nvSpPr>
          <p:spPr bwMode="auto">
            <a:xfrm>
              <a:off x="1077" y="1165"/>
              <a:ext cx="7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327" name="Rectangle 127"/>
            <p:cNvSpPr>
              <a:spLocks noChangeArrowheads="1"/>
            </p:cNvSpPr>
            <p:nvPr/>
          </p:nvSpPr>
          <p:spPr bwMode="auto">
            <a:xfrm>
              <a:off x="2446" y="283"/>
              <a:ext cx="3671" cy="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ru-RU" sz="1400" b="1">
                  <a:solidFill>
                    <a:srgbClr val="000000"/>
                  </a:solidFill>
                  <a:latin typeface="Arial" charset="0"/>
                </a:rPr>
                <a:t>Естественный прирост населения  </a:t>
              </a:r>
            </a:p>
            <a:p>
              <a:pPr algn="ctr"/>
              <a:r>
                <a:rPr lang="ru-RU" sz="1400" b="1">
                  <a:solidFill>
                    <a:srgbClr val="000000"/>
                  </a:solidFill>
                  <a:latin typeface="Arial" charset="0"/>
                </a:rPr>
                <a:t>Совхоза «Усть-Ламенский»</a:t>
              </a:r>
              <a:endParaRPr lang="ru-RU"/>
            </a:p>
          </p:txBody>
        </p:sp>
        <p:sp>
          <p:nvSpPr>
            <p:cNvPr id="179328" name="Rectangle 128"/>
            <p:cNvSpPr>
              <a:spLocks noChangeArrowheads="1"/>
            </p:cNvSpPr>
            <p:nvPr/>
          </p:nvSpPr>
          <p:spPr bwMode="auto">
            <a:xfrm>
              <a:off x="1198" y="3212"/>
              <a:ext cx="195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200">
                  <a:solidFill>
                    <a:srgbClr val="000000"/>
                  </a:solidFill>
                  <a:latin typeface="Arial" charset="0"/>
                </a:rPr>
                <a:t>18</a:t>
              </a:r>
              <a:endParaRPr lang="ru-RU"/>
            </a:p>
          </p:txBody>
        </p:sp>
        <p:sp>
          <p:nvSpPr>
            <p:cNvPr id="179329" name="Rectangle 129"/>
            <p:cNvSpPr>
              <a:spLocks noChangeArrowheads="1"/>
            </p:cNvSpPr>
            <p:nvPr/>
          </p:nvSpPr>
          <p:spPr bwMode="auto">
            <a:xfrm>
              <a:off x="1573" y="3088"/>
              <a:ext cx="195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200">
                  <a:solidFill>
                    <a:srgbClr val="000000"/>
                  </a:solidFill>
                  <a:latin typeface="Arial" charset="0"/>
                </a:rPr>
                <a:t>21</a:t>
              </a:r>
              <a:endParaRPr lang="ru-RU"/>
            </a:p>
          </p:txBody>
        </p:sp>
        <p:sp>
          <p:nvSpPr>
            <p:cNvPr id="179330" name="Rectangle 130"/>
            <p:cNvSpPr>
              <a:spLocks noChangeArrowheads="1"/>
            </p:cNvSpPr>
            <p:nvPr/>
          </p:nvSpPr>
          <p:spPr bwMode="auto">
            <a:xfrm>
              <a:off x="1925" y="2119"/>
              <a:ext cx="195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200">
                  <a:solidFill>
                    <a:srgbClr val="000000"/>
                  </a:solidFill>
                  <a:latin typeface="Arial" charset="0"/>
                </a:rPr>
                <a:t>46</a:t>
              </a:r>
              <a:endParaRPr lang="ru-RU"/>
            </a:p>
          </p:txBody>
        </p:sp>
        <p:sp>
          <p:nvSpPr>
            <p:cNvPr id="179331" name="Rectangle 131"/>
            <p:cNvSpPr>
              <a:spLocks noChangeArrowheads="1"/>
            </p:cNvSpPr>
            <p:nvPr/>
          </p:nvSpPr>
          <p:spPr bwMode="auto">
            <a:xfrm>
              <a:off x="2294" y="1201"/>
              <a:ext cx="195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200">
                  <a:solidFill>
                    <a:srgbClr val="000000"/>
                  </a:solidFill>
                  <a:latin typeface="Arial" charset="0"/>
                </a:rPr>
                <a:t>69</a:t>
              </a:r>
              <a:endParaRPr lang="ru-RU"/>
            </a:p>
          </p:txBody>
        </p:sp>
        <p:sp>
          <p:nvSpPr>
            <p:cNvPr id="179332" name="Rectangle 132"/>
            <p:cNvSpPr>
              <a:spLocks noChangeArrowheads="1"/>
            </p:cNvSpPr>
            <p:nvPr/>
          </p:nvSpPr>
          <p:spPr bwMode="auto">
            <a:xfrm>
              <a:off x="2649" y="2277"/>
              <a:ext cx="19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200">
                  <a:solidFill>
                    <a:srgbClr val="000000"/>
                  </a:solidFill>
                  <a:latin typeface="Arial" charset="0"/>
                </a:rPr>
                <a:t>42</a:t>
              </a:r>
              <a:endParaRPr lang="ru-RU"/>
            </a:p>
          </p:txBody>
        </p:sp>
        <p:sp>
          <p:nvSpPr>
            <p:cNvPr id="179333" name="Rectangle 133"/>
            <p:cNvSpPr>
              <a:spLocks noChangeArrowheads="1"/>
            </p:cNvSpPr>
            <p:nvPr/>
          </p:nvSpPr>
          <p:spPr bwMode="auto">
            <a:xfrm>
              <a:off x="3025" y="1058"/>
              <a:ext cx="195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200">
                  <a:solidFill>
                    <a:srgbClr val="000000"/>
                  </a:solidFill>
                  <a:latin typeface="Arial" charset="0"/>
                </a:rPr>
                <a:t>73</a:t>
              </a:r>
              <a:endParaRPr lang="ru-RU"/>
            </a:p>
          </p:txBody>
        </p:sp>
        <p:sp>
          <p:nvSpPr>
            <p:cNvPr id="179334" name="Rectangle 134"/>
            <p:cNvSpPr>
              <a:spLocks noChangeArrowheads="1"/>
            </p:cNvSpPr>
            <p:nvPr/>
          </p:nvSpPr>
          <p:spPr bwMode="auto">
            <a:xfrm>
              <a:off x="3372" y="2380"/>
              <a:ext cx="195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200">
                  <a:solidFill>
                    <a:srgbClr val="000000"/>
                  </a:solidFill>
                  <a:latin typeface="Arial" charset="0"/>
                </a:rPr>
                <a:t>39</a:t>
              </a:r>
              <a:endParaRPr lang="ru-RU"/>
            </a:p>
          </p:txBody>
        </p:sp>
        <p:sp>
          <p:nvSpPr>
            <p:cNvPr id="179335" name="Rectangle 135"/>
            <p:cNvSpPr>
              <a:spLocks noChangeArrowheads="1"/>
            </p:cNvSpPr>
            <p:nvPr/>
          </p:nvSpPr>
          <p:spPr bwMode="auto">
            <a:xfrm>
              <a:off x="3746" y="1256"/>
              <a:ext cx="195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200">
                  <a:solidFill>
                    <a:srgbClr val="000000"/>
                  </a:solidFill>
                  <a:latin typeface="Arial" charset="0"/>
                </a:rPr>
                <a:t>68</a:t>
              </a:r>
              <a:endParaRPr lang="ru-RU"/>
            </a:p>
          </p:txBody>
        </p:sp>
        <p:sp>
          <p:nvSpPr>
            <p:cNvPr id="179336" name="Rectangle 136"/>
            <p:cNvSpPr>
              <a:spLocks noChangeArrowheads="1"/>
            </p:cNvSpPr>
            <p:nvPr/>
          </p:nvSpPr>
          <p:spPr bwMode="auto">
            <a:xfrm>
              <a:off x="4101" y="1836"/>
              <a:ext cx="195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200">
                  <a:solidFill>
                    <a:srgbClr val="000000"/>
                  </a:solidFill>
                  <a:latin typeface="Arial" charset="0"/>
                </a:rPr>
                <a:t>53</a:t>
              </a:r>
              <a:endParaRPr lang="ru-RU"/>
            </a:p>
          </p:txBody>
        </p:sp>
        <p:sp>
          <p:nvSpPr>
            <p:cNvPr id="179337" name="Rectangle 137"/>
            <p:cNvSpPr>
              <a:spLocks noChangeArrowheads="1"/>
            </p:cNvSpPr>
            <p:nvPr/>
          </p:nvSpPr>
          <p:spPr bwMode="auto">
            <a:xfrm>
              <a:off x="4467" y="2119"/>
              <a:ext cx="195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200">
                  <a:solidFill>
                    <a:srgbClr val="000000"/>
                  </a:solidFill>
                  <a:latin typeface="Arial" charset="0"/>
                </a:rPr>
                <a:t>46</a:t>
              </a:r>
              <a:endParaRPr lang="ru-RU"/>
            </a:p>
          </p:txBody>
        </p:sp>
        <p:sp>
          <p:nvSpPr>
            <p:cNvPr id="179338" name="Rectangle 138"/>
            <p:cNvSpPr>
              <a:spLocks noChangeArrowheads="1"/>
            </p:cNvSpPr>
            <p:nvPr/>
          </p:nvSpPr>
          <p:spPr bwMode="auto">
            <a:xfrm>
              <a:off x="4835" y="1322"/>
              <a:ext cx="195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200">
                  <a:solidFill>
                    <a:srgbClr val="000000"/>
                  </a:solidFill>
                  <a:latin typeface="Arial" charset="0"/>
                </a:rPr>
                <a:t>66</a:t>
              </a:r>
              <a:endParaRPr lang="ru-RU"/>
            </a:p>
          </p:txBody>
        </p:sp>
        <p:sp>
          <p:nvSpPr>
            <p:cNvPr id="179339" name="Rectangle 139"/>
            <p:cNvSpPr>
              <a:spLocks noChangeArrowheads="1"/>
            </p:cNvSpPr>
            <p:nvPr/>
          </p:nvSpPr>
          <p:spPr bwMode="auto">
            <a:xfrm>
              <a:off x="5190" y="1607"/>
              <a:ext cx="195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200">
                  <a:solidFill>
                    <a:srgbClr val="000000"/>
                  </a:solidFill>
                  <a:latin typeface="Arial" charset="0"/>
                </a:rPr>
                <a:t>59</a:t>
              </a:r>
              <a:endParaRPr lang="ru-RU"/>
            </a:p>
          </p:txBody>
        </p:sp>
        <p:sp>
          <p:nvSpPr>
            <p:cNvPr id="179340" name="Rectangle 140"/>
            <p:cNvSpPr>
              <a:spLocks noChangeArrowheads="1"/>
            </p:cNvSpPr>
            <p:nvPr/>
          </p:nvSpPr>
          <p:spPr bwMode="auto">
            <a:xfrm>
              <a:off x="5563" y="2032"/>
              <a:ext cx="19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200">
                  <a:solidFill>
                    <a:srgbClr val="000000"/>
                  </a:solidFill>
                  <a:latin typeface="Arial" charset="0"/>
                </a:rPr>
                <a:t>48</a:t>
              </a:r>
              <a:endParaRPr lang="ru-RU"/>
            </a:p>
          </p:txBody>
        </p:sp>
        <p:sp>
          <p:nvSpPr>
            <p:cNvPr id="179341" name="Rectangle 141"/>
            <p:cNvSpPr>
              <a:spLocks noChangeArrowheads="1"/>
            </p:cNvSpPr>
            <p:nvPr/>
          </p:nvSpPr>
          <p:spPr bwMode="auto">
            <a:xfrm>
              <a:off x="5916" y="1572"/>
              <a:ext cx="195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200">
                  <a:solidFill>
                    <a:srgbClr val="000000"/>
                  </a:solidFill>
                  <a:latin typeface="Arial" charset="0"/>
                </a:rPr>
                <a:t>60</a:t>
              </a:r>
              <a:endParaRPr lang="ru-RU"/>
            </a:p>
          </p:txBody>
        </p:sp>
        <p:sp>
          <p:nvSpPr>
            <p:cNvPr id="179342" name="Rectangle 142"/>
            <p:cNvSpPr>
              <a:spLocks noChangeArrowheads="1"/>
            </p:cNvSpPr>
            <p:nvPr/>
          </p:nvSpPr>
          <p:spPr bwMode="auto">
            <a:xfrm>
              <a:off x="6291" y="1962"/>
              <a:ext cx="19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200">
                  <a:solidFill>
                    <a:srgbClr val="000000"/>
                  </a:solidFill>
                  <a:latin typeface="Arial" charset="0"/>
                </a:rPr>
                <a:t>50</a:t>
              </a:r>
              <a:endParaRPr lang="ru-RU"/>
            </a:p>
          </p:txBody>
        </p:sp>
        <p:sp>
          <p:nvSpPr>
            <p:cNvPr id="179343" name="Rectangle 143"/>
            <p:cNvSpPr>
              <a:spLocks noChangeArrowheads="1"/>
            </p:cNvSpPr>
            <p:nvPr/>
          </p:nvSpPr>
          <p:spPr bwMode="auto">
            <a:xfrm>
              <a:off x="6639" y="1517"/>
              <a:ext cx="195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200">
                  <a:solidFill>
                    <a:srgbClr val="000000"/>
                  </a:solidFill>
                  <a:latin typeface="Arial" charset="0"/>
                </a:rPr>
                <a:t>61</a:t>
              </a:r>
              <a:endParaRPr lang="ru-RU"/>
            </a:p>
          </p:txBody>
        </p:sp>
        <p:sp>
          <p:nvSpPr>
            <p:cNvPr id="179344" name="Rectangle 144"/>
            <p:cNvSpPr>
              <a:spLocks noChangeArrowheads="1"/>
            </p:cNvSpPr>
            <p:nvPr/>
          </p:nvSpPr>
          <p:spPr bwMode="auto">
            <a:xfrm>
              <a:off x="7011" y="1165"/>
              <a:ext cx="19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200">
                  <a:solidFill>
                    <a:srgbClr val="000000"/>
                  </a:solidFill>
                  <a:latin typeface="Arial" charset="0"/>
                </a:rPr>
                <a:t>70</a:t>
              </a:r>
              <a:endParaRPr lang="ru-RU"/>
            </a:p>
          </p:txBody>
        </p:sp>
        <p:sp>
          <p:nvSpPr>
            <p:cNvPr id="179345" name="Rectangle 145"/>
            <p:cNvSpPr>
              <a:spLocks noChangeArrowheads="1"/>
            </p:cNvSpPr>
            <p:nvPr/>
          </p:nvSpPr>
          <p:spPr bwMode="auto">
            <a:xfrm>
              <a:off x="7360" y="1995"/>
              <a:ext cx="195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200">
                  <a:solidFill>
                    <a:srgbClr val="000000"/>
                  </a:solidFill>
                  <a:latin typeface="Arial" charset="0"/>
                </a:rPr>
                <a:t>49</a:t>
              </a:r>
              <a:endParaRPr lang="ru-RU"/>
            </a:p>
          </p:txBody>
        </p:sp>
        <p:sp>
          <p:nvSpPr>
            <p:cNvPr id="179346" name="Rectangle 146"/>
            <p:cNvSpPr>
              <a:spLocks noChangeArrowheads="1"/>
            </p:cNvSpPr>
            <p:nvPr/>
          </p:nvSpPr>
          <p:spPr bwMode="auto">
            <a:xfrm>
              <a:off x="7737" y="2348"/>
              <a:ext cx="195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200">
                  <a:solidFill>
                    <a:srgbClr val="000000"/>
                  </a:solidFill>
                  <a:latin typeface="Arial" charset="0"/>
                </a:rPr>
                <a:t>40</a:t>
              </a:r>
              <a:endParaRPr lang="ru-RU"/>
            </a:p>
          </p:txBody>
        </p:sp>
        <p:sp>
          <p:nvSpPr>
            <p:cNvPr id="179347" name="Rectangle 147"/>
            <p:cNvSpPr>
              <a:spLocks noChangeArrowheads="1"/>
            </p:cNvSpPr>
            <p:nvPr/>
          </p:nvSpPr>
          <p:spPr bwMode="auto">
            <a:xfrm>
              <a:off x="8089" y="2734"/>
              <a:ext cx="195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200">
                  <a:solidFill>
                    <a:srgbClr val="000000"/>
                  </a:solidFill>
                  <a:latin typeface="Arial" charset="0"/>
                </a:rPr>
                <a:t>30</a:t>
              </a:r>
              <a:endParaRPr lang="ru-RU"/>
            </a:p>
          </p:txBody>
        </p:sp>
        <p:sp>
          <p:nvSpPr>
            <p:cNvPr id="179348" name="Rectangle 148"/>
            <p:cNvSpPr>
              <a:spLocks noChangeArrowheads="1"/>
            </p:cNvSpPr>
            <p:nvPr/>
          </p:nvSpPr>
          <p:spPr bwMode="auto">
            <a:xfrm>
              <a:off x="849" y="4165"/>
              <a:ext cx="97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200">
                  <a:solidFill>
                    <a:srgbClr val="000000"/>
                  </a:solidFill>
                  <a:latin typeface="Arial" charset="0"/>
                </a:rPr>
                <a:t>0</a:t>
              </a:r>
              <a:endParaRPr lang="ru-RU"/>
            </a:p>
          </p:txBody>
        </p:sp>
        <p:sp>
          <p:nvSpPr>
            <p:cNvPr id="179349" name="Rectangle 149"/>
            <p:cNvSpPr>
              <a:spLocks noChangeArrowheads="1"/>
            </p:cNvSpPr>
            <p:nvPr/>
          </p:nvSpPr>
          <p:spPr bwMode="auto">
            <a:xfrm>
              <a:off x="729" y="3776"/>
              <a:ext cx="195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200">
                  <a:solidFill>
                    <a:srgbClr val="000000"/>
                  </a:solidFill>
                  <a:latin typeface="Arial" charset="0"/>
                </a:rPr>
                <a:t>10</a:t>
              </a:r>
              <a:endParaRPr lang="ru-RU"/>
            </a:p>
          </p:txBody>
        </p:sp>
        <p:sp>
          <p:nvSpPr>
            <p:cNvPr id="179350" name="Rectangle 150"/>
            <p:cNvSpPr>
              <a:spLocks noChangeArrowheads="1"/>
            </p:cNvSpPr>
            <p:nvPr/>
          </p:nvSpPr>
          <p:spPr bwMode="auto">
            <a:xfrm>
              <a:off x="729" y="3390"/>
              <a:ext cx="195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200">
                  <a:solidFill>
                    <a:srgbClr val="000000"/>
                  </a:solidFill>
                  <a:latin typeface="Arial" charset="0"/>
                </a:rPr>
                <a:t>20</a:t>
              </a:r>
              <a:endParaRPr lang="ru-RU"/>
            </a:p>
          </p:txBody>
        </p:sp>
        <p:sp>
          <p:nvSpPr>
            <p:cNvPr id="179351" name="Rectangle 151"/>
            <p:cNvSpPr>
              <a:spLocks noChangeArrowheads="1"/>
            </p:cNvSpPr>
            <p:nvPr/>
          </p:nvSpPr>
          <p:spPr bwMode="auto">
            <a:xfrm>
              <a:off x="729" y="2985"/>
              <a:ext cx="195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200">
                  <a:solidFill>
                    <a:srgbClr val="000000"/>
                  </a:solidFill>
                  <a:latin typeface="Arial" charset="0"/>
                </a:rPr>
                <a:t>30</a:t>
              </a:r>
              <a:endParaRPr lang="ru-RU"/>
            </a:p>
          </p:txBody>
        </p:sp>
        <p:sp>
          <p:nvSpPr>
            <p:cNvPr id="179352" name="Rectangle 152"/>
            <p:cNvSpPr>
              <a:spLocks noChangeArrowheads="1"/>
            </p:cNvSpPr>
            <p:nvPr/>
          </p:nvSpPr>
          <p:spPr bwMode="auto">
            <a:xfrm>
              <a:off x="729" y="2596"/>
              <a:ext cx="19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200">
                  <a:solidFill>
                    <a:srgbClr val="000000"/>
                  </a:solidFill>
                  <a:latin typeface="Arial" charset="0"/>
                </a:rPr>
                <a:t>40</a:t>
              </a:r>
              <a:endParaRPr lang="ru-RU"/>
            </a:p>
          </p:txBody>
        </p:sp>
        <p:sp>
          <p:nvSpPr>
            <p:cNvPr id="179353" name="Rectangle 153"/>
            <p:cNvSpPr>
              <a:spLocks noChangeArrowheads="1"/>
            </p:cNvSpPr>
            <p:nvPr/>
          </p:nvSpPr>
          <p:spPr bwMode="auto">
            <a:xfrm>
              <a:off x="729" y="2205"/>
              <a:ext cx="195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200">
                  <a:solidFill>
                    <a:srgbClr val="000000"/>
                  </a:solidFill>
                  <a:latin typeface="Arial" charset="0"/>
                </a:rPr>
                <a:t>50</a:t>
              </a:r>
              <a:endParaRPr lang="ru-RU"/>
            </a:p>
          </p:txBody>
        </p:sp>
        <p:sp>
          <p:nvSpPr>
            <p:cNvPr id="179354" name="Rectangle 154"/>
            <p:cNvSpPr>
              <a:spLocks noChangeArrowheads="1"/>
            </p:cNvSpPr>
            <p:nvPr/>
          </p:nvSpPr>
          <p:spPr bwMode="auto">
            <a:xfrm>
              <a:off x="729" y="1819"/>
              <a:ext cx="195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200">
                  <a:solidFill>
                    <a:srgbClr val="000000"/>
                  </a:solidFill>
                  <a:latin typeface="Arial" charset="0"/>
                </a:rPr>
                <a:t>60</a:t>
              </a:r>
              <a:endParaRPr lang="ru-RU"/>
            </a:p>
          </p:txBody>
        </p:sp>
        <p:sp>
          <p:nvSpPr>
            <p:cNvPr id="179355" name="Rectangle 155"/>
            <p:cNvSpPr>
              <a:spLocks noChangeArrowheads="1"/>
            </p:cNvSpPr>
            <p:nvPr/>
          </p:nvSpPr>
          <p:spPr bwMode="auto">
            <a:xfrm>
              <a:off x="729" y="1414"/>
              <a:ext cx="19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200">
                  <a:solidFill>
                    <a:srgbClr val="000000"/>
                  </a:solidFill>
                  <a:latin typeface="Arial" charset="0"/>
                </a:rPr>
                <a:t>70</a:t>
              </a:r>
              <a:endParaRPr lang="ru-RU"/>
            </a:p>
          </p:txBody>
        </p:sp>
        <p:sp>
          <p:nvSpPr>
            <p:cNvPr id="179356" name="Rectangle 156"/>
            <p:cNvSpPr>
              <a:spLocks noChangeArrowheads="1"/>
            </p:cNvSpPr>
            <p:nvPr/>
          </p:nvSpPr>
          <p:spPr bwMode="auto">
            <a:xfrm>
              <a:off x="729" y="1025"/>
              <a:ext cx="19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200">
                  <a:solidFill>
                    <a:srgbClr val="000000"/>
                  </a:solidFill>
                  <a:latin typeface="Arial" charset="0"/>
                </a:rPr>
                <a:t>80</a:t>
              </a:r>
              <a:endParaRPr lang="ru-RU"/>
            </a:p>
          </p:txBody>
        </p:sp>
        <p:sp>
          <p:nvSpPr>
            <p:cNvPr id="179357" name="Rectangle 157"/>
            <p:cNvSpPr>
              <a:spLocks noChangeArrowheads="1"/>
            </p:cNvSpPr>
            <p:nvPr/>
          </p:nvSpPr>
          <p:spPr bwMode="auto">
            <a:xfrm>
              <a:off x="1553" y="4556"/>
              <a:ext cx="6830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200" b="1">
                  <a:solidFill>
                    <a:srgbClr val="000000"/>
                  </a:solidFill>
                  <a:latin typeface="Arial" charset="0"/>
                </a:rPr>
                <a:t>1948     1950       1952       1954      1956      1958        1960      1962       1964       1966</a:t>
              </a:r>
              <a:endParaRPr lang="ru-RU"/>
            </a:p>
          </p:txBody>
        </p:sp>
        <p:sp>
          <p:nvSpPr>
            <p:cNvPr id="179358" name="Rectangle 158"/>
            <p:cNvSpPr>
              <a:spLocks noChangeArrowheads="1"/>
            </p:cNvSpPr>
            <p:nvPr/>
          </p:nvSpPr>
          <p:spPr bwMode="auto">
            <a:xfrm rot="16200000">
              <a:off x="-160" y="2930"/>
              <a:ext cx="1222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200" b="1">
                  <a:solidFill>
                    <a:srgbClr val="000000"/>
                  </a:solidFill>
                  <a:latin typeface="Arial" charset="0"/>
                </a:rPr>
                <a:t>Количество людей</a:t>
              </a:r>
              <a:endParaRPr lang="ru-RU"/>
            </a:p>
          </p:txBody>
        </p:sp>
        <p:sp>
          <p:nvSpPr>
            <p:cNvPr id="179359" name="Rectangle 159"/>
            <p:cNvSpPr>
              <a:spLocks noChangeArrowheads="1"/>
            </p:cNvSpPr>
            <p:nvPr/>
          </p:nvSpPr>
          <p:spPr bwMode="auto">
            <a:xfrm>
              <a:off x="212" y="0"/>
              <a:ext cx="8476" cy="5014"/>
            </a:xfrm>
            <a:prstGeom prst="rect">
              <a:avLst/>
            </a:prstGeom>
            <a:noFill/>
            <a:ln w="1143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80228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750" y="404813"/>
            <a:ext cx="8208963" cy="5761037"/>
          </a:xfrm>
          <a:prstGeom prst="rect">
            <a:avLst/>
          </a:prstGeom>
          <a:noFill/>
        </p:spPr>
      </p:pic>
      <p:sp>
        <p:nvSpPr>
          <p:cNvPr id="180230" name="Rectangle 6"/>
          <p:cNvSpPr>
            <a:spLocks noChangeArrowheads="1"/>
          </p:cNvSpPr>
          <p:nvPr/>
        </p:nvSpPr>
        <p:spPr bwMode="auto">
          <a:xfrm>
            <a:off x="0" y="3457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Жилищное и бытовое строительство.</a:t>
            </a:r>
          </a:p>
        </p:txBody>
      </p:sp>
      <p:graphicFrame>
        <p:nvGraphicFramePr>
          <p:cNvPr id="181266" name="Group 1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30726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2265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65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1269" name="Rectangle 21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81268" name="Picture 20" descr="1AC339B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750" y="1700213"/>
            <a:ext cx="2592388" cy="2089150"/>
          </a:xfrm>
          <a:prstGeom prst="rect">
            <a:avLst/>
          </a:prstGeom>
          <a:noFill/>
        </p:spPr>
      </p:pic>
      <p:sp>
        <p:nvSpPr>
          <p:cNvPr id="181270" name="Rectangle 22"/>
          <p:cNvSpPr>
            <a:spLocks noChangeArrowheads="1"/>
          </p:cNvSpPr>
          <p:nvPr/>
        </p:nvSpPr>
        <p:spPr bwMode="auto">
          <a:xfrm>
            <a:off x="0" y="5295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sz="2400"/>
          </a:p>
        </p:txBody>
      </p:sp>
      <p:sp>
        <p:nvSpPr>
          <p:cNvPr id="181272" name="Rectangle 24"/>
          <p:cNvSpPr>
            <a:spLocks noChangeArrowheads="1"/>
          </p:cNvSpPr>
          <p:nvPr/>
        </p:nvSpPr>
        <p:spPr bwMode="auto">
          <a:xfrm>
            <a:off x="0" y="1476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81271" name="Picture 23" descr="801FF51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76600" y="1700213"/>
            <a:ext cx="2590800" cy="2089150"/>
          </a:xfrm>
          <a:prstGeom prst="rect">
            <a:avLst/>
          </a:prstGeom>
          <a:noFill/>
        </p:spPr>
      </p:pic>
      <p:sp>
        <p:nvSpPr>
          <p:cNvPr id="181273" name="Rectangle 25"/>
          <p:cNvSpPr>
            <a:spLocks noChangeArrowheads="1"/>
          </p:cNvSpPr>
          <p:nvPr/>
        </p:nvSpPr>
        <p:spPr bwMode="auto">
          <a:xfrm>
            <a:off x="0" y="538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sz="2400"/>
          </a:p>
        </p:txBody>
      </p:sp>
      <p:sp>
        <p:nvSpPr>
          <p:cNvPr id="181275" name="Rectangle 27"/>
          <p:cNvSpPr>
            <a:spLocks noChangeArrowheads="1"/>
          </p:cNvSpPr>
          <p:nvPr/>
        </p:nvSpPr>
        <p:spPr bwMode="auto">
          <a:xfrm>
            <a:off x="0" y="1538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81274" name="Picture 26" descr="A659DA7E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11863" y="1700213"/>
            <a:ext cx="2592387" cy="2089150"/>
          </a:xfrm>
          <a:prstGeom prst="rect">
            <a:avLst/>
          </a:prstGeom>
          <a:noFill/>
        </p:spPr>
      </p:pic>
      <p:sp>
        <p:nvSpPr>
          <p:cNvPr id="181276" name="Rectangle 28"/>
          <p:cNvSpPr>
            <a:spLocks noChangeArrowheads="1"/>
          </p:cNvSpPr>
          <p:nvPr/>
        </p:nvSpPr>
        <p:spPr bwMode="auto">
          <a:xfrm>
            <a:off x="0" y="5319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sz="2400"/>
          </a:p>
        </p:txBody>
      </p:sp>
      <p:sp>
        <p:nvSpPr>
          <p:cNvPr id="181278" name="Rectangle 30"/>
          <p:cNvSpPr>
            <a:spLocks noChangeArrowheads="1"/>
          </p:cNvSpPr>
          <p:nvPr/>
        </p:nvSpPr>
        <p:spPr bwMode="auto">
          <a:xfrm>
            <a:off x="0" y="1838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81277" name="Picture 29" descr="37F4956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9750" y="3933825"/>
            <a:ext cx="2592388" cy="2087563"/>
          </a:xfrm>
          <a:prstGeom prst="rect">
            <a:avLst/>
          </a:prstGeom>
          <a:noFill/>
        </p:spPr>
      </p:pic>
      <p:sp>
        <p:nvSpPr>
          <p:cNvPr id="181281" name="Rectangle 33"/>
          <p:cNvSpPr>
            <a:spLocks noChangeArrowheads="1"/>
          </p:cNvSpPr>
          <p:nvPr/>
        </p:nvSpPr>
        <p:spPr bwMode="auto">
          <a:xfrm>
            <a:off x="0" y="1566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81280" name="Picture 32" descr="4B34A6F0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76600" y="3933825"/>
            <a:ext cx="2590800" cy="2087563"/>
          </a:xfrm>
          <a:prstGeom prst="rect">
            <a:avLst/>
          </a:prstGeom>
          <a:noFill/>
        </p:spPr>
      </p:pic>
      <p:sp>
        <p:nvSpPr>
          <p:cNvPr id="181284" name="Rectangle 36"/>
          <p:cNvSpPr>
            <a:spLocks noChangeArrowheads="1"/>
          </p:cNvSpPr>
          <p:nvPr/>
        </p:nvSpPr>
        <p:spPr bwMode="auto">
          <a:xfrm>
            <a:off x="0" y="1404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81283" name="Picture 35" descr="397FEB3C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011863" y="3933825"/>
            <a:ext cx="2592387" cy="2087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Проблема исследования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 определить оптимальную форму землепользования для Сибирского региона на примере истории землепользования села Усть-Ламенка Голышмановского района Тюменской области.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90600"/>
          </a:xfrm>
        </p:spPr>
        <p:txBody>
          <a:bodyPr/>
          <a:lstStyle/>
          <a:p>
            <a:r>
              <a:rPr lang="ru-RU"/>
              <a:t>Современное кооперирование.</a:t>
            </a: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400">
                <a:hlinkClick r:id="rId2" action="ppaction://hlinksldjump"/>
              </a:rPr>
              <a:t>ООО «Гришино».</a:t>
            </a:r>
            <a:r>
              <a:rPr lang="ru-RU" sz="4400"/>
              <a:t> </a:t>
            </a:r>
          </a:p>
          <a:p>
            <a:r>
              <a:rPr lang="ru-RU" sz="4400">
                <a:hlinkClick r:id="rId3" action="ppaction://hlinksldjump"/>
              </a:rPr>
              <a:t>Агрофирма ООО «Сибирский урожай».</a:t>
            </a:r>
            <a:endParaRPr lang="ru-RU" sz="4400"/>
          </a:p>
          <a:p>
            <a:r>
              <a:rPr lang="ru-RU" sz="4400">
                <a:hlinkClick r:id="rId4" action="ppaction://hlinksldjump"/>
              </a:rPr>
              <a:t>КХ «Евлоево».</a:t>
            </a:r>
            <a:endParaRPr lang="ru-RU" sz="4400"/>
          </a:p>
          <a:p>
            <a:r>
              <a:rPr lang="ru-RU" sz="4400">
                <a:hlinkClick r:id="rId5" action="ppaction://hlinksldjump"/>
              </a:rPr>
              <a:t>ИКХ «Калугино».</a:t>
            </a:r>
            <a:endParaRPr lang="ru-RU" sz="4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Автопарк агрофирмы ООО «Сибирский урожай».</a:t>
            </a:r>
          </a:p>
        </p:txBody>
      </p:sp>
      <p:graphicFrame>
        <p:nvGraphicFramePr>
          <p:cNvPr id="184358" name="Group 38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7931150" cy="4525963"/>
        </p:xfrm>
        <a:graphic>
          <a:graphicData uri="http://schemas.openxmlformats.org/drawingml/2006/table">
            <a:tbl>
              <a:tblPr/>
              <a:tblGrid>
                <a:gridCol w="3970338"/>
                <a:gridCol w="3960812"/>
              </a:tblGrid>
              <a:tr h="2260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65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4338" name="Rectangle 18"/>
          <p:cNvSpPr>
            <a:spLocks noChangeArrowheads="1"/>
          </p:cNvSpPr>
          <p:nvPr/>
        </p:nvSpPr>
        <p:spPr bwMode="auto">
          <a:xfrm>
            <a:off x="2962275" y="2486025"/>
            <a:ext cx="321945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184337" name="Picture 17" descr="DD86330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00563" y="1700213"/>
            <a:ext cx="3744912" cy="2089150"/>
          </a:xfrm>
          <a:prstGeom prst="rect">
            <a:avLst/>
          </a:prstGeom>
          <a:noFill/>
        </p:spPr>
      </p:pic>
      <p:sp>
        <p:nvSpPr>
          <p:cNvPr id="184361" name="Rectangle 41"/>
          <p:cNvSpPr>
            <a:spLocks noChangeArrowheads="1"/>
          </p:cNvSpPr>
          <p:nvPr/>
        </p:nvSpPr>
        <p:spPr bwMode="auto">
          <a:xfrm>
            <a:off x="1354138" y="2471738"/>
            <a:ext cx="3217862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184360" name="Picture 40" descr="FC527EF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750" y="1700213"/>
            <a:ext cx="3816350" cy="2089150"/>
          </a:xfrm>
          <a:prstGeom prst="rect">
            <a:avLst/>
          </a:prstGeom>
          <a:noFill/>
        </p:spPr>
      </p:pic>
      <p:sp>
        <p:nvSpPr>
          <p:cNvPr id="184363" name="Rectangle 43"/>
          <p:cNvSpPr>
            <a:spLocks noChangeArrowheads="1"/>
          </p:cNvSpPr>
          <p:nvPr/>
        </p:nvSpPr>
        <p:spPr bwMode="auto">
          <a:xfrm>
            <a:off x="1354138" y="2471738"/>
            <a:ext cx="321945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184359" name="Picture 39" descr="C741CB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9750" y="4005263"/>
            <a:ext cx="3805238" cy="2016125"/>
          </a:xfrm>
          <a:prstGeom prst="rect">
            <a:avLst/>
          </a:prstGeom>
          <a:noFill/>
        </p:spPr>
      </p:pic>
      <p:sp>
        <p:nvSpPr>
          <p:cNvPr id="184380" name="Rectangle 60"/>
          <p:cNvSpPr>
            <a:spLocks noChangeArrowheads="1"/>
          </p:cNvSpPr>
          <p:nvPr/>
        </p:nvSpPr>
        <p:spPr bwMode="auto">
          <a:xfrm>
            <a:off x="0" y="2400300"/>
            <a:ext cx="32178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84382" name="Rectangle 62"/>
          <p:cNvSpPr>
            <a:spLocks noChangeArrowheads="1"/>
          </p:cNvSpPr>
          <p:nvPr/>
        </p:nvSpPr>
        <p:spPr bwMode="auto">
          <a:xfrm>
            <a:off x="0" y="2400300"/>
            <a:ext cx="321945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184378" name="Picture 58" descr="3FC83E47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00563" y="3933825"/>
            <a:ext cx="3671887" cy="2087563"/>
          </a:xfrm>
          <a:prstGeom prst="rect">
            <a:avLst/>
          </a:prstGeom>
          <a:noFill/>
        </p:spPr>
      </p:pic>
      <p:sp>
        <p:nvSpPr>
          <p:cNvPr id="184397" name="Rectangle 77"/>
          <p:cNvSpPr>
            <a:spLocks noChangeArrowheads="1"/>
          </p:cNvSpPr>
          <p:nvPr/>
        </p:nvSpPr>
        <p:spPr bwMode="auto">
          <a:xfrm>
            <a:off x="0" y="2917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Показатели посевной площади в гектарах Агрофирмы ООО «Сибирский урожай».</a:t>
            </a:r>
          </a:p>
        </p:txBody>
      </p:sp>
      <p:graphicFrame>
        <p:nvGraphicFramePr>
          <p:cNvPr id="218161" name="Group 49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8229600" cy="3916365"/>
        </p:xfrm>
        <a:graphic>
          <a:graphicData uri="http://schemas.openxmlformats.org/drawingml/2006/table">
            <a:tbl>
              <a:tblPr/>
              <a:tblGrid>
                <a:gridCol w="1646238"/>
                <a:gridCol w="1646237"/>
                <a:gridCol w="1644650"/>
                <a:gridCol w="1646238"/>
                <a:gridCol w="1646237"/>
              </a:tblGrid>
              <a:tr h="652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Год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Пшеница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Ячмень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Овёс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Итого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2002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5000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5000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4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2003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4000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600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5100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2004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9000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700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9700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2005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10000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700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10700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2006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21000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22000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8162" name="AutoShape 5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5876925"/>
            <a:ext cx="358775" cy="28892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Автопарк ООО «Гришино».</a:t>
            </a:r>
          </a:p>
        </p:txBody>
      </p:sp>
      <p:pic>
        <p:nvPicPr>
          <p:cNvPr id="187416" name="Picture 24" descr="9B298C99"/>
          <p:cNvPicPr>
            <a:picLocks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57200" y="2578100"/>
            <a:ext cx="4038600" cy="2573338"/>
          </a:xfrm>
          <a:noFill/>
          <a:ln/>
        </p:spPr>
      </p:pic>
      <p:pic>
        <p:nvPicPr>
          <p:cNvPr id="187418" name="Picture 26" descr="588CD613"/>
          <p:cNvPicPr>
            <a:picLocks noChangeAspect="1" noChangeArrowheads="1"/>
          </p:cNvPicPr>
          <p:nvPr>
            <p:ph sz="quarter" idx="3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716463" y="2565400"/>
            <a:ext cx="3816350" cy="259238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092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971550" y="404813"/>
            <a:ext cx="7246938" cy="5491162"/>
          </a:xfrm>
          <a:noFill/>
          <a:ln/>
        </p:spPr>
      </p:pic>
      <p:sp>
        <p:nvSpPr>
          <p:cNvPr id="21709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165850"/>
            <a:ext cx="395288" cy="28892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30237"/>
          </a:xfrm>
        </p:spPr>
        <p:txBody>
          <a:bodyPr/>
          <a:lstStyle/>
          <a:p>
            <a:r>
              <a:rPr lang="ru-RU" sz="4000"/>
              <a:t>КХ «Евлоево».</a:t>
            </a:r>
          </a:p>
        </p:txBody>
      </p:sp>
      <p:sp>
        <p:nvSpPr>
          <p:cNvPr id="191503" name="Rectangle 15"/>
          <p:cNvSpPr>
            <a:spLocks noChangeArrowheads="1"/>
          </p:cNvSpPr>
          <p:nvPr/>
        </p:nvSpPr>
        <p:spPr bwMode="auto">
          <a:xfrm>
            <a:off x="0" y="17573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91504" name="Rectangle 16"/>
          <p:cNvSpPr>
            <a:spLocks noChangeArrowheads="1"/>
          </p:cNvSpPr>
          <p:nvPr/>
        </p:nvSpPr>
        <p:spPr bwMode="auto">
          <a:xfrm>
            <a:off x="0" y="5100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sz="2400"/>
          </a:p>
        </p:txBody>
      </p:sp>
      <p:graphicFrame>
        <p:nvGraphicFramePr>
          <p:cNvPr id="191526" name="Group 38"/>
          <p:cNvGraphicFramePr>
            <a:graphicFrameLocks noGrp="1"/>
          </p:cNvGraphicFramePr>
          <p:nvPr>
            <p:ph idx="1"/>
          </p:nvPr>
        </p:nvGraphicFramePr>
        <p:xfrm>
          <a:off x="179388" y="1268413"/>
          <a:ext cx="8713787" cy="5113338"/>
        </p:xfrm>
        <a:graphic>
          <a:graphicData uri="http://schemas.openxmlformats.org/drawingml/2006/table">
            <a:tbl>
              <a:tblPr/>
              <a:tblGrid>
                <a:gridCol w="4249737"/>
                <a:gridCol w="4464050"/>
              </a:tblGrid>
              <a:tr h="5113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Евлоев Хусейн Азметович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Кирпичный завод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1519" name="Rectangle 31"/>
          <p:cNvSpPr>
            <a:spLocks noChangeArrowheads="1"/>
          </p:cNvSpPr>
          <p:nvPr/>
        </p:nvSpPr>
        <p:spPr bwMode="auto">
          <a:xfrm>
            <a:off x="0" y="17573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91518" name="Picture 30" descr="msotw9_temp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388" y="1989138"/>
            <a:ext cx="4176712" cy="3949700"/>
          </a:xfrm>
          <a:prstGeom prst="rect">
            <a:avLst/>
          </a:prstGeom>
          <a:noFill/>
        </p:spPr>
      </p:pic>
      <p:sp>
        <p:nvSpPr>
          <p:cNvPr id="191520" name="Rectangle 32"/>
          <p:cNvSpPr>
            <a:spLocks noChangeArrowheads="1"/>
          </p:cNvSpPr>
          <p:nvPr/>
        </p:nvSpPr>
        <p:spPr bwMode="auto">
          <a:xfrm>
            <a:off x="0" y="5100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sz="2400"/>
          </a:p>
        </p:txBody>
      </p:sp>
      <p:sp>
        <p:nvSpPr>
          <p:cNvPr id="191523" name="Rectangle 35"/>
          <p:cNvSpPr>
            <a:spLocks noChangeArrowheads="1"/>
          </p:cNvSpPr>
          <p:nvPr/>
        </p:nvSpPr>
        <p:spPr bwMode="auto">
          <a:xfrm>
            <a:off x="0" y="-2633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91522" name="Picture 34" descr="msotw9_temp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1916113"/>
            <a:ext cx="4098925" cy="4176712"/>
          </a:xfrm>
          <a:prstGeom prst="rect">
            <a:avLst/>
          </a:prstGeom>
          <a:noFill/>
        </p:spPr>
      </p:pic>
      <p:sp>
        <p:nvSpPr>
          <p:cNvPr id="191524" name="Rectangle 36"/>
          <p:cNvSpPr>
            <a:spLocks noChangeArrowheads="1"/>
          </p:cNvSpPr>
          <p:nvPr/>
        </p:nvSpPr>
        <p:spPr bwMode="auto">
          <a:xfrm>
            <a:off x="0" y="547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sz="2400"/>
          </a:p>
        </p:txBody>
      </p:sp>
      <p:sp>
        <p:nvSpPr>
          <p:cNvPr id="191525" name="AutoShape 3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570663"/>
            <a:ext cx="360362" cy="287337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79" name="Rectangle 43"/>
          <p:cNvSpPr>
            <a:spLocks noGrp="1" noChangeArrowheads="1"/>
          </p:cNvSpPr>
          <p:nvPr>
            <p:ph type="title"/>
          </p:nvPr>
        </p:nvSpPr>
        <p:spPr>
          <a:xfrm>
            <a:off x="4859338" y="2781300"/>
            <a:ext cx="3910012" cy="1287463"/>
          </a:xfrm>
        </p:spPr>
        <p:txBody>
          <a:bodyPr/>
          <a:lstStyle/>
          <a:p>
            <a:r>
              <a:rPr lang="ru-RU" sz="4000"/>
              <a:t>ИКХ «Калугино»</a:t>
            </a:r>
          </a:p>
        </p:txBody>
      </p:sp>
      <p:graphicFrame>
        <p:nvGraphicFramePr>
          <p:cNvPr id="193586" name="Group 50"/>
          <p:cNvGraphicFramePr>
            <a:graphicFrameLocks noGrp="1"/>
          </p:cNvGraphicFramePr>
          <p:nvPr>
            <p:ph sz="half" idx="1"/>
          </p:nvPr>
        </p:nvGraphicFramePr>
        <p:xfrm>
          <a:off x="457200" y="260350"/>
          <a:ext cx="4038600" cy="6264276"/>
        </p:xfrm>
        <a:graphic>
          <a:graphicData uri="http://schemas.openxmlformats.org/drawingml/2006/table">
            <a:tbl>
              <a:tblPr/>
              <a:tblGrid>
                <a:gridCol w="4038600"/>
              </a:tblGrid>
              <a:tr h="3001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62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3583" name="Rectangle 47"/>
          <p:cNvSpPr>
            <a:spLocks noChangeArrowheads="1"/>
          </p:cNvSpPr>
          <p:nvPr/>
        </p:nvSpPr>
        <p:spPr bwMode="auto">
          <a:xfrm>
            <a:off x="0" y="1695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93582" name="Picture 46" descr="6370A0A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088" y="620713"/>
            <a:ext cx="3097212" cy="2397125"/>
          </a:xfrm>
          <a:prstGeom prst="rect">
            <a:avLst/>
          </a:prstGeom>
          <a:noFill/>
        </p:spPr>
      </p:pic>
      <p:sp>
        <p:nvSpPr>
          <p:cNvPr id="193585" name="Rectangle 49"/>
          <p:cNvSpPr>
            <a:spLocks noChangeArrowheads="1"/>
          </p:cNvSpPr>
          <p:nvPr/>
        </p:nvSpPr>
        <p:spPr bwMode="auto">
          <a:xfrm>
            <a:off x="0" y="1038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sz="2400"/>
          </a:p>
        </p:txBody>
      </p:sp>
      <p:pic>
        <p:nvPicPr>
          <p:cNvPr id="193584" name="Picture 48" descr="A22CEFAE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650" y="3429000"/>
            <a:ext cx="3240088" cy="28813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Национальный проект </a:t>
            </a:r>
            <a:br>
              <a:rPr lang="ru-RU" sz="4000"/>
            </a:br>
            <a:r>
              <a:rPr lang="ru-RU" sz="4000"/>
              <a:t>«Развитие АПК» в действии</a:t>
            </a:r>
          </a:p>
        </p:txBody>
      </p:sp>
      <p:sp>
        <p:nvSpPr>
          <p:cNvPr id="21504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179388" y="5157788"/>
            <a:ext cx="8713787" cy="863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400"/>
              <a:t>Выдача комбикорма и зерна на свиноматок в селе Усть-Ламенка Голышмановского района Тюменской области за 2006 год.</a:t>
            </a:r>
          </a:p>
        </p:txBody>
      </p:sp>
      <p:graphicFrame>
        <p:nvGraphicFramePr>
          <p:cNvPr id="215080" name="Group 40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8229600" cy="3017520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438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Кол-во хозяйств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Кол-во голов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Кол-во зерна в ц.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Всего выдано в ц.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53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26,5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1404,5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5555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32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31.,5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1984,5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8944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30237"/>
          </a:xfrm>
        </p:spPr>
        <p:txBody>
          <a:bodyPr/>
          <a:lstStyle/>
          <a:p>
            <a:r>
              <a:rPr lang="ru-RU" sz="4000"/>
              <a:t>Вывод:</a:t>
            </a:r>
          </a:p>
        </p:txBody>
      </p:sp>
      <p:sp>
        <p:nvSpPr>
          <p:cNvPr id="2109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50825" y="981075"/>
            <a:ext cx="8642350" cy="5472113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	В 90-е годы крестьянские хозяйства разных форм росли как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	грибы. Со времен остались только рентабельные, остальные распались. Что явилось успехом их существования?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Во-первых, предпринимательская жилка.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Во-вторых, самореализация своей продукции, минуя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посредников.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В-третьих, применение более современной техники и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агротехнологии.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В-четвёртых, постоянное,  тесное и взаимовыгодное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сотрудничество с местными перерабатывающими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предприятиями.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В-пятых, более гибкая политика государства в современное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время, в частности законопроект о земле и национальный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проект.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В-шестых, оптимальная форма владения и пользования землёй.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Гипотеза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/>
              <a:t>реализация национального проекта по развитию агропромышленного комплекса Сибири позволит не только решить продовольственные проблемы, но и демографические.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.    </a:t>
            </a:r>
            <a:br>
              <a:rPr lang="ru-RU" sz="4000"/>
            </a:br>
            <a:r>
              <a:rPr lang="ru-RU" sz="4000"/>
              <a:t/>
            </a:r>
            <a:br>
              <a:rPr lang="ru-RU" sz="4000"/>
            </a:br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57200" y="620713"/>
            <a:ext cx="8229600" cy="576103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4000" b="1">
                <a:solidFill>
                  <a:schemeClr val="tx2"/>
                </a:solidFill>
              </a:rPr>
              <a:t>Объект исследования:</a:t>
            </a:r>
            <a:br>
              <a:rPr lang="ru-RU" sz="4000" b="1">
                <a:solidFill>
                  <a:schemeClr val="tx2"/>
                </a:solidFill>
              </a:rPr>
            </a:br>
            <a:r>
              <a:rPr lang="ru-RU" sz="4000"/>
              <a:t>исторический путь развития земледелия Сибирского региона с </a:t>
            </a:r>
            <a:r>
              <a:rPr lang="en-US" sz="4000"/>
              <a:t>XVII</a:t>
            </a:r>
            <a:r>
              <a:rPr lang="ru-RU" sz="4000"/>
              <a:t> по </a:t>
            </a:r>
            <a:r>
              <a:rPr lang="en-US" sz="4000"/>
              <a:t>XX</a:t>
            </a:r>
            <a:r>
              <a:rPr lang="ru-RU" sz="4000"/>
              <a:t> век. </a:t>
            </a:r>
          </a:p>
          <a:p>
            <a:pPr>
              <a:buFont typeface="Wingdings" pitchFamily="2" charset="2"/>
              <a:buNone/>
            </a:pPr>
            <a:r>
              <a:rPr lang="ru-RU" sz="4000" b="1">
                <a:solidFill>
                  <a:schemeClr val="tx2"/>
                </a:solidFill>
              </a:rPr>
              <a:t>Предмет исследования:</a:t>
            </a:r>
            <a:r>
              <a:rPr lang="ru-RU" sz="4000"/>
              <a:t> формы землепользования села Усть-Ламенка Голышмановского района Тюменской области с </a:t>
            </a:r>
            <a:r>
              <a:rPr lang="en-US" sz="4000"/>
              <a:t>XVII</a:t>
            </a:r>
            <a:r>
              <a:rPr lang="ru-RU" sz="4000"/>
              <a:t> по </a:t>
            </a:r>
            <a:r>
              <a:rPr lang="en-US" sz="4000"/>
              <a:t>XX</a:t>
            </a:r>
            <a:r>
              <a:rPr lang="ru-RU" sz="4000"/>
              <a:t> век.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/>
              <a:t>Цель исследования:</a:t>
            </a:r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000"/>
              <a:t>изучив исторический путь земледелия в Сибири, найти оптимальные формы землепользования в нашем регионе.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90600"/>
          </a:xfrm>
        </p:spPr>
        <p:txBody>
          <a:bodyPr/>
          <a:lstStyle/>
          <a:p>
            <a:r>
              <a:rPr lang="ru-RU"/>
              <a:t>Задачи исследования:</a:t>
            </a:r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81075"/>
            <a:ext cx="8229600" cy="5472113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/>
              <a:t>Изучить историю земледелия в Сибири в целом и в Усть-Ламенке в частности, используя воспоминания, историческую литературу и архивные документы и описать процесс реформирования сельского хозяйства Сибири с </a:t>
            </a:r>
            <a:r>
              <a:rPr lang="en-US"/>
              <a:t>XVII </a:t>
            </a:r>
            <a:r>
              <a:rPr lang="ru-RU"/>
              <a:t>по </a:t>
            </a:r>
            <a:r>
              <a:rPr lang="en-US"/>
              <a:t>XXI </a:t>
            </a:r>
            <a:r>
              <a:rPr lang="ru-RU"/>
              <a:t>век включительно. 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/>
              <a:t>Определить различные формы землепользования в нашем регионе, их проанализировать и найти оптимальные.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Методы: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000"/>
              <a:t>анализ различных источников: специальной и исторической литературы, архивных документов, воспоминаний, схем, зарисовок и фотодокументов; </a:t>
            </a:r>
          </a:p>
          <a:p>
            <a:r>
              <a:rPr lang="ru-RU" sz="4000"/>
              <a:t>анкетирование; </a:t>
            </a:r>
          </a:p>
          <a:p>
            <a:r>
              <a:rPr lang="ru-RU" sz="4000"/>
              <a:t>интервьюирование.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47725"/>
          </a:xfrm>
        </p:spPr>
        <p:txBody>
          <a:bodyPr/>
          <a:lstStyle/>
          <a:p>
            <a:r>
              <a:rPr lang="ru-RU"/>
              <a:t>Содержание</a:t>
            </a:r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435975" cy="525621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b="1"/>
              <a:t>1 глава. Развитие земледелия </a:t>
            </a:r>
            <a:r>
              <a:rPr lang="en-US" sz="2400" b="1"/>
              <a:t>XVI</a:t>
            </a:r>
            <a:r>
              <a:rPr lang="ru-RU" sz="2400" b="1"/>
              <a:t>-</a:t>
            </a:r>
            <a:r>
              <a:rPr lang="en-US" sz="2400" b="1"/>
              <a:t>XIX</a:t>
            </a:r>
            <a:r>
              <a:rPr lang="ru-RU" sz="2400" b="1"/>
              <a:t> вв</a:t>
            </a:r>
          </a:p>
          <a:p>
            <a:pPr>
              <a:lnSpc>
                <a:spcPct val="80000"/>
              </a:lnSpc>
            </a:pPr>
            <a:r>
              <a:rPr lang="ru-RU" sz="2400" b="1"/>
              <a:t>1.1.Освоение Сибири. </a:t>
            </a:r>
          </a:p>
          <a:p>
            <a:pPr>
              <a:lnSpc>
                <a:spcPct val="80000"/>
              </a:lnSpc>
            </a:pPr>
            <a:r>
              <a:rPr lang="ru-RU" sz="2400" b="1"/>
              <a:t>1.2. История землепользования в Тобольской губернии с </a:t>
            </a:r>
            <a:r>
              <a:rPr lang="en-US" sz="2400" b="1"/>
              <a:t>XVIII </a:t>
            </a:r>
            <a:r>
              <a:rPr lang="ru-RU" sz="2400" b="1"/>
              <a:t>в. по начало </a:t>
            </a:r>
            <a:r>
              <a:rPr lang="en-US" sz="2400" b="1"/>
              <a:t>XX </a:t>
            </a:r>
            <a:r>
              <a:rPr lang="ru-RU" sz="2400" b="1"/>
              <a:t>в. </a:t>
            </a:r>
          </a:p>
          <a:p>
            <a:pPr>
              <a:lnSpc>
                <a:spcPct val="80000"/>
              </a:lnSpc>
            </a:pPr>
            <a:r>
              <a:rPr lang="ru-RU" sz="2400" b="1"/>
              <a:t>1.3. Освоение и развитие Усть-Ламенской волости. </a:t>
            </a:r>
          </a:p>
          <a:p>
            <a:pPr>
              <a:lnSpc>
                <a:spcPct val="80000"/>
              </a:lnSpc>
            </a:pPr>
            <a:r>
              <a:rPr lang="ru-RU" sz="2400" b="1"/>
              <a:t>2 глава. Развитие землепользования в </a:t>
            </a:r>
            <a:r>
              <a:rPr lang="en-US" sz="2400" b="1"/>
              <a:t>XX</a:t>
            </a:r>
            <a:r>
              <a:rPr lang="ru-RU" sz="2400" b="1"/>
              <a:t> в. </a:t>
            </a:r>
          </a:p>
          <a:p>
            <a:pPr>
              <a:lnSpc>
                <a:spcPct val="80000"/>
              </a:lnSpc>
            </a:pPr>
            <a:r>
              <a:rPr lang="ru-RU" sz="2400" b="1"/>
              <a:t>2.1. Процесс коллективизации в селе. </a:t>
            </a:r>
          </a:p>
          <a:p>
            <a:pPr>
              <a:lnSpc>
                <a:spcPct val="80000"/>
              </a:lnSpc>
            </a:pPr>
            <a:r>
              <a:rPr lang="ru-RU" sz="2400" b="1"/>
              <a:t>2.2. Усть-Ламенский совхоз. </a:t>
            </a:r>
          </a:p>
          <a:p>
            <a:pPr>
              <a:lnSpc>
                <a:spcPct val="80000"/>
              </a:lnSpc>
            </a:pPr>
            <a:r>
              <a:rPr lang="ru-RU" sz="2400" b="1"/>
              <a:t>2.3 Кооперирование сельского хозяйства. </a:t>
            </a:r>
          </a:p>
          <a:p>
            <a:pPr>
              <a:lnSpc>
                <a:spcPct val="80000"/>
              </a:lnSpc>
            </a:pPr>
            <a:r>
              <a:rPr lang="ru-RU" sz="2400" b="1"/>
              <a:t>3 глава. Современное состояние сельского хозяйства. </a:t>
            </a:r>
          </a:p>
          <a:p>
            <a:pPr>
              <a:lnSpc>
                <a:spcPct val="80000"/>
              </a:lnSpc>
            </a:pPr>
            <a:r>
              <a:rPr lang="ru-RU" sz="2400" b="1"/>
              <a:t>3.1 ООО «Сибирский урожай». </a:t>
            </a:r>
          </a:p>
          <a:p>
            <a:pPr>
              <a:lnSpc>
                <a:spcPct val="80000"/>
              </a:lnSpc>
            </a:pPr>
            <a:r>
              <a:rPr lang="ru-RU" sz="2400" b="1"/>
              <a:t>3.2 ОО «Гришино». </a:t>
            </a:r>
          </a:p>
          <a:p>
            <a:pPr>
              <a:lnSpc>
                <a:spcPct val="80000"/>
              </a:lnSpc>
            </a:pPr>
            <a:r>
              <a:rPr lang="ru-RU" sz="2400" b="1"/>
              <a:t>3.3 КХ «Евлоево». </a:t>
            </a:r>
          </a:p>
          <a:p>
            <a:pPr>
              <a:lnSpc>
                <a:spcPct val="80000"/>
              </a:lnSpc>
            </a:pPr>
            <a:r>
              <a:rPr lang="ru-RU" sz="2400" b="1"/>
              <a:t>3.4 ИКХ «Калугины». </a:t>
            </a:r>
          </a:p>
          <a:p>
            <a:pPr>
              <a:lnSpc>
                <a:spcPct val="80000"/>
              </a:lnSpc>
            </a:pPr>
            <a:r>
              <a:rPr lang="ru-RU" sz="2400" b="1"/>
              <a:t>3.5 Национальный проект в действии. </a:t>
            </a: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7786688" cy="1063625"/>
          </a:xfrm>
        </p:spPr>
        <p:txBody>
          <a:bodyPr/>
          <a:lstStyle/>
          <a:p>
            <a:r>
              <a:rPr lang="ru-RU" sz="4000"/>
              <a:t>  Макет Слободской площади выполнен выпускником школы Зориным Андреем в 2000 г.</a:t>
            </a:r>
          </a:p>
        </p:txBody>
      </p:sp>
      <p:sp>
        <p:nvSpPr>
          <p:cNvPr id="17101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71012" name="Picture 4" descr="msotw9_temp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4213" y="2133600"/>
            <a:ext cx="7704137" cy="4032250"/>
          </a:xfrm>
          <a:prstGeom prst="rect">
            <a:avLst/>
          </a:prstGeom>
          <a:noFill/>
        </p:spPr>
      </p:pic>
      <p:sp>
        <p:nvSpPr>
          <p:cNvPr id="171014" name="Rectangle 6"/>
          <p:cNvSpPr>
            <a:spLocks noChangeArrowheads="1"/>
          </p:cNvSpPr>
          <p:nvPr/>
        </p:nvSpPr>
        <p:spPr bwMode="auto">
          <a:xfrm>
            <a:off x="4235450" y="4057650"/>
            <a:ext cx="6731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indent="450850"/>
            <a:r>
              <a:rPr lang="en-US" sz="1200" i="1">
                <a:cs typeface="Times New Roman" pitchFamily="18" charset="0"/>
              </a:rPr>
              <a:t> </a:t>
            </a:r>
            <a:endParaRPr lang="en-US" sz="1100"/>
          </a:p>
          <a:p>
            <a:pPr indent="450850" eaLnBrk="0" hangingPunct="0"/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242</TotalTime>
  <Words>497</Words>
  <Application>Microsoft Office PowerPoint</Application>
  <PresentationFormat>Экран (4:3)</PresentationFormat>
  <Paragraphs>154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2" baseType="lpstr">
      <vt:lpstr>Times New Roman</vt:lpstr>
      <vt:lpstr>Wingdings</vt:lpstr>
      <vt:lpstr>Arial</vt:lpstr>
      <vt:lpstr>Клен</vt:lpstr>
      <vt:lpstr>«Земля-матушка-кормилица»</vt:lpstr>
      <vt:lpstr>Проблема исследования</vt:lpstr>
      <vt:lpstr>Гипотеза</vt:lpstr>
      <vt:lpstr>.       </vt:lpstr>
      <vt:lpstr>Цель исследования:</vt:lpstr>
      <vt:lpstr>Задачи исследования:</vt:lpstr>
      <vt:lpstr>Методы:</vt:lpstr>
      <vt:lpstr>Содержание</vt:lpstr>
      <vt:lpstr>  Макет Слободской площади выполнен выпускником школы Зориным Андреем в 2000 г.</vt:lpstr>
      <vt:lpstr>Слайд 10</vt:lpstr>
      <vt:lpstr>Землепользование в годы советской власти</vt:lpstr>
      <vt:lpstr>Коммуна «Новый путь»</vt:lpstr>
      <vt:lpstr>Члены коммуны «Новый путь». </vt:lpstr>
      <vt:lpstr>Усть-Ламенский совхоз.</vt:lpstr>
      <vt:lpstr>Слайд 15</vt:lpstr>
      <vt:lpstr>Технопарк Усть-Ламенского совхоза.</vt:lpstr>
      <vt:lpstr>Слайд 17</vt:lpstr>
      <vt:lpstr>Слайд 18</vt:lpstr>
      <vt:lpstr>Жилищное и бытовое строительство.</vt:lpstr>
      <vt:lpstr>Современное кооперирование.</vt:lpstr>
      <vt:lpstr>Автопарк агрофирмы ООО «Сибирский урожай».</vt:lpstr>
      <vt:lpstr>Показатели посевной площади в гектарах Агрофирмы ООО «Сибирский урожай».</vt:lpstr>
      <vt:lpstr>Автопарк ООО «Гришино».</vt:lpstr>
      <vt:lpstr>Слайд 24</vt:lpstr>
      <vt:lpstr>КХ «Евлоево».</vt:lpstr>
      <vt:lpstr>ИКХ «Калугино»</vt:lpstr>
      <vt:lpstr>Национальный проект  «Развитие АПК» в действии</vt:lpstr>
      <vt:lpstr>Вывод: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Larisa</dc:creator>
  <cp:lastModifiedBy>Larisa</cp:lastModifiedBy>
  <cp:revision>15</cp:revision>
  <dcterms:created xsi:type="dcterms:W3CDTF">1601-01-01T00:00:00Z</dcterms:created>
  <dcterms:modified xsi:type="dcterms:W3CDTF">2023-04-15T17:22:27Z</dcterms:modified>
</cp:coreProperties>
</file>