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89" d="100"/>
          <a:sy n="89" d="100"/>
        </p:scale>
        <p:origin x="-1258" y="-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DBC3C8-2473-4023-93D4-219170EE3E98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7E402A-B05C-4394-86E1-3475586B9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575D-61B6-488B-BB02-C6E708C4A91E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0F90-32BE-4A02-9D19-6AF873679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BD7FC-532C-45D6-B249-0329D1F30D21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A6737-04D0-416C-A992-E6DEDD57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68AA5-0332-485D-8566-902BC6E151F2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8E2A7-71C0-4B29-875B-F9EF0BAE4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970ADE-F109-4DBF-AAE1-B65A9BE3A470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6ABDB2-A208-487C-974D-48EA4DC60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9B12C-6048-4631-AA40-CF45242A534E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4A090-A14D-46F1-8D64-768226CDE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49995A-044B-4D17-9987-5B92AB718AE2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C502DA-D049-4F0F-BDAA-132FBB93C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516E9-7777-45E8-B64D-4F473F460E78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3F6BE-B7D0-4F5A-BD83-33D1571C7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72F86-5000-43B4-9E0B-6B23EC667F50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3EC37E-69AF-44CF-BA00-A3883A21C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291DBD-007B-4B08-A874-A1DE41541222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E6F231-E839-425B-ADFC-3BFD071C3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E41578-9C9C-4D10-B7D5-06CCB037C3F8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02BC7B-FABE-492A-A544-E8223C0BE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9FF4B29-CF1F-4897-8080-1CD55244F56C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0F37187-2833-4934-BEB3-6CBEC6175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0" r:id="rId2"/>
    <p:sldLayoutId id="2147483766" r:id="rId3"/>
    <p:sldLayoutId id="2147483761" r:id="rId4"/>
    <p:sldLayoutId id="2147483767" r:id="rId5"/>
    <p:sldLayoutId id="2147483762" r:id="rId6"/>
    <p:sldLayoutId id="2147483768" r:id="rId7"/>
    <p:sldLayoutId id="2147483769" r:id="rId8"/>
    <p:sldLayoutId id="2147483770" r:id="rId9"/>
    <p:sldLayoutId id="2147483763" r:id="rId10"/>
    <p:sldLayoutId id="2147483764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.wav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.wav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9.png"/><Relationship Id="rId2" Type="http://schemas.openxmlformats.org/officeDocument/2006/relationships/audio" Target="../media/audio10.wav"/><Relationship Id="rId1" Type="http://schemas.openxmlformats.org/officeDocument/2006/relationships/audio" Target="../media/audio9.wav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88" y="1571625"/>
            <a:ext cx="5715000" cy="9286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Занятие по обучению грамоте: </a:t>
            </a:r>
            <a:endParaRPr lang="ru-RU" sz="4100" b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563938"/>
            <a:ext cx="7407275" cy="1881187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(Закрепление материала)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                   </a:t>
            </a:r>
            <a:r>
              <a:rPr lang="ru-RU" b="1" dirty="0" smtClean="0"/>
              <a:t>Учитель-дефектолог </a:t>
            </a:r>
            <a:r>
              <a:rPr lang="ru-RU" b="1" dirty="0" err="1" smtClean="0"/>
              <a:t>Искакова</a:t>
            </a:r>
            <a:r>
              <a:rPr lang="ru-RU" b="1" dirty="0" smtClean="0"/>
              <a:t> М.А.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ГБДОУ № 39 Приморского р-на СПБ</a:t>
            </a:r>
            <a:endParaRPr lang="ru-RU" b="1" dirty="0" smtClean="0"/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1563" y="2428875"/>
            <a:ext cx="7929562" cy="828675"/>
          </a:xfrm>
          <a:prstGeom prst="rect">
            <a:avLst/>
          </a:prstGeom>
        </p:spPr>
        <p:txBody>
          <a:bodyPr anchor="b">
            <a:normAutofit fontScale="8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Тема: «Звуки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[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в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]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,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[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в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’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]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. Буква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В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»</a:t>
            </a:r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355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xit" presetSubtype="0" fill="hold" grpId="1" nodeType="withEffect">
                                  <p:stCondLst>
                                    <p:cond delay="1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5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 animBg="1"/>
      <p:bldP spid="3" grpId="1" build="p" animBg="1"/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85875"/>
            <a:ext cx="7624763" cy="30003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Цель урока</a:t>
            </a:r>
            <a:r>
              <a:rPr lang="ru-RU" sz="20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1. Сопоставление звуков 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[</a:t>
            </a:r>
            <a:r>
              <a:rPr lang="ru-RU" sz="23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]</a:t>
            </a: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[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в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’]</a:t>
            </a: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и буквы В.</a:t>
            </a:r>
            <a:b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2. Продолжать учить детей проводить </a:t>
            </a:r>
            <a:b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звуковой анализ слов.</a:t>
            </a:r>
            <a:b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3. Совершенствовать навык чтения.</a:t>
            </a:r>
            <a:b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4. Закрепление понятий:</a:t>
            </a:r>
            <a:b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«согласный», «мягкий», «твердый», «звонкий».</a:t>
            </a:r>
            <a:r>
              <a:rPr lang="en-US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3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5. Учить составлять предложения по схеме.</a:t>
            </a:r>
            <a:endParaRPr lang="ru-RU" sz="2300" b="1" dirty="0">
              <a:solidFill>
                <a:schemeClr val="tx2">
                  <a:satMod val="13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xit" presetSubtype="0" fill="hold" grpId="1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90675" y="3500438"/>
            <a:ext cx="7624763" cy="15716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Повторение пройденного материала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1. Скажите, что нарисовано на картинках?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2. Назовите предметы, которые начинаются на мягкий 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    звук 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[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в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’]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  (веник, венок, витамины)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3. Назовите предметы, которые начинаются на твердый 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    звук 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[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в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]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  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(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вата, ваза, варежки)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4. Что мы ещё знаем о звуках 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[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в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]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 и 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[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в</a:t>
            </a:r>
            <a:r>
              <a:rPr lang="en-US" sz="2000" b="1" dirty="0" smtClean="0">
                <a:effectLst/>
                <a:latin typeface="Arial" charset="0"/>
                <a:cs typeface="Arial" charset="0"/>
              </a:rPr>
              <a:t>’]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>?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    (они согласные и звонкие)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endParaRPr lang="ru-RU" sz="2300" b="1" dirty="0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0" y="500063"/>
            <a:ext cx="2030413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84625" y="285750"/>
            <a:ext cx="2030413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84963" y="285750"/>
            <a:ext cx="2030412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56425" y="4643438"/>
            <a:ext cx="15446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9125" y="4773613"/>
            <a:ext cx="15446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57313" y="4622800"/>
            <a:ext cx="2030412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419600" y="433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242" grpId="0"/>
      <p:bldP spid="1024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90675" y="4143375"/>
            <a:ext cx="7624763" cy="1857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Составление предложений по схемам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1. Составьте предложение с маленьким словом В.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charset="0"/>
                <a:cs typeface="Arial" charset="0"/>
              </a:rPr>
              <a:t>    В ванне плавает уточка. </a:t>
            </a:r>
            <a:b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charset="0"/>
                <a:cs typeface="Arial" charset="0"/>
              </a:rPr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charset="0"/>
                <a:cs typeface="Arial" charset="0"/>
              </a:rPr>
              <a:t>    Девочка смотрит в окно.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2. Маленькое слово В помогает придать значение – один 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    предмет помещается или размещается в другом.</a:t>
            </a:r>
            <a:endParaRPr lang="ru-RU" sz="2300" b="1" dirty="0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44725" y="785813"/>
            <a:ext cx="254158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13" y="785813"/>
            <a:ext cx="17478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813" y="3500438"/>
            <a:ext cx="61991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00250" y="2857500"/>
            <a:ext cx="6108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86125" y="2857500"/>
            <a:ext cx="860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ванне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929188" y="2857500"/>
            <a:ext cx="1104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плавает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53225" y="2857500"/>
            <a:ext cx="93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уточка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6000" y="3416300"/>
            <a:ext cx="113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Девочка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71938" y="3429000"/>
            <a:ext cx="1128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смотрит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929438" y="3429000"/>
            <a:ext cx="722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окно</a:t>
            </a: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76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88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9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0" nodeType="withEffect">
                                  <p:stCondLst>
                                    <p:cond delay="101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2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2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2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5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5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1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1266" grpId="0"/>
      <p:bldP spid="11266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00188" y="2000250"/>
            <a:ext cx="7624762" cy="1214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Отгадывание ребусов.</a:t>
            </a:r>
            <a:r>
              <a:rPr lang="ru-RU" sz="28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800" b="1" dirty="0" smtClean="0">
                <a:effectLst/>
                <a:latin typeface="Arial" charset="0"/>
                <a:cs typeface="Arial" charset="0"/>
              </a:rPr>
            </a:br>
            <a:r>
              <a:rPr lang="ru-RU" sz="2200" b="1" dirty="0" smtClean="0">
                <a:effectLst/>
                <a:latin typeface="Arial" charset="0"/>
                <a:cs typeface="Arial" charset="0"/>
              </a:rPr>
              <a:t>Маленькое слово В поможет нам разгадать ребусы.</a:t>
            </a:r>
            <a:br>
              <a:rPr lang="ru-RU" sz="2200" b="1" dirty="0" smtClean="0">
                <a:effectLst/>
                <a:latin typeface="Arial" charset="0"/>
                <a:cs typeface="Arial" charset="0"/>
              </a:rPr>
            </a:br>
            <a:r>
              <a:rPr lang="ru-RU" sz="2200" b="1" dirty="0" smtClean="0">
                <a:effectLst/>
                <a:latin typeface="Arial" charset="0"/>
                <a:cs typeface="Arial" charset="0"/>
              </a:rPr>
              <a:t>Часть отгадки находится в букве.</a:t>
            </a:r>
            <a:br>
              <a:rPr lang="ru-RU" sz="2200" b="1" dirty="0" smtClean="0">
                <a:effectLst/>
                <a:latin typeface="Arial" charset="0"/>
                <a:cs typeface="Arial" charset="0"/>
              </a:rPr>
            </a:br>
            <a:r>
              <a:rPr lang="ru-RU" sz="24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400" b="1" dirty="0" smtClean="0">
                <a:effectLst/>
                <a:latin typeface="Arial" charset="0"/>
                <a:cs typeface="Arial" charset="0"/>
              </a:rPr>
            </a:br>
            <a:r>
              <a:rPr lang="ru-RU" sz="2200" b="1" dirty="0" smtClean="0">
                <a:effectLst/>
                <a:latin typeface="Arial" charset="0"/>
                <a:cs typeface="Arial" charset="0"/>
              </a:rPr>
              <a:t>Задание:  </a:t>
            </a:r>
            <a:br>
              <a:rPr lang="ru-RU" sz="2200" b="1" dirty="0" smtClean="0">
                <a:effectLst/>
                <a:latin typeface="Arial" charset="0"/>
                <a:cs typeface="Arial" charset="0"/>
              </a:rPr>
            </a:br>
            <a:r>
              <a:rPr lang="ru-RU" sz="2200" b="1" dirty="0" smtClean="0">
                <a:effectLst/>
                <a:latin typeface="Arial" charset="0"/>
                <a:cs typeface="Arial" charset="0"/>
              </a:rPr>
              <a:t>1. Прочитайте отгадки.</a:t>
            </a:r>
            <a:br>
              <a:rPr lang="ru-RU" sz="2200" b="1" dirty="0" smtClean="0">
                <a:effectLst/>
                <a:latin typeface="Arial" charset="0"/>
                <a:cs typeface="Arial" charset="0"/>
              </a:rPr>
            </a:br>
            <a:r>
              <a:rPr lang="ru-RU" sz="2200" b="1" dirty="0" smtClean="0">
                <a:effectLst/>
                <a:latin typeface="Arial" charset="0"/>
                <a:cs typeface="Arial" charset="0"/>
              </a:rPr>
              <a:t>2. Составьте слова-отгадки из букв разрезной азбуки.</a:t>
            </a:r>
            <a:br>
              <a:rPr lang="ru-RU" sz="2200" b="1" dirty="0" smtClean="0">
                <a:effectLst/>
                <a:latin typeface="Arial" charset="0"/>
                <a:cs typeface="Arial" charset="0"/>
              </a:rPr>
            </a:br>
            <a:endParaRPr lang="ru-RU" sz="2200" b="1" dirty="0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313" y="3344863"/>
            <a:ext cx="726916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733550" y="5214938"/>
            <a:ext cx="6910388" cy="500062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satMod val="13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Тыква          Ворона      Корова       Ворота     Лук</a:t>
            </a: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19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2290" grpId="0"/>
      <p:bldP spid="12290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19238" y="571500"/>
            <a:ext cx="6910387" cy="15716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Чтение слов.</a:t>
            </a:r>
            <a:r>
              <a:rPr lang="ru-RU" sz="2000" b="1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r>
              <a:rPr lang="ru-RU" sz="2000" b="1" smtClean="0">
                <a:effectLst/>
                <a:latin typeface="Arial" charset="0"/>
                <a:cs typeface="Arial" charset="0"/>
              </a:rPr>
              <a:t>Дети читают слова, объясняя их значение.</a:t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r>
              <a:rPr lang="ru-RU" sz="2000" b="1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endParaRPr lang="ru-RU" sz="2300" b="1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9263" y="2428875"/>
            <a:ext cx="2281237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0" y="2500313"/>
            <a:ext cx="357187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43313" y="5214938"/>
            <a:ext cx="3062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Повторное чтение.</a:t>
            </a:r>
            <a:endParaRPr lang="ru-RU" sz="2400">
              <a:solidFill>
                <a:srgbClr val="C00000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4" presetClass="entr" presetSubtype="0" ac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3314" grpId="0"/>
      <p:bldP spid="13314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643063" y="714375"/>
            <a:ext cx="6910387" cy="15716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Составление рассказа по воображению</a:t>
            </a:r>
            <a:r>
              <a:rPr lang="ru-RU" sz="2000" b="1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r>
              <a:rPr lang="ru-RU" sz="2000" b="1" smtClean="0">
                <a:effectLst/>
                <a:latin typeface="Arial" charset="0"/>
                <a:cs typeface="Arial" charset="0"/>
              </a:rPr>
              <a:t>1. Прочитайте предложение, написанное на доске:</a:t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endParaRPr lang="ru-RU" sz="2300" b="1" smtClean="0">
              <a:effectLst/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313" y="2649538"/>
            <a:ext cx="55626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ДЕТИ  РИСОВАЛИ.</a:t>
            </a:r>
            <a:endParaRPr lang="ru-RU" sz="4000" dirty="0">
              <a:solidFill>
                <a:schemeClr val="accent3">
                  <a:lumMod val="75000"/>
                </a:schemeClr>
              </a:solidFill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643063" y="3643313"/>
            <a:ext cx="6910387" cy="2214562"/>
          </a:xfrm>
          <a:prstGeom prst="rect">
            <a:avLst/>
          </a:prstGeom>
        </p:spPr>
        <p:txBody>
          <a:bodyPr anchor="b">
            <a:normAutofit fontScale="97500" lnSpcReduction="10000"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572314"/>
                </a:solidFill>
                <a:ea typeface="+mj-ea"/>
              </a:rPr>
              <a:t>2. Придумайте рассказ с этим названием.</a:t>
            </a:r>
            <a:br>
              <a:rPr lang="ru-RU" sz="2000" b="1" dirty="0">
                <a:solidFill>
                  <a:srgbClr val="572314"/>
                </a:solidFill>
                <a:ea typeface="+mj-ea"/>
              </a:rPr>
            </a:br>
            <a:r>
              <a:rPr lang="ru-RU" sz="2000" b="1" dirty="0">
                <a:solidFill>
                  <a:srgbClr val="572314"/>
                </a:solidFill>
                <a:ea typeface="+mj-ea"/>
              </a:rPr>
              <a:t>Например:  Дети рисовали на уроке. Коля нарисовал коров. Коровы пасутся на лугу. Они щиплют траву. Они дают много молока.</a:t>
            </a:r>
            <a:br>
              <a:rPr lang="ru-RU" sz="2000" b="1" dirty="0">
                <a:solidFill>
                  <a:srgbClr val="572314"/>
                </a:solidFill>
                <a:ea typeface="+mj-ea"/>
              </a:rPr>
            </a:br>
            <a:r>
              <a:rPr lang="ru-RU" sz="2000" b="1" dirty="0">
                <a:solidFill>
                  <a:srgbClr val="572314"/>
                </a:solidFill>
                <a:ea typeface="+mj-ea"/>
              </a:rPr>
              <a:t/>
            </a:r>
            <a:br>
              <a:rPr lang="ru-RU" sz="2000" b="1" dirty="0">
                <a:solidFill>
                  <a:srgbClr val="572314"/>
                </a:solidFill>
                <a:ea typeface="+mj-ea"/>
              </a:rPr>
            </a:br>
            <a:r>
              <a:rPr lang="ru-RU" sz="2000" b="1" dirty="0">
                <a:solidFill>
                  <a:srgbClr val="572314"/>
                </a:solidFill>
                <a:ea typeface="+mj-ea"/>
              </a:rPr>
              <a:t>(Выслушиваются различные варианты рассказов)</a:t>
            </a:r>
            <a:br>
              <a:rPr lang="ru-RU" sz="2000" b="1" dirty="0">
                <a:solidFill>
                  <a:srgbClr val="572314"/>
                </a:solidFill>
                <a:ea typeface="+mj-ea"/>
              </a:rPr>
            </a:br>
            <a:endParaRPr lang="ru-RU" sz="2300" b="1" dirty="0">
              <a:solidFill>
                <a:srgbClr val="572314"/>
              </a:solidFill>
              <a:ea typeface="+mj-ea"/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5767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decel="1000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4338" grpId="0"/>
      <p:bldP spid="14338" grpId="1"/>
      <p:bldP spid="5" grpId="0"/>
      <p:bldP spid="5" grpId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447800" y="4357688"/>
            <a:ext cx="7124700" cy="15716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700" b="1" dirty="0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Звуковой анализ слов.</a:t>
            </a:r>
            <a:r>
              <a:rPr lang="ru-RU" sz="25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500" b="1" dirty="0" smtClean="0">
                <a:effectLst/>
                <a:latin typeface="Arial" charset="0"/>
                <a:cs typeface="Arial" charset="0"/>
              </a:rPr>
            </a:br>
            <a:r>
              <a:rPr lang="ru-RU" sz="25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500" b="1" dirty="0" smtClean="0">
                <a:effectLst/>
                <a:latin typeface="Arial" charset="0"/>
                <a:cs typeface="Arial" charset="0"/>
              </a:rPr>
            </a:br>
            <a:r>
              <a:rPr lang="ru-RU" sz="25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500" b="1" dirty="0" smtClean="0">
                <a:effectLst/>
                <a:latin typeface="Arial" charset="0"/>
                <a:cs typeface="Arial" charset="0"/>
              </a:rPr>
            </a:br>
            <a:r>
              <a:rPr lang="ru-RU" sz="2600" b="1" dirty="0" smtClean="0">
                <a:effectLst/>
                <a:latin typeface="Arial" charset="0"/>
                <a:cs typeface="Arial" charset="0"/>
              </a:rPr>
              <a:t>Рисовали. 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600" b="1" dirty="0" smtClean="0">
                <a:effectLst/>
                <a:latin typeface="Arial" charset="0"/>
                <a:cs typeface="Arial" charset="0"/>
              </a:rPr>
              <a:t>Коровы. 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600" b="1" dirty="0" smtClean="0">
                <a:effectLst/>
                <a:latin typeface="Arial" charset="0"/>
                <a:cs typeface="Arial" charset="0"/>
              </a:rPr>
              <a:t>Трава.</a:t>
            </a: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r>
              <a:rPr lang="ru-RU" sz="2000" b="1" dirty="0" smtClean="0">
                <a:effectLst/>
                <a:latin typeface="Arial" charset="0"/>
                <a:cs typeface="Arial" charset="0"/>
              </a:rPr>
              <a:t>Дети выкладывают из карточек звуковую схему слов. </a:t>
            </a:r>
            <a:br>
              <a:rPr lang="ru-RU" sz="2000" b="1" dirty="0" smtClean="0">
                <a:effectLst/>
                <a:latin typeface="Arial" charset="0"/>
                <a:cs typeface="Arial" charset="0"/>
              </a:rPr>
            </a:br>
            <a:endParaRPr lang="ru-RU" sz="2300" b="1" dirty="0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52950" y="1571625"/>
            <a:ext cx="13700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44850" y="1571625"/>
            <a:ext cx="13271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13" y="1571625"/>
            <a:ext cx="13700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86625" y="1571625"/>
            <a:ext cx="13271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67075" y="2714625"/>
            <a:ext cx="13700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714625"/>
            <a:ext cx="13700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50" y="2714625"/>
            <a:ext cx="13700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8" y="3929063"/>
            <a:ext cx="13700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0" y="3929063"/>
            <a:ext cx="13700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25" y="3929063"/>
            <a:ext cx="7604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0" presetClass="exit" presetSubtype="0" accel="100000" fill="hold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5362" grpId="0"/>
      <p:bldP spid="1536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428750" y="428625"/>
            <a:ext cx="6910388" cy="15716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smtClean="0"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Чтение текста.</a:t>
            </a:r>
            <a:r>
              <a:rPr lang="ru-RU" sz="2400" b="1" smtClean="0">
                <a:effectLst/>
                <a:latin typeface="Arial" charset="0"/>
                <a:cs typeface="Arial" charset="0"/>
              </a:rPr>
              <a:t/>
            </a:r>
            <a:br>
              <a:rPr lang="ru-RU" sz="2400" b="1" smtClean="0">
                <a:effectLst/>
                <a:latin typeface="Arial" charset="0"/>
                <a:cs typeface="Arial" charset="0"/>
              </a:rPr>
            </a:br>
            <a:r>
              <a:rPr lang="ru-RU" sz="2000" b="1" smtClean="0">
                <a:effectLst/>
                <a:latin typeface="Arial" charset="0"/>
                <a:cs typeface="Arial" charset="0"/>
              </a:rPr>
              <a:t/>
            </a:r>
            <a:br>
              <a:rPr lang="ru-RU" sz="2000" b="1" smtClean="0">
                <a:effectLst/>
                <a:latin typeface="Arial" charset="0"/>
                <a:cs typeface="Arial" charset="0"/>
              </a:rPr>
            </a:br>
            <a:endParaRPr lang="ru-RU" sz="2300" b="1" smtClean="0">
              <a:effectLst/>
              <a:latin typeface="Arial" charset="0"/>
              <a:cs typeface="Arial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5" y="2857500"/>
            <a:ext cx="34782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0250" y="2000250"/>
            <a:ext cx="276701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19600" y="38385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3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decel="100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100000"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6386" grpId="0"/>
      <p:bldP spid="1638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402</TotalTime>
  <Words>86</Words>
  <Application>Microsoft Office PowerPoint</Application>
  <PresentationFormat>Экран (4:3)</PresentationFormat>
  <Paragraphs>24</Paragraphs>
  <Slides>9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Занятие по обучению грамоте: </vt:lpstr>
      <vt:lpstr>Цель урока  1. Сопоставление звуков [в], [в’] и буквы В. 2. Продолжать учить детей проводить      звуковой анализ слов. 3. Совершенствовать навык чтения. 4. Закрепление понятий:     «согласный», «мягкий», «твердый», «звонкий». 5. Учить составлять предложения по схеме.</vt:lpstr>
      <vt:lpstr>Повторение пройденного материала 1. Скажите, что нарисовано на картинках? 2. Назовите предметы, которые начинаются на мягкий      звук [в’]  (веник, венок, витамины) 3. Назовите предметы, которые начинаются на твердый      звук [в]  (вата, ваза, варежки) 4. Что мы ещё знаем о звуках [в] и [в’]?     (они согласные и звонкие)  </vt:lpstr>
      <vt:lpstr>Составление предложений по схемам 1. Составьте предложение с маленьким словом В.     В ванне плавает уточка.      Девочка смотрит в окно. 2. Маленькое слово В помогает придать значение – один      предмет помещается или размещается в другом.</vt:lpstr>
      <vt:lpstr>Отгадывание ребусов. Маленькое слово В поможет нам разгадать ребусы. Часть отгадки находится в букве.  Задание:   1. Прочитайте отгадки. 2. Составьте слова-отгадки из букв разрезной азбуки. </vt:lpstr>
      <vt:lpstr>Чтение слов. Дети читают слова, объясняя их значение.  </vt:lpstr>
      <vt:lpstr>Составление рассказа по воображению 1. Прочитайте предложение, написанное на доске: </vt:lpstr>
      <vt:lpstr>Звуковой анализ слов.   Рисовали.     Коровы.     Трава.    Дети выкладывают из карточек звуковую схему слов.  </vt:lpstr>
      <vt:lpstr>Чтение текста.  </vt:lpstr>
    </vt:vector>
  </TitlesOfParts>
  <Company>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теме:  «Звуки [в], [в’], буквы В, в»</dc:title>
  <dc:creator>Сергей</dc:creator>
  <cp:lastModifiedBy>Маха</cp:lastModifiedBy>
  <cp:revision>113</cp:revision>
  <dcterms:created xsi:type="dcterms:W3CDTF">2009-12-23T19:45:34Z</dcterms:created>
  <dcterms:modified xsi:type="dcterms:W3CDTF">2023-04-16T16:05:36Z</dcterms:modified>
</cp:coreProperties>
</file>