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8" r:id="rId2"/>
    <p:sldId id="284" r:id="rId3"/>
    <p:sldId id="293" r:id="rId4"/>
    <p:sldId id="285" r:id="rId5"/>
    <p:sldId id="296" r:id="rId6"/>
    <p:sldId id="287" r:id="rId7"/>
    <p:sldId id="288" r:id="rId8"/>
    <p:sldId id="297" r:id="rId9"/>
    <p:sldId id="290" r:id="rId10"/>
    <p:sldId id="291" r:id="rId11"/>
    <p:sldId id="292" r:id="rId12"/>
    <p:sldId id="298" r:id="rId13"/>
    <p:sldId id="294" r:id="rId14"/>
    <p:sldId id="300" r:id="rId15"/>
    <p:sldId id="302" r:id="rId16"/>
    <p:sldId id="301" r:id="rId17"/>
    <p:sldId id="303" r:id="rId18"/>
    <p:sldId id="304" r:id="rId19"/>
    <p:sldId id="305" r:id="rId20"/>
    <p:sldId id="299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147" autoAdjust="0"/>
  </p:normalViewPr>
  <p:slideViewPr>
    <p:cSldViewPr snapToGrid="0">
      <p:cViewPr varScale="1">
        <p:scale>
          <a:sx n="81" d="100"/>
          <a:sy n="81" d="100"/>
        </p:scale>
        <p:origin x="74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A859E-2D5B-454E-8270-D16B3C586401}" type="datetimeFigureOut">
              <a:rPr lang="ru-RU" smtClean="0"/>
              <a:t>16.04.2023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A232E-4092-4B61-801E-55DF778A0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563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BA232E-4092-4B61-801E-55DF778A0A5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68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689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28692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12811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26438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26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854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94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31001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60792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57640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96730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884">
              <a:srgbClr val="CCD8EE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FEF5B7CC-0974-4508-A061-06B367D2B74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A92B9994-7CF3-405C-A480-901307C071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4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4214" y="2488676"/>
            <a:ext cx="9049924" cy="2355447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конфликтность: причины и психологическое сопровождение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0474" y="5022850"/>
            <a:ext cx="7101527" cy="1731818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Бессольнова А.С.</a:t>
            </a: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1419" y="166255"/>
            <a:ext cx="7897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10986469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688" y="23744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Личностные особенности обидчивых детей</a:t>
            </a:r>
            <a:br>
              <a:rPr lang="ru-RU" sz="40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4580" y="2521730"/>
            <a:ext cx="1997652" cy="1850147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Характер восприятия сверстников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" t="23749" r="5727" b="27270"/>
          <a:stretch/>
        </p:blipFill>
        <p:spPr>
          <a:xfrm>
            <a:off x="1780032" y="1929839"/>
            <a:ext cx="9241536" cy="28994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13248" y="2483941"/>
            <a:ext cx="197510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Характер разрешения конфликтных ситуаций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86216" y="2799109"/>
            <a:ext cx="192024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Особенности самооценки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995199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145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Застенчивые дети</a:t>
            </a:r>
            <a:br>
              <a:rPr lang="ru-RU" sz="3600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43071"/>
          </a:xfr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Застенчивый ребенок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– ребенок, который, с одной стороны, доброжелательно относится к другим людям, стремится к общению с ними, а с другой – не решается проявлять себя и свои потребности, что приводит к нарушению взаимодействия.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Застенчивость появляется у многих детей уже в 3-4-летнем возрасте и сохраняется на протяжении всего дошкольного детства.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80005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491" y="47415"/>
            <a:ext cx="11283018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Причины, обусловливающие появление застенчивости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0472" y="1629544"/>
            <a:ext cx="7443216" cy="662781"/>
          </a:xfr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Излишняя строгость и авторитарность родителей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90472" y="2702181"/>
            <a:ext cx="7443216" cy="523220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Недостаточное внимание к личности ребенка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8760" y="3845711"/>
            <a:ext cx="7424928" cy="523220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Слабая эмоциональная поддержка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93192" y="1683133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Нашивка 8"/>
          <p:cNvSpPr/>
          <p:nvPr/>
        </p:nvSpPr>
        <p:spPr>
          <a:xfrm>
            <a:off x="393192" y="2692510"/>
            <a:ext cx="1097280" cy="566928"/>
          </a:xfrm>
          <a:prstGeom prst="chevron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" name="Нашивка 9"/>
          <p:cNvSpPr/>
          <p:nvPr/>
        </p:nvSpPr>
        <p:spPr>
          <a:xfrm>
            <a:off x="393192" y="3822160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859902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661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Критерии выявления застенчивых детей</a:t>
            </a:r>
            <a:b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344" y="1734185"/>
            <a:ext cx="10515600" cy="4351338"/>
          </a:xfr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 поведении отражается борьба двух противоположных тенденций приближения-удаления, проявляющаяся при встрече с незнакомыми людьми. 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Избирательность в контактах с людьми: предпочтение общения с близкими и хорошо знакомыми и отказ или затруднения в общении с посторонними людьми. 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Страх любых публичных выступлений, даже если это всего-навсего необходимость отвечать на вопросы знакомого педагога или воспитателя на занятиях.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Застенчивых детей отличает повышенная чувствительность ребенка к оценке взрослого (как реальной, так и ожидаемой).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22838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6419" y="22225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Демонстративные дети</a:t>
            </a:r>
            <a:br>
              <a:rPr lang="ru-RU" sz="3600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6"/>
            <a:ext cx="10974355" cy="1325563"/>
          </a:xfr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Демонстративность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привлечь к себе внимание любыми возможными способам.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13C1F05-20BB-495A-A715-560BBBC40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2631" y="3429000"/>
            <a:ext cx="5060194" cy="329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212917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916" y="1765535"/>
            <a:ext cx="11283325" cy="2965085"/>
          </a:xfrm>
          <a:ln w="38100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Ориентированы на оценку окружающих, особенно взрослых;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речи доминируют сравнения: лучше/хуже; красивее/некрасивее и т. д. 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характерна высокая нормативность поведения: дети часто объясняют мотивировку поступка тем, что так надо.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ожидают положительную оценку своих действий. Однако их правильные моральные поступки ситуативны и неустойчивы.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487B71B-0969-4A72-BE50-3FE33FFFE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6463" y="4805265"/>
            <a:ext cx="1555537" cy="219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716774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944" y="173926"/>
            <a:ext cx="10170498" cy="13255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Личностные особенности и характер отношения к сверстникам </a:t>
            </a:r>
            <a:br>
              <a:rPr lang="ru-RU" sz="40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753" y="2159540"/>
            <a:ext cx="1898749" cy="2443177"/>
          </a:xfrm>
        </p:spPr>
        <p:txBody>
          <a:bodyPr>
            <a:noAutofit/>
          </a:bodyPr>
          <a:lstStyle/>
          <a:p>
            <a:pPr marL="0" lv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Степень эмоциональной вовлеченности ребенка в действия сверстника достаточно высока</a:t>
            </a:r>
            <a:endParaRPr lang="ru-RU" sz="18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" t="23749" r="5727" b="27270"/>
          <a:stretch/>
        </p:blipFill>
        <p:spPr>
          <a:xfrm>
            <a:off x="1" y="1770408"/>
            <a:ext cx="7315200" cy="36576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89475" y="2232961"/>
            <a:ext cx="1829726" cy="2296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Характер участия в действиях сверстника окрашен яркой демонстративностью</a:t>
            </a:r>
            <a:endParaRPr lang="ru-RU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AB151CE-676C-49D1-BA06-7C8BB7116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018" y="1800680"/>
            <a:ext cx="4876799" cy="3657624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EFFE916-D2FC-4AFF-8450-02B6E075B455}"/>
              </a:ext>
            </a:extLst>
          </p:cNvPr>
          <p:cNvSpPr/>
          <p:nvPr/>
        </p:nvSpPr>
        <p:spPr>
          <a:xfrm>
            <a:off x="5187174" y="2193410"/>
            <a:ext cx="1898749" cy="2933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Эмоциональная реакция ребенка на порицание и похвалу взрослым действий партнера носит негативный характер</a:t>
            </a:r>
            <a:endParaRPr lang="ru-RU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082CF6B-C632-45E2-9E88-079974FAF60D}"/>
              </a:ext>
            </a:extLst>
          </p:cNvPr>
          <p:cNvSpPr/>
          <p:nvPr/>
        </p:nvSpPr>
        <p:spPr>
          <a:xfrm>
            <a:off x="7672805" y="2319118"/>
            <a:ext cx="1821850" cy="134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Степень проявления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просоциальных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форм поведения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7F535BC-90D9-4CB7-A19E-6D882E0C0143}"/>
              </a:ext>
            </a:extLst>
          </p:cNvPr>
          <p:cNvSpPr/>
          <p:nvPr/>
        </p:nvSpPr>
        <p:spPr>
          <a:xfrm>
            <a:off x="10162628" y="2319118"/>
            <a:ext cx="1821850" cy="134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Характер восприятия ребенком сверстника</a:t>
            </a:r>
          </a:p>
        </p:txBody>
      </p:sp>
    </p:spTree>
    <p:extLst>
      <p:ext uri="{BB962C8B-B14F-4D97-AF65-F5344CB8AC3E}">
        <p14:creationId xmlns:p14="http://schemas.microsoft.com/office/powerpoint/2010/main" val="826080457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928" y="145166"/>
            <a:ext cx="10515600" cy="98038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Дети без семьи </a:t>
            </a:r>
            <a:br>
              <a:rPr lang="ru-RU" sz="3600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04C14170-D34D-4628-A69D-5F0D14ED0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309291"/>
              </p:ext>
            </p:extLst>
          </p:nvPr>
        </p:nvGraphicFramePr>
        <p:xfrm>
          <a:off x="2565919" y="1851271"/>
          <a:ext cx="8490857" cy="450273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856498">
                  <a:extLst>
                    <a:ext uri="{9D8B030D-6E8A-4147-A177-3AD203B41FA5}">
                      <a16:colId xmlns:a16="http://schemas.microsoft.com/office/drawing/2014/main" val="3880204806"/>
                    </a:ext>
                  </a:extLst>
                </a:gridCol>
                <a:gridCol w="2753224">
                  <a:extLst>
                    <a:ext uri="{9D8B030D-6E8A-4147-A177-3AD203B41FA5}">
                      <a16:colId xmlns:a16="http://schemas.microsoft.com/office/drawing/2014/main" val="3802517812"/>
                    </a:ext>
                  </a:extLst>
                </a:gridCol>
                <a:gridCol w="3881135">
                  <a:extLst>
                    <a:ext uri="{9D8B030D-6E8A-4147-A177-3AD203B41FA5}">
                      <a16:colId xmlns:a16="http://schemas.microsoft.com/office/drawing/2014/main" val="3818920158"/>
                    </a:ext>
                  </a:extLst>
                </a:gridCol>
              </a:tblGrid>
              <a:tr h="175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Детский сад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Детский дом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extLst>
                  <a:ext uri="{0D108BD9-81ED-4DB2-BD59-A6C34878D82A}">
                    <a16:rowId xmlns:a16="http://schemas.microsoft.com/office/drawing/2014/main" val="3039710875"/>
                  </a:ext>
                </a:extLst>
              </a:tr>
              <a:tr h="1285596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Поводы для конфликтов с ровесниками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ссорятся в основном из-за игры и из-за своего места в общей игре.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tc>
                  <a:txBody>
                    <a:bodyPr/>
                    <a:lstStyle/>
                    <a:p>
                      <a:pPr indent="-152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игра детей отсутствует. Повод для конфликта – бытовые проблемы – споры из-за лучшего места, конфеты, очереди накрывать стол и пр.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extLst>
                  <a:ext uri="{0D108BD9-81ED-4DB2-BD59-A6C34878D82A}">
                    <a16:rowId xmlns:a16="http://schemas.microsoft.com/office/drawing/2014/main" val="3054324715"/>
                  </a:ext>
                </a:extLst>
              </a:tr>
              <a:tr h="9136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борются за признание сверстников, но не за внимание взрослого.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Главная причина конфликта –  борьба за внимание и доброжелательность взрослого.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extLst>
                  <a:ext uri="{0D108BD9-81ED-4DB2-BD59-A6C34878D82A}">
                    <a16:rowId xmlns:a16="http://schemas.microsoft.com/office/drawing/2014/main" val="2640509471"/>
                  </a:ext>
                </a:extLst>
              </a:tr>
              <a:tr h="20295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Эмоциональная напряженность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Конфликты протекают значительно живее, ярче и энергичнее: дети дерутся, громко обвиняют друг друга, яростно спорят, выражают свой протест. Дети чаще решают конфликты силой или посредством договора, не прибегая к помощи взрослого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Эмоции детей выражены более скудно и однообразно: плач, жалобное «скуление», пассивный уход в сторону.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Наиболее типичный способ выхода из конфликта – жалоба взрослому с целью лишний раз привлечь его внимание.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/>
                        <a:cs typeface="Times New Roman" panose="02020603050405020304" pitchFamily="18" charset="0"/>
                      </a:endParaRPr>
                    </a:p>
                  </a:txBody>
                  <a:tcPr marL="58822" marR="58822" marT="0" marB="0"/>
                </a:tc>
                <a:extLst>
                  <a:ext uri="{0D108BD9-81ED-4DB2-BD59-A6C34878D82A}">
                    <a16:rowId xmlns:a16="http://schemas.microsoft.com/office/drawing/2014/main" val="471708103"/>
                  </a:ext>
                </a:extLst>
              </a:tr>
            </a:tbl>
          </a:graphicData>
        </a:graphic>
      </p:graphicFrame>
      <p:sp>
        <p:nvSpPr>
          <p:cNvPr id="9" name="Rectangle 1">
            <a:extLst>
              <a:ext uri="{FF2B5EF4-FFF2-40B4-BE49-F238E27FC236}">
                <a16:creationId xmlns:a16="http://schemas.microsoft.com/office/drawing/2014/main" id="{9A320D5D-12AD-475A-B089-9152D0EE8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16" y="1125554"/>
            <a:ext cx="118355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/>
                <a:cs typeface="Times New Roman" panose="02020603050405020304" pitchFamily="18" charset="0"/>
              </a:rPr>
              <a:t>Различия в содержании конфликтов между детьми в детском саду и в детском доме: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27465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18" y="13275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Психологическое сопровождение</a:t>
            </a:r>
            <a:br>
              <a:rPr lang="ru-RU" sz="3600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D6DA92A9-7C56-430E-B8CE-8CDE6319B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483" y="2610013"/>
            <a:ext cx="7443216" cy="493398"/>
          </a:xfr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Безоценочность</a:t>
            </a:r>
            <a:endParaRPr lang="ru-RU" sz="2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10B61EF-C37A-43DE-9E79-6DD361105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5807" y="2122990"/>
            <a:ext cx="3296193" cy="3457678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8C7DCE6-A203-4D4E-BD20-560C2678D487}"/>
              </a:ext>
            </a:extLst>
          </p:cNvPr>
          <p:cNvSpPr/>
          <p:nvPr/>
        </p:nvSpPr>
        <p:spPr>
          <a:xfrm>
            <a:off x="360109" y="1419358"/>
            <a:ext cx="11554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доброжелательных отношений  должно базироваться на следующих принципах: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5674FE4-07C0-49A8-A290-E4EBBE474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300" y="2556200"/>
            <a:ext cx="1164437" cy="59746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CAF9C1B-97EF-4450-B740-D6B54F0E7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530" y="3605134"/>
            <a:ext cx="1164437" cy="59746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10FCDDD-D8C1-42D2-86B4-8D27D4F6826D}"/>
              </a:ext>
            </a:extLst>
          </p:cNvPr>
          <p:cNvSpPr/>
          <p:nvPr/>
        </p:nvSpPr>
        <p:spPr>
          <a:xfrm>
            <a:off x="1490967" y="3668644"/>
            <a:ext cx="7443216" cy="46166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Отказ от реальных предметов и игрушек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ашивка 9">
            <a:extLst>
              <a:ext uri="{FF2B5EF4-FFF2-40B4-BE49-F238E27FC236}">
                <a16:creationId xmlns:a16="http://schemas.microsoft.com/office/drawing/2014/main" id="{4E330E0C-4578-488F-8B78-D770201ED0A9}"/>
              </a:ext>
            </a:extLst>
          </p:cNvPr>
          <p:cNvSpPr/>
          <p:nvPr/>
        </p:nvSpPr>
        <p:spPr>
          <a:xfrm>
            <a:off x="360109" y="4684059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49BAE48-A091-4009-8891-06AA5D0AC046}"/>
              </a:ext>
            </a:extLst>
          </p:cNvPr>
          <p:cNvSpPr/>
          <p:nvPr/>
        </p:nvSpPr>
        <p:spPr>
          <a:xfrm>
            <a:off x="1464134" y="4717578"/>
            <a:ext cx="7424928" cy="461665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Отсутствие соревновательного момента в играх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200639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209" y="89555"/>
            <a:ext cx="10515600" cy="103694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Программа психологического сопровождения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A16FB24C-B5E7-4E78-9EF5-C9B088091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33" y="1201917"/>
            <a:ext cx="11955330" cy="5566528"/>
          </a:xfrm>
          <a:ln w="38100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общности с другими и возможности видеть в сверстниках друзей и партнеров.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программы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привлечение внимания ребенка к другому и его различным проявлениям: внешности, настроениям, движениям, действиям и поступкам. 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Общение без слов;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Внимание к другому;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Согласованность действий;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Общие переживания;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Взаимопомощь в игре;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Добрые слова и пожелания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Помощь в совместной деятельности.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78686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8870" y="48023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Конфликтные дети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83920" y="1679321"/>
            <a:ext cx="10515600" cy="1246759"/>
          </a:xfr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/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Конфликтные дети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– это дети, не умеющие общаться, слышать других, понимать их или уступать им.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EFC295-0D18-4C75-A132-3528A5777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45" b="96601" l="8000" r="93444">
                        <a14:foregroundMark x1="49000" y1="9302" x2="53778" y2="8945"/>
                        <a14:foregroundMark x1="53222" y1="19141" x2="55000" y2="28444"/>
                        <a14:foregroundMark x1="49000" y1="22540" x2="52222" y2="27907"/>
                        <a14:foregroundMark x1="51444" y1="38104" x2="52000" y2="39356"/>
                        <a14:foregroundMark x1="54333" y1="40250" x2="54333" y2="40250"/>
                        <a14:foregroundMark x1="54444" y1="39893" x2="53556" y2="46154"/>
                        <a14:foregroundMark x1="48778" y1="42218" x2="50444" y2="45617"/>
                        <a14:foregroundMark x1="43333" y1="23077" x2="49667" y2="33453"/>
                        <a14:foregroundMark x1="43667" y1="31664" x2="45444" y2="34705"/>
                        <a14:foregroundMark x1="69333" y1="38104" x2="70667" y2="34705"/>
                        <a14:foregroundMark x1="34111" y1="32737" x2="34556" y2="34526"/>
                        <a14:foregroundMark x1="47222" y1="76386" x2="45778" y2="80501"/>
                        <a14:foregroundMark x1="54000" y1="76029" x2="53778" y2="84436"/>
                        <a14:foregroundMark x1="55778" y1="84258" x2="56556" y2="86225"/>
                        <a14:foregroundMark x1="45556" y1="84973" x2="46111" y2="83900"/>
                        <a14:foregroundMark x1="18889" y1="26655" x2="19667" y2="35242"/>
                        <a14:foregroundMark x1="13444" y1="22719" x2="21556" y2="18426"/>
                        <a14:foregroundMark x1="21556" y1="18426" x2="23889" y2="20215"/>
                        <a14:foregroundMark x1="18111" y1="32916" x2="21000" y2="41682"/>
                        <a14:foregroundMark x1="24222" y1="26655" x2="22444" y2="40429"/>
                        <a14:foregroundMark x1="56222" y1="9481" x2="61667" y2="24150"/>
                        <a14:foregroundMark x1="61667" y1="24150" x2="61778" y2="25403"/>
                        <a14:foregroundMark x1="17000" y1="53667" x2="19111" y2="67263"/>
                        <a14:foregroundMark x1="8222" y1="57603" x2="10222" y2="62612"/>
                        <a14:foregroundMark x1="30111" y1="57424" x2="27444" y2="63327"/>
                        <a14:foregroundMark x1="16667" y1="74061" x2="16333" y2="83900"/>
                        <a14:foregroundMark x1="23000" y1="74061" x2="21444" y2="87478"/>
                        <a14:foregroundMark x1="88111" y1="13417" x2="88556" y2="23256"/>
                        <a14:foregroundMark x1="84222" y1="26118" x2="86667" y2="36852"/>
                        <a14:foregroundMark x1="91778" y1="14490" x2="93333" y2="27907"/>
                        <a14:foregroundMark x1="93333" y1="27907" x2="92111" y2="31843"/>
                        <a14:foregroundMark x1="84000" y1="48301" x2="81444" y2="65295"/>
                        <a14:foregroundMark x1="81444" y1="65295" x2="86667" y2="77996"/>
                        <a14:foregroundMark x1="86667" y1="77996" x2="86778" y2="77996"/>
                        <a14:foregroundMark x1="87556" y1="46512" x2="91444" y2="53131"/>
                        <a14:foregroundMark x1="82778" y1="91413" x2="84000" y2="91413"/>
                        <a14:foregroundMark x1="83222" y1="91234" x2="81778" y2="94812"/>
                        <a14:foregroundMark x1="93444" y1="95707" x2="93444" y2="96601"/>
                        <a14:foregroundMark x1="46556" y1="54741" x2="49333" y2="57066"/>
                        <a14:foregroundMark x1="57556" y1="55993" x2="57333" y2="59750"/>
                        <a14:foregroundMark x1="21222" y1="90161" x2="23222" y2="91771"/>
                        <a14:foregroundMark x1="14222" y1="92487" x2="13222" y2="932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03037" y="3102767"/>
            <a:ext cx="5968675" cy="3707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5155501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344" y="16775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Список литературы </a:t>
            </a:r>
            <a:b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344" y="1734185"/>
            <a:ext cx="10515600" cy="2008256"/>
          </a:xfr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1.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Раттер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М. Помощь трудным детям. – М.: Апрель-пресс: ЭКСМО-пресс, 1999. - 430 с.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2. Холмогорова В.М., Смирнова Е. О. Конфликтные дети. – М.: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Эксссмо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2010. – 176 с.</a:t>
            </a:r>
          </a:p>
          <a:p>
            <a:pPr marL="0" indent="0" algn="just">
              <a:lnSpc>
                <a:spcPct val="115000"/>
              </a:lnSpc>
              <a:buNone/>
            </a:pP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747789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136" y="229401"/>
            <a:ext cx="7729728" cy="118872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0472" y="1564899"/>
            <a:ext cx="10387584" cy="803397"/>
          </a:xfr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Доминанта на собственной ценности и связанная с ней сосредоточенность на том, «что я значу для других».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90472" y="2837850"/>
            <a:ext cx="10396728" cy="46166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Родительское отношение.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17904" y="3905569"/>
            <a:ext cx="10369296" cy="461665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Повышенная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агрессивность, обидчивость, застенчивость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демонстративность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Нашивка 7"/>
          <p:cNvSpPr/>
          <p:nvPr/>
        </p:nvSpPr>
        <p:spPr>
          <a:xfrm>
            <a:off x="393192" y="1683133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Нашивка 8"/>
          <p:cNvSpPr/>
          <p:nvPr/>
        </p:nvSpPr>
        <p:spPr>
          <a:xfrm>
            <a:off x="393192" y="2785219"/>
            <a:ext cx="1097280" cy="566928"/>
          </a:xfrm>
          <a:prstGeom prst="chevron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" name="Нашивка 9"/>
          <p:cNvSpPr/>
          <p:nvPr/>
        </p:nvSpPr>
        <p:spPr>
          <a:xfrm>
            <a:off x="393192" y="3822160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8080340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526" y="192279"/>
            <a:ext cx="7729728" cy="1188720"/>
          </a:xfrm>
        </p:spPr>
        <p:txBody>
          <a:bodyPr>
            <a:normAutofit fontScale="90000"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</a:br>
            <a:r>
              <a:rPr lang="ru-RU" sz="4000" b="1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Агрессивные дети</a:t>
            </a:r>
            <a:br>
              <a:rPr lang="ru-RU" sz="4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12" y="1542161"/>
            <a:ext cx="11301984" cy="1137031"/>
          </a:xfr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/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Агрессивность – целенаправленное нанесение физического или психического ущерба другому лицу.</a:t>
            </a:r>
            <a:endParaRPr lang="ru-RU" sz="2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8912" y="3448430"/>
            <a:ext cx="4608576" cy="2640723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Факторы, влияющие на проявление агрессивности: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особенности семейного воспитания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образцы агрессивного поведения, которые ребенок наблюдает на телеэкране или со стороны сверстников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уровень эмоционального напряжения и фрустрации…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44896" y="3448430"/>
            <a:ext cx="6096000" cy="1366528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Формы агрессивного поведения в дошкольном возрасте: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вербальная агрессия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физическая агрессия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2706624" y="2807208"/>
            <a:ext cx="502920" cy="4572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8034528" y="2807208"/>
            <a:ext cx="502920" cy="4572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84746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0472" y="1564899"/>
            <a:ext cx="5843016" cy="662781"/>
          </a:xfr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Привлечение к себе внимания сверстников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90472" y="2702181"/>
            <a:ext cx="5843016" cy="83099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Ущемление достоинств другого с целью подчеркнуть свое превосходство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8760" y="3845711"/>
            <a:ext cx="5824728" cy="461665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Защита и месть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90472" y="4957011"/>
            <a:ext cx="5843016" cy="46166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Стремление быть главным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90472" y="5868256"/>
            <a:ext cx="5843016" cy="400110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93192" y="1683133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Нашивка 8"/>
          <p:cNvSpPr/>
          <p:nvPr/>
        </p:nvSpPr>
        <p:spPr>
          <a:xfrm>
            <a:off x="393192" y="2692510"/>
            <a:ext cx="1097280" cy="566928"/>
          </a:xfrm>
          <a:prstGeom prst="chevron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" name="Нашивка 9"/>
          <p:cNvSpPr/>
          <p:nvPr/>
        </p:nvSpPr>
        <p:spPr>
          <a:xfrm>
            <a:off x="393192" y="3822160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1" name="Нашивка 10"/>
          <p:cNvSpPr/>
          <p:nvPr/>
        </p:nvSpPr>
        <p:spPr>
          <a:xfrm>
            <a:off x="393192" y="4883737"/>
            <a:ext cx="1097280" cy="566928"/>
          </a:xfrm>
          <a:prstGeom prst="chevron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2" name="Нашивка 11"/>
          <p:cNvSpPr/>
          <p:nvPr/>
        </p:nvSpPr>
        <p:spPr>
          <a:xfrm>
            <a:off x="393192" y="5821853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90472" y="5782152"/>
            <a:ext cx="5705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Стремление получить желанный предмет </a:t>
            </a:r>
            <a:endParaRPr lang="ru-RU" sz="2400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8BD21C3-AA0D-4491-B07C-6FFC656A8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5471" y="1709041"/>
            <a:ext cx="4619134" cy="4359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161372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216" y="1420304"/>
            <a:ext cx="4383024" cy="3544888"/>
          </a:xfrm>
          <a:ln w="38100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noAutofit/>
          </a:bodyPr>
          <a:lstStyle/>
          <a:p>
            <a:pPr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800" u="sng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Психологические особенности, провоцирующие агрессивное поведение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: </a:t>
            </a:r>
          </a:p>
          <a:p>
            <a:pPr marL="514350" indent="-28575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недостаточное развитие интеллекта и коммуникативных навыков</a:t>
            </a:r>
          </a:p>
          <a:p>
            <a:pPr marL="514350" indent="-28575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сниженный уровень произвольности</a:t>
            </a:r>
          </a:p>
          <a:p>
            <a:pPr marL="514350" indent="-28575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неразвитость игровой деятельности</a:t>
            </a:r>
          </a:p>
          <a:p>
            <a:pPr marL="514350" indent="-28575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сниженную самооценку</a:t>
            </a:r>
          </a:p>
          <a:p>
            <a:pPr marL="514350" indent="-285750"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нарушения в отношениях со сверстниками.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25440" y="1420304"/>
            <a:ext cx="6096000" cy="2031325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Индивидуальные варианты детской агрессивности: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Дети, которые чаще всего используют агрессию как средство привлечения внимания сверстников.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285750" lvl="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Дети, которые используют агрессию в основном как норму поведения в общении со сверстниками.</a:t>
            </a:r>
            <a:r>
              <a:rPr lang="ru-RU" sz="16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</a:p>
          <a:p>
            <a:pPr marL="285750" lvl="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Дети, для которых нанесение вреда другому выступает как самоцель. 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5440" y="4235762"/>
            <a:ext cx="6096000" cy="729430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228600" lvl="0" algn="just">
              <a:lnSpc>
                <a:spcPct val="115000"/>
              </a:lnSpc>
              <a:spcBef>
                <a:spcPts val="1000"/>
              </a:spcBef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Ориентиры для коррекционной работы с агрессивными детьми.</a:t>
            </a:r>
            <a:endParaRPr lang="ru-RU" u="sng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29896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8499" y="306613"/>
            <a:ext cx="10515600" cy="1325563"/>
          </a:xfrm>
        </p:spPr>
        <p:txBody>
          <a:bodyPr>
            <a:noAutofit/>
          </a:bodyPr>
          <a:lstStyle/>
          <a:p>
            <a:pPr marL="228600" lvl="0" indent="450215">
              <a:lnSpc>
                <a:spcPct val="115000"/>
              </a:lnSpc>
              <a:spcBef>
                <a:spcPts val="1000"/>
              </a:spcBef>
            </a:pPr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Обидчивые дети</a:t>
            </a:r>
            <a:br>
              <a:rPr lang="ru-RU" sz="3600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185287"/>
          </a:xfr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/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Обида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–  болезненное переживание человеком игнорирования или отвержения со стороны других людей. Это переживание включено в общение и направлено на конкретного другого.</a:t>
            </a:r>
            <a:endParaRPr lang="ru-RU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Феномен обиды начинает проявляться после 4–5 лет, что связано с появлением в этом возрасте потребности в признании и уважении – взрослого и сверстника.</a:t>
            </a:r>
            <a:endParaRPr lang="ru-RU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72366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168" y="22996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Причины обид</a:t>
            </a:r>
            <a:b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9438" y="1709553"/>
            <a:ext cx="10387584" cy="482443"/>
          </a:xfr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Игнорирование партнера, недостаточное внимание с его стороны.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90472" y="2732504"/>
            <a:ext cx="10396728" cy="46166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Отказ в чем-то нужном и желанном.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90472" y="3874791"/>
            <a:ext cx="10369296" cy="461665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Неуважительное отношение со стороны других.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9438" y="4903133"/>
            <a:ext cx="10387584" cy="461665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ahoma" panose="020B0604030504040204" pitchFamily="34" charset="0"/>
              </a:rPr>
              <a:t>Успех и превосходство других, отсутствие похвалы.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93192" y="1683133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Нашивка 8"/>
          <p:cNvSpPr/>
          <p:nvPr/>
        </p:nvSpPr>
        <p:spPr>
          <a:xfrm>
            <a:off x="393192" y="2692510"/>
            <a:ext cx="1097280" cy="566928"/>
          </a:xfrm>
          <a:prstGeom prst="chevron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" name="Нашивка 9"/>
          <p:cNvSpPr/>
          <p:nvPr/>
        </p:nvSpPr>
        <p:spPr>
          <a:xfrm>
            <a:off x="393192" y="3822160"/>
            <a:ext cx="1097280" cy="566928"/>
          </a:xfrm>
          <a:prstGeom prst="chevr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1" name="Нашивка 10"/>
          <p:cNvSpPr/>
          <p:nvPr/>
        </p:nvSpPr>
        <p:spPr>
          <a:xfrm>
            <a:off x="393192" y="4883737"/>
            <a:ext cx="1097280" cy="566928"/>
          </a:xfrm>
          <a:prstGeom prst="chevron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3240818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136" y="14261"/>
            <a:ext cx="7729728" cy="118872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Повод для проявления обиды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136" y="1843913"/>
            <a:ext cx="5132832" cy="2608727"/>
          </a:xfr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Адекватный повод – когда реально присутствует сознательное отвержение человеком партнера по общению, его игнорирование или неуважительное отношение.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63184" y="1843913"/>
            <a:ext cx="6096000" cy="2608727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Неадекватный повод – когда партнер не демонстрирует неуважения или отвержения другого. В этом случае человек реагирует не на реальное отношение другого, а на свои собственные неоправданные ожидания, на то, что он сам приписывает окружающим.</a:t>
            </a:r>
            <a:endParaRPr lang="ru-RU" sz="20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2770632" y="1270708"/>
            <a:ext cx="502920" cy="4572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8537448" y="1270708"/>
            <a:ext cx="502920" cy="4572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15131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2394</TotalTime>
  <Words>1000</Words>
  <Application>Microsoft Office PowerPoint</Application>
  <PresentationFormat>Широкоэкранный</PresentationFormat>
  <Paragraphs>126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Arial Unicode MS</vt:lpstr>
      <vt:lpstr>Calibri</vt:lpstr>
      <vt:lpstr>Corbel</vt:lpstr>
      <vt:lpstr>Gill Sans MT</vt:lpstr>
      <vt:lpstr>Tahoma</vt:lpstr>
      <vt:lpstr>Times New Roman</vt:lpstr>
      <vt:lpstr>Wingdings</vt:lpstr>
      <vt:lpstr>Посылка</vt:lpstr>
      <vt:lpstr>Детская конфликтность: причины и психологическое сопровождение</vt:lpstr>
      <vt:lpstr>Конфликтные дети</vt:lpstr>
      <vt:lpstr>Причины </vt:lpstr>
      <vt:lpstr> Агрессивные дети </vt:lpstr>
      <vt:lpstr>Презентация PowerPoint</vt:lpstr>
      <vt:lpstr>Презентация PowerPoint</vt:lpstr>
      <vt:lpstr>Обидчивые дети </vt:lpstr>
      <vt:lpstr>Причины обид </vt:lpstr>
      <vt:lpstr>Повод для проявления обиды</vt:lpstr>
      <vt:lpstr>Личностные особенности обидчивых детей </vt:lpstr>
      <vt:lpstr>Застенчивые дети </vt:lpstr>
      <vt:lpstr>Причины, обусловливающие появление застенчивости</vt:lpstr>
      <vt:lpstr>Критерии выявления застенчивых детей </vt:lpstr>
      <vt:lpstr>Демонстративные дети </vt:lpstr>
      <vt:lpstr>Презентация PowerPoint</vt:lpstr>
      <vt:lpstr>Личностные особенности и характер отношения к сверстникам  </vt:lpstr>
      <vt:lpstr>Дети без семьи  </vt:lpstr>
      <vt:lpstr>Психологическое сопровождение </vt:lpstr>
      <vt:lpstr>Программа психологического сопровождения </vt:lpstr>
      <vt:lpstr> Список литературы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Алёна Бессольнова</cp:lastModifiedBy>
  <cp:revision>127</cp:revision>
  <dcterms:created xsi:type="dcterms:W3CDTF">2019-02-18T22:39:28Z</dcterms:created>
  <dcterms:modified xsi:type="dcterms:W3CDTF">2023-04-16T11:39:45Z</dcterms:modified>
</cp:coreProperties>
</file>