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8" r:id="rId2"/>
    <p:sldId id="284" r:id="rId3"/>
    <p:sldId id="323" r:id="rId4"/>
    <p:sldId id="325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147" autoAdjust="0"/>
  </p:normalViewPr>
  <p:slideViewPr>
    <p:cSldViewPr snapToGrid="0">
      <p:cViewPr varScale="1">
        <p:scale>
          <a:sx n="86" d="100"/>
          <a:sy n="86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A859E-2D5B-454E-8270-D16B3C58640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A232E-4092-4B61-801E-55DF778A0A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563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BA232E-4092-4B61-801E-55DF778A0A5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68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67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8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8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48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369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998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32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44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6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91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6732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637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429" y="1599024"/>
            <a:ext cx="12192000" cy="1829976"/>
          </a:xfrm>
        </p:spPr>
        <p:txBody>
          <a:bodyPr>
            <a:noAutofit/>
          </a:bodyPr>
          <a:lstStyle/>
          <a:p>
            <a:pPr algn="ctr"/>
            <a:br>
              <a:rPr lang="ru-RU" sz="4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препятствующие развитию детей с синдромом аутистического спектра и способы оказания им психолого-педагогической помощи</a:t>
            </a:r>
            <a:endParaRPr lang="ru-RU" sz="4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76963" y="5609720"/>
            <a:ext cx="6345678" cy="1163941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учитель-логопед </a:t>
            </a:r>
          </a:p>
          <a:p>
            <a:pPr algn="l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Бессольнова А.С.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6303145"/>
            <a:ext cx="12192000" cy="642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986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обработки сенсорной информации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02FDEA-B0CA-447D-B3BC-C1886FA6F5AF}"/>
              </a:ext>
            </a:extLst>
          </p:cNvPr>
          <p:cNvSpPr/>
          <p:nvPr/>
        </p:nvSpPr>
        <p:spPr>
          <a:xfrm>
            <a:off x="423168" y="1621395"/>
            <a:ext cx="11345663" cy="4708981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наблюдении за ребенком с РАС часто можно отметить, что он: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боится громких голосов, шума, чужого плача;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чувствителен к тактильным прикосновениям;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чрезмерно чувствителен к зрительным раздражителям: яркому свету, блестящим картинкам, стимуляции перед глазами и т.д.;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нуждается в стереотипном повторении движений: потряхивании предметами или руками, постукивании, подпрыгиваниях и т.д.;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грызет, облизывает, обсасывает предметы, письменные принадлежности и т.д.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к примерам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гипо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/гиперчувствительности к сенсорным раздражителям можно отнести следующие: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гиперчувствительность к тактильным раздражителям;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слуховая чувствительность;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визуальной стимуляции;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потребность в тактильных ощущениях;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чувствительности к температуре, боли, звукам.</a:t>
            </a:r>
          </a:p>
        </p:txBody>
      </p:sp>
    </p:spTree>
    <p:extLst>
      <p:ext uri="{BB962C8B-B14F-4D97-AF65-F5344CB8AC3E}">
        <p14:creationId xmlns:p14="http://schemas.microsoft.com/office/powerpoint/2010/main" val="3611697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моторного развития и графических навыков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02FDEA-B0CA-447D-B3BC-C1886FA6F5AF}"/>
              </a:ext>
            </a:extLst>
          </p:cNvPr>
          <p:cNvSpPr/>
          <p:nvPr/>
        </p:nvSpPr>
        <p:spPr>
          <a:xfrm>
            <a:off x="423168" y="1621395"/>
            <a:ext cx="6332739" cy="4708981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 особенностям моторного развития относятся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координации движений при ходьбе;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моторная неловкость, неуклюжесть, при ходьбе ноги «заплетаются»;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«шаркание» ногами при ходьбе;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трудно устоять на одном месте;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на носках, повернутых вовнутрь стопы;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 трудом встает со стула, «плюхается» на стул.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графических навыков: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сильный или слишком слабый нажим, когда ребенок держит ручку;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быстрая утомляемость от деятельности;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предметно-практической деятельности.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нескоординированность работы пальцев рук.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E2D136-3654-4315-9463-C9FBF6A0C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209" y="1766657"/>
            <a:ext cx="5194177" cy="411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24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образовательные потребности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02FDEA-B0CA-447D-B3BC-C1886FA6F5AF}"/>
              </a:ext>
            </a:extLst>
          </p:cNvPr>
          <p:cNvSpPr/>
          <p:nvPr/>
        </p:nvSpPr>
        <p:spPr>
          <a:xfrm>
            <a:off x="150921" y="1325564"/>
            <a:ext cx="11860566" cy="5355312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периоде индивидуализированной «подготовки» к школьному обучению;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работа педагога по установлению и развитию эмоционального контакта с ребенком;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обучения, обеспечивающих сенсорный и эмоциональный комфорт ребенка;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дозирование учебной нагрузки с учетом темпа и работоспособности;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четкая и упорядоченная временно-пространственная структура образовательной среды;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отработка форм адекватного учебного поведения ребенка, навыков коммуникации и взаимодействия с учителем;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тьютора при наличии поведенческих нарушений;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обучения с учетом специфики освоения навыков и усвоения информации при аутистических расстройствах;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помощь ребенку на уроке в осмыслении усваиваемых знаний и умений;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программы обучения;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индивидуализированная оценка достижений ребенка с учетом его особенностей;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сопровождение, оптимизирующее взаимодействие ребенка с педагогами и соучениками;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 дозированное и постепенное расширение образовательного пространства за пределы образовательного учреждения;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четких алгоритмов или стереотипов деятельности в процессе обучения;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частое и позитивное одобрение  деятельности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296922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02FDEA-B0CA-447D-B3BC-C1886FA6F5AF}"/>
              </a:ext>
            </a:extLst>
          </p:cNvPr>
          <p:cNvSpPr/>
          <p:nvPr/>
        </p:nvSpPr>
        <p:spPr>
          <a:xfrm>
            <a:off x="976543" y="1760570"/>
            <a:ext cx="5119457" cy="4401205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рассмотрели характерные для детей с РАС особенности эмоционального развития, трудности, препятствующие освоению образовательной программы, типичные для детей с РАС модели поведения в образовательном пространстве.</a:t>
            </a: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вышеперечисленного следует сделать вывод, что каждый ребенок с РАС, несмотря на различную степень искажения эмоционально-волевой и когнитивной сфер, нуждается в подготовке к школьному обучению, в обучении вхождению в школьное, совершенно новое для него пространство.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407759-97B6-414A-B74C-AC70E492F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954" y="1760570"/>
            <a:ext cx="5110490" cy="440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38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82DC7C5-9AD7-496C-982F-58D5EEEC398C}"/>
              </a:ext>
            </a:extLst>
          </p:cNvPr>
          <p:cNvSpPr/>
          <p:nvPr/>
        </p:nvSpPr>
        <p:spPr>
          <a:xfrm>
            <a:off x="452762" y="1407413"/>
            <a:ext cx="11310151" cy="5138714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1.  Гилберт, К. Аутизм. Медицинское и педагогическое воздействие : кн. для педагогов-дефектологов / К.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Гилберг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Т.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Питерс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; [пер. с англ. О. В.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Деряевой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]. – М. 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Владос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2005. – 144 с. : ил., табл. – (Коррекционная педагогика).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Библиогр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.: с. 142–144.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2. Лебединская, К. С. Диагностика раннего детского аутизма: начальные проявления / К. С. Лебединская, О. С. Никольская. – М. : Просвещение, 1991. – 96 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3. Левченко, И. Ю. Психологическая помощь семье, воспитывающей ребенка с отклонениями в развитии : метод. пособие / И. Ю. Левченко, В. В. Ткачева. – М. : Просвещение, 2008. – 239 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4.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Мамайчук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И. И. Помощь психолога детям с аутизмом / И. И.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Мамайчук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 – СПб. : Речь, 2007. – 288 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5. Мнухин, С. С. О синдроме «раннего детского аутизма», или синдроме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Каннера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у детей / С. С. Мнухин, А.Е.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Зеленецкая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Д. Н. Исаев // Психология аномального развития ребенка : хрестоматия : в 2 т. / под ред. В. В. Лебединского, М. К.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Бардышевской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 – М. 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ЧеРо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Высш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шк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 : Изд-во МГУ, 2002. – Т. 2. – С. 466–474.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6. Никольская, О. С. Проблемы обучения аутичных детей / О. С. Никольская // Дефектология. – 1995. – № 2. – С. 8–18.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7. Образование детей с нарушениями развития аутистического спектра : сб. норматив.-правовых материалов / сост.: Л. М.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Беткер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А. Б. Григорян.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ХантыМансийск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: РИО ИРО, 2011. – 76 с.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4491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804795" y="1821814"/>
            <a:ext cx="6062950" cy="3744485"/>
          </a:xfrm>
          <a:ln w="28575">
            <a:solidFill>
              <a:srgbClr val="C00000"/>
            </a:solidFill>
            <a:prstDash val="solid"/>
          </a:ln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Расстройство аутистического спектра (РАС)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— это расстройство нервной системы, которое характеризуется дефицитом в социальных взаимодействиях и коммуникацией с наличием стереотипий (повторяющихся действий), и, по данным Соединенных Штатов Америки за 2014 год, оно диагностируется у одного из 59 детей.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C0D651-FC0E-4941-8FF5-5BC6D10DF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0" y="1821814"/>
            <a:ext cx="5733775" cy="374448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B7259FD-09B6-401B-975A-1B89F224C205}"/>
              </a:ext>
            </a:extLst>
          </p:cNvPr>
          <p:cNvSpPr/>
          <p:nvPr/>
        </p:nvSpPr>
        <p:spPr>
          <a:xfrm>
            <a:off x="1877899" y="385726"/>
            <a:ext cx="10616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расстройство аутистического спектра?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155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3526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4910" y="1325563"/>
            <a:ext cx="6474364" cy="5283831"/>
          </a:xfrm>
          <a:ln w="28575">
            <a:solidFill>
              <a:srgbClr val="C00000"/>
            </a:solidFill>
            <a:prstDash val="solid"/>
          </a:ln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В России распространенность составляет один случай на 100 детей, но официальный диагноз получают гораздо меньшее количество людей. РАС диагностируется во всех расовых, этнических и социально-экономических группах, в пять раз чаще встречается у мальчиков, чем у девочек. 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На данный момент причины болезни не известны, но предполагается, что оно возникает вследствие сложного взаимодействия между генетическими, эпигенетическими и экологическими факторами.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05FF63-4750-4562-BC11-1920CE91B6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8051" y="2934039"/>
            <a:ext cx="5246703" cy="367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888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2.bp.blogspot.com/-one8YuYyiLE/WoKkLbInM3I/AAAAAAAAVts/sagiqZP2ng0SWKmb-NKv5NRy1AsZlvGGwCLcBGAs/s1600/3d-man-list.jpg">
            <a:extLst>
              <a:ext uri="{FF2B5EF4-FFF2-40B4-BE49-F238E27FC236}">
                <a16:creationId xmlns:a16="http://schemas.microsoft.com/office/drawing/2014/main" id="{2FBAA674-A526-421E-ADB5-17ED40F570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8" t="1250"/>
          <a:stretch/>
        </p:blipFill>
        <p:spPr bwMode="auto">
          <a:xfrm>
            <a:off x="8566951" y="1541948"/>
            <a:ext cx="3348038" cy="485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Симптоматика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5032246-30E4-420B-BB1A-E04897D69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1608" y="1793289"/>
            <a:ext cx="582774" cy="52188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A3520B6-C471-43ED-9A6D-C45CAA33879B}"/>
              </a:ext>
            </a:extLst>
          </p:cNvPr>
          <p:cNvSpPr/>
          <p:nvPr/>
        </p:nvSpPr>
        <p:spPr>
          <a:xfrm>
            <a:off x="1494382" y="1793289"/>
            <a:ext cx="3916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 коммуникацией</a:t>
            </a:r>
          </a:p>
        </p:txBody>
      </p:sp>
      <p:pic>
        <p:nvPicPr>
          <p:cNvPr id="9" name="Объект 6">
            <a:extLst>
              <a:ext uri="{FF2B5EF4-FFF2-40B4-BE49-F238E27FC236}">
                <a16:creationId xmlns:a16="http://schemas.microsoft.com/office/drawing/2014/main" id="{378077D4-985B-46E1-97C4-448CAD04D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608" y="2521958"/>
            <a:ext cx="582774" cy="521887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1260D7B-2D4A-4977-83BD-1B5E3582D5D4}"/>
              </a:ext>
            </a:extLst>
          </p:cNvPr>
          <p:cNvSpPr/>
          <p:nvPr/>
        </p:nvSpPr>
        <p:spPr>
          <a:xfrm>
            <a:off x="1488840" y="2491847"/>
            <a:ext cx="5536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социальных взаимодействий</a:t>
            </a:r>
          </a:p>
        </p:txBody>
      </p:sp>
      <p:pic>
        <p:nvPicPr>
          <p:cNvPr id="12" name="Объект 6">
            <a:extLst>
              <a:ext uri="{FF2B5EF4-FFF2-40B4-BE49-F238E27FC236}">
                <a16:creationId xmlns:a16="http://schemas.microsoft.com/office/drawing/2014/main" id="{66C4FBE8-33CB-4A87-9398-9F024892F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608" y="3251353"/>
            <a:ext cx="582774" cy="521887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1A74641-8CC9-448C-89B5-067077B5110D}"/>
              </a:ext>
            </a:extLst>
          </p:cNvPr>
          <p:cNvSpPr/>
          <p:nvPr/>
        </p:nvSpPr>
        <p:spPr>
          <a:xfrm>
            <a:off x="1548050" y="3251353"/>
            <a:ext cx="5792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невербальных средств общения</a:t>
            </a:r>
          </a:p>
        </p:txBody>
      </p:sp>
      <p:pic>
        <p:nvPicPr>
          <p:cNvPr id="15" name="Объект 6">
            <a:extLst>
              <a:ext uri="{FF2B5EF4-FFF2-40B4-BE49-F238E27FC236}">
                <a16:creationId xmlns:a16="http://schemas.microsoft.com/office/drawing/2014/main" id="{F0639CA5-48C4-4D6E-8416-35997A213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66" y="3980748"/>
            <a:ext cx="582774" cy="521887"/>
          </a:xfrm>
          <a:prstGeom prst="rect">
            <a:avLst/>
          </a:prstGeom>
        </p:spPr>
      </p:pic>
      <p:pic>
        <p:nvPicPr>
          <p:cNvPr id="16" name="Объект 6">
            <a:extLst>
              <a:ext uri="{FF2B5EF4-FFF2-40B4-BE49-F238E27FC236}">
                <a16:creationId xmlns:a16="http://schemas.microsoft.com/office/drawing/2014/main" id="{3D6DBED7-6CC7-44C6-AAB5-8C681B664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66" y="4709417"/>
            <a:ext cx="582774" cy="521887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C5DADA3-027C-4F8D-9D11-CDB86CE87FEA}"/>
              </a:ext>
            </a:extLst>
          </p:cNvPr>
          <p:cNvSpPr/>
          <p:nvPr/>
        </p:nvSpPr>
        <p:spPr>
          <a:xfrm>
            <a:off x="1601719" y="3904489"/>
            <a:ext cx="3429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Шаблонность поведения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AC9CEA0-AF8E-4EC7-BD3C-EAB8852D5178}"/>
              </a:ext>
            </a:extLst>
          </p:cNvPr>
          <p:cNvSpPr/>
          <p:nvPr/>
        </p:nvSpPr>
        <p:spPr>
          <a:xfrm>
            <a:off x="1601719" y="4603047"/>
            <a:ext cx="3498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 стереотипии</a:t>
            </a:r>
          </a:p>
        </p:txBody>
      </p:sp>
      <p:pic>
        <p:nvPicPr>
          <p:cNvPr id="19" name="Объект 6">
            <a:extLst>
              <a:ext uri="{FF2B5EF4-FFF2-40B4-BE49-F238E27FC236}">
                <a16:creationId xmlns:a16="http://schemas.microsoft.com/office/drawing/2014/main" id="{1B166052-B052-4E62-B6C7-EAA3A4C33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66" y="5438086"/>
            <a:ext cx="582774" cy="521887"/>
          </a:xfrm>
          <a:prstGeom prst="rect">
            <a:avLst/>
          </a:prstGeom>
        </p:spPr>
      </p:pic>
      <p:pic>
        <p:nvPicPr>
          <p:cNvPr id="20" name="Объект 6">
            <a:extLst>
              <a:ext uri="{FF2B5EF4-FFF2-40B4-BE49-F238E27FC236}">
                <a16:creationId xmlns:a16="http://schemas.microsoft.com/office/drawing/2014/main" id="{CB1922CB-1EB2-4714-82B1-23E3A24B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66" y="6169805"/>
            <a:ext cx="582774" cy="521887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63335DCB-E64A-42DE-9B94-14B8085437E7}"/>
              </a:ext>
            </a:extLst>
          </p:cNvPr>
          <p:cNvSpPr/>
          <p:nvPr/>
        </p:nvSpPr>
        <p:spPr>
          <a:xfrm>
            <a:off x="1584647" y="5438086"/>
            <a:ext cx="6334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Нездоровая реакция на внешние раздражители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84747B5-ABED-4D28-85AD-1BE86AF07580}"/>
              </a:ext>
            </a:extLst>
          </p:cNvPr>
          <p:cNvSpPr/>
          <p:nvPr/>
        </p:nvSpPr>
        <p:spPr>
          <a:xfrm>
            <a:off x="1566892" y="6116136"/>
            <a:ext cx="7383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Сильная привязанность к неодушевленным предметам</a:t>
            </a:r>
          </a:p>
        </p:txBody>
      </p:sp>
    </p:spTree>
    <p:extLst>
      <p:ext uri="{BB962C8B-B14F-4D97-AF65-F5344CB8AC3E}">
        <p14:creationId xmlns:p14="http://schemas.microsoft.com/office/powerpoint/2010/main" val="128322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7057447-7691-4396-8DDA-45910CD37589}"/>
              </a:ext>
            </a:extLst>
          </p:cNvPr>
          <p:cNvSpPr/>
          <p:nvPr/>
        </p:nvSpPr>
        <p:spPr>
          <a:xfrm>
            <a:off x="106532" y="1624614"/>
            <a:ext cx="7341833" cy="4893647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психолого-педагогической помощи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предпосылок учебного поведения у ребенка с РАС.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C0CEB1-73F6-4AA2-8AB2-0CB9A4991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46" y="3280736"/>
            <a:ext cx="683209" cy="7549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4B38A3-EF37-41C3-B245-EC5ED014464B}"/>
              </a:ext>
            </a:extLst>
          </p:cNvPr>
          <p:cNvSpPr txBox="1"/>
          <p:nvPr/>
        </p:nvSpPr>
        <p:spPr>
          <a:xfrm>
            <a:off x="732406" y="3527289"/>
            <a:ext cx="9814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ребенком и семьей (изучение документации);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B23A1FF-FCAD-43A6-9EB2-057871E76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67" y="4113958"/>
            <a:ext cx="682811" cy="75597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3ED1790-35E1-44E6-AC58-38597A487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46" y="4882531"/>
            <a:ext cx="682811" cy="7559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AD4EB9-166D-4DD0-8F1E-4D8722D6DAF4}"/>
              </a:ext>
            </a:extLst>
          </p:cNvPr>
          <p:cNvSpPr txBox="1"/>
          <p:nvPr/>
        </p:nvSpPr>
        <p:spPr>
          <a:xfrm>
            <a:off x="772357" y="4276339"/>
            <a:ext cx="10919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всестороннего обследования;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40813A-C34A-477C-94D5-D3D38DFB5EE8}"/>
              </a:ext>
            </a:extLst>
          </p:cNvPr>
          <p:cNvSpPr txBox="1"/>
          <p:nvPr/>
        </p:nvSpPr>
        <p:spPr>
          <a:xfrm>
            <a:off x="772357" y="5093929"/>
            <a:ext cx="5894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полученных результатов;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89D7E8A-C589-4E5F-99C6-F2F4EDE83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46" y="5652268"/>
            <a:ext cx="682811" cy="7559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21F54E-2292-49DC-B77B-CB994891D5A0}"/>
              </a:ext>
            </a:extLst>
          </p:cNvPr>
          <p:cNvSpPr txBox="1"/>
          <p:nvPr/>
        </p:nvSpPr>
        <p:spPr>
          <a:xfrm>
            <a:off x="772356" y="5849899"/>
            <a:ext cx="6676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индивидуального маршрута образования.</a:t>
            </a:r>
          </a:p>
        </p:txBody>
      </p:sp>
      <p:pic>
        <p:nvPicPr>
          <p:cNvPr id="2050" name="Picture 2" descr="https://47.img.avito.st/image/1/YqyN-7axzkW7TExIxeIm0HFYzkExWsRH">
            <a:extLst>
              <a:ext uri="{FF2B5EF4-FFF2-40B4-BE49-F238E27FC236}">
                <a16:creationId xmlns:a16="http://schemas.microsoft.com/office/drawing/2014/main" id="{AEF4EAA1-24DA-4680-9DAF-AAB11A952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879" y="1624614"/>
            <a:ext cx="4653799" cy="354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705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коррекционной помощи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7057447-7691-4396-8DDA-45910CD37589}"/>
              </a:ext>
            </a:extLst>
          </p:cNvPr>
          <p:cNvSpPr/>
          <p:nvPr/>
        </p:nvSpPr>
        <p:spPr>
          <a:xfrm>
            <a:off x="106532" y="1624614"/>
            <a:ext cx="11975977" cy="4862870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коррекционной помощи детям и их семей включает в себя два основных стратегических направления: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 имеет следующие направления: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контакта с ребенком;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речи;    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настроя на контакт с окружающей средой;    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поведенческих нарушений и социальной дезадаптированности    коррекция страхов;  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агрессивности;   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когнитивных способностей.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также имеет несколько направлений: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просветительский    блок;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психопрофилактический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консультативный блок.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C0CEB1-73F6-4AA2-8AB2-0CB9A4991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1" y="2245317"/>
            <a:ext cx="488299" cy="5395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159551A-D994-42AF-9869-5BB385C067A0}"/>
              </a:ext>
            </a:extLst>
          </p:cNvPr>
          <p:cNvSpPr txBox="1"/>
          <p:nvPr/>
        </p:nvSpPr>
        <p:spPr>
          <a:xfrm>
            <a:off x="625861" y="2347987"/>
            <a:ext cx="9814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FAA562-FF0C-4435-9303-682CBFED96FE}"/>
              </a:ext>
            </a:extLst>
          </p:cNvPr>
          <p:cNvSpPr txBox="1"/>
          <p:nvPr/>
        </p:nvSpPr>
        <p:spPr>
          <a:xfrm>
            <a:off x="625861" y="2875778"/>
            <a:ext cx="9814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семьями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39FB6B1-BF62-4E4A-9B54-27CE59444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0" y="2769634"/>
            <a:ext cx="488299" cy="53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8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препятствующие развитию детей с синдромом аутистического спектра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7057447-7691-4396-8DDA-45910CD37589}"/>
              </a:ext>
            </a:extLst>
          </p:cNvPr>
          <p:cNvSpPr/>
          <p:nvPr/>
        </p:nvSpPr>
        <p:spPr>
          <a:xfrm>
            <a:off x="106532" y="1624614"/>
            <a:ext cx="5823751" cy="4401205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проблемным зонам, препятствующим освоению образовательной программы, развитию и социализации детей с РАС, относятся: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речи;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темп деятельности, утомляемость (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произвольной организации ребенка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обработки сенсорной информации;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моторного развития и графических навыков;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универсальных/базовых учебных действий;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формирования академических навыков в рамках учебного предмета.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honoteka.org/uploads/posts/2021-05/1621006728_21-phonoteka_org-p-fon-dlya-prezentatsii-trevoga-22.jpg">
            <a:extLst>
              <a:ext uri="{FF2B5EF4-FFF2-40B4-BE49-F238E27FC236}">
                <a16:creationId xmlns:a16="http://schemas.microsoft.com/office/drawing/2014/main" id="{0E7E763D-FE83-4718-A449-D81F83BA2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64" y="1535837"/>
            <a:ext cx="4991302" cy="499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678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pngitem.com/pimgs/m/557-5572737_clear-communication-to-avoid-misunderstandings-communiquer-efficacement-hd.png">
            <a:extLst>
              <a:ext uri="{FF2B5EF4-FFF2-40B4-BE49-F238E27FC236}">
                <a16:creationId xmlns:a16="http://schemas.microsoft.com/office/drawing/2014/main" id="{05A6BADB-B84C-4C92-A09A-5BEEE36CB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424" y="1325563"/>
            <a:ext cx="4198576" cy="388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речи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7057447-7691-4396-8DDA-45910CD37589}"/>
              </a:ext>
            </a:extLst>
          </p:cNvPr>
          <p:cNvSpPr/>
          <p:nvPr/>
        </p:nvSpPr>
        <p:spPr>
          <a:xfrm>
            <a:off x="204747" y="1325563"/>
            <a:ext cx="7720614" cy="3785652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речевом общении отсутствует экспрессия, жестикуляция, мелодическая;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Интонационная и темповая сторона речи нарушена.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Наблюдаются отклонения тональности, скорости, ритма речи, нет интонационного переноса;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Характерны эхолалии;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Иногда наблюдается бессвязность речи, неспособность к диалогу.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Экспрессивная речь часто развивается с отставанием.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Наблюдаются и трудности в понимании сложной речи окружающих;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Невозможность понимания подтекста, скрытого смысла высказываний, метафоризации.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405C9C-E922-4BF9-9E90-22DE36D86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36" y="1348035"/>
            <a:ext cx="339943" cy="37818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E09339A-9245-4872-8F97-22214CA7B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47" y="1932926"/>
            <a:ext cx="339943" cy="37818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9290FE0-EEC2-4DD1-AC3E-7A374ADDC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325" y="2272457"/>
            <a:ext cx="339943" cy="37818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5879F83-24C1-4533-A44B-90C80BB7E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96" y="2815133"/>
            <a:ext cx="339943" cy="37818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6D97A90-0AF2-495D-BE90-4D2399625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37" y="3153160"/>
            <a:ext cx="339943" cy="378187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BD8BB5A-6DDA-43A6-A876-910DD1D2F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325" y="3476392"/>
            <a:ext cx="339943" cy="378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29B9148-41B3-4338-92CB-99F69FF15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97" y="3786518"/>
            <a:ext cx="339943" cy="37818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80AEFF0-A9A6-404F-8A11-90B3DA82E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16" y="4357095"/>
            <a:ext cx="339943" cy="37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16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8497" y="0"/>
            <a:ext cx="10191566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темп деятельности, утомляемость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02FDEA-B0CA-447D-B3BC-C1886FA6F5AF}"/>
              </a:ext>
            </a:extLst>
          </p:cNvPr>
          <p:cNvSpPr/>
          <p:nvPr/>
        </p:nvSpPr>
        <p:spPr>
          <a:xfrm>
            <a:off x="506025" y="1459940"/>
            <a:ext cx="5228713" cy="501675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особенностей детей с РАС является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отвлекаемость на внешние раздражители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раздражителям могут относиться: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голоса одноклассников;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письменные принадлежности, лежащие на столе;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приготовленный дидактический материал;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ученик, сидящий рядом;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визуальные подсказки на столе;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 из коридора во время урока;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обучении детей с РАС отмечаются специфические «уходы в себя»;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повышенной двигательной активности.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B39E3E3-DFDE-4720-81F2-D6D16C266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9476" y="1459940"/>
            <a:ext cx="4799626" cy="47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270065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3501</TotalTime>
  <Words>1305</Words>
  <Application>Microsoft Office PowerPoint</Application>
  <PresentationFormat>Широкоэкранный</PresentationFormat>
  <Paragraphs>130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Cordia New</vt:lpstr>
      <vt:lpstr>Times New Roman</vt:lpstr>
      <vt:lpstr>Wingdings</vt:lpstr>
      <vt:lpstr>Метрополия</vt:lpstr>
      <vt:lpstr>     Факторы, препятствующие развитию детей с синдромом аутистического спектра и способы оказания им психолого-педагогической помощи</vt:lpstr>
      <vt:lpstr>Презентация PowerPoint</vt:lpstr>
      <vt:lpstr>Статистика</vt:lpstr>
      <vt:lpstr>Симптоматика</vt:lpstr>
      <vt:lpstr>Основные направления  психолого-педагогического сопровождения </vt:lpstr>
      <vt:lpstr>Модель коррекционной помощи </vt:lpstr>
      <vt:lpstr>Факторы, препятствующие развитию детей с синдромом аутистического спектра </vt:lpstr>
      <vt:lpstr>Особенности речи</vt:lpstr>
      <vt:lpstr>Внимание, темп деятельности, утомляемость </vt:lpstr>
      <vt:lpstr>Особенности обработки сенсорной информации </vt:lpstr>
      <vt:lpstr>Особенности моторного развития и графических навыков </vt:lpstr>
      <vt:lpstr>Особые образовательные потребности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Алёна Бессольнова</cp:lastModifiedBy>
  <cp:revision>272</cp:revision>
  <dcterms:created xsi:type="dcterms:W3CDTF">2019-02-18T22:39:28Z</dcterms:created>
  <dcterms:modified xsi:type="dcterms:W3CDTF">2023-04-16T11:27:26Z</dcterms:modified>
</cp:coreProperties>
</file>