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226" r:id="rId1"/>
  </p:sldMasterIdLst>
  <p:notesMasterIdLst>
    <p:notesMasterId r:id="rId16"/>
  </p:notesMasterIdLst>
  <p:sldIdLst>
    <p:sldId id="256" r:id="rId2"/>
    <p:sldId id="257" r:id="rId3"/>
    <p:sldId id="281" r:id="rId4"/>
    <p:sldId id="259" r:id="rId5"/>
    <p:sldId id="289" r:id="rId6"/>
    <p:sldId id="291" r:id="rId7"/>
    <p:sldId id="292" r:id="rId8"/>
    <p:sldId id="290" r:id="rId9"/>
    <p:sldId id="271" r:id="rId10"/>
    <p:sldId id="268" r:id="rId11"/>
    <p:sldId id="296" r:id="rId12"/>
    <p:sldId id="302" r:id="rId13"/>
    <p:sldId id="287" r:id="rId14"/>
    <p:sldId id="305" r:id="rId15"/>
  </p:sldIdLst>
  <p:sldSz cx="9144000" cy="6858000" type="screen4x3"/>
  <p:notesSz cx="6858000" cy="9947275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00" autoAdjust="0"/>
    <p:restoredTop sz="84423" autoAdjust="0"/>
  </p:normalViewPr>
  <p:slideViewPr>
    <p:cSldViewPr>
      <p:cViewPr>
        <p:scale>
          <a:sx n="98" d="100"/>
          <a:sy n="98" d="100"/>
        </p:scale>
        <p:origin x="-354" y="4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34"/>
    </mc:Choice>
    <mc:Fallback>
      <c:style val="34"/>
    </mc:Fallback>
  </mc:AlternateContent>
  <c:chart>
    <c:autoTitleDeleted val="0"/>
    <c:view3D>
      <c:rotX val="15"/>
      <c:rotY val="20"/>
      <c:depthPercent val="10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Низкий ур</c:v>
                </c:pt>
              </c:strCache>
            </c:strRef>
          </c:tx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Лист1!$A$2:$A$6</c:f>
              <c:strCache>
                <c:ptCount val="5"/>
                <c:pt idx="0">
                  <c:v>Физическое развитие</c:v>
                </c:pt>
                <c:pt idx="1">
                  <c:v>Социально-коммуникативное развитие</c:v>
                </c:pt>
                <c:pt idx="2">
                  <c:v>Познавательное развитие</c:v>
                </c:pt>
                <c:pt idx="3">
                  <c:v>Речевое развитие</c:v>
                </c:pt>
                <c:pt idx="4">
                  <c:v>Художественно-эстетическое развитие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17</c:v>
                </c:pt>
                <c:pt idx="1">
                  <c:v>32</c:v>
                </c:pt>
                <c:pt idx="2">
                  <c:v>3</c:v>
                </c:pt>
                <c:pt idx="3">
                  <c:v>7</c:v>
                </c:pt>
                <c:pt idx="4">
                  <c:v>3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Средний ур</c:v>
                </c:pt>
              </c:strCache>
            </c:strRef>
          </c:tx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Лист1!$A$2:$A$6</c:f>
              <c:strCache>
                <c:ptCount val="5"/>
                <c:pt idx="0">
                  <c:v>Физическое развитие</c:v>
                </c:pt>
                <c:pt idx="1">
                  <c:v>Социально-коммуникативное развитие</c:v>
                </c:pt>
                <c:pt idx="2">
                  <c:v>Познавательное развитие</c:v>
                </c:pt>
                <c:pt idx="3">
                  <c:v>Речевое развитие</c:v>
                </c:pt>
                <c:pt idx="4">
                  <c:v>Художественно-эстетическое развитие</c:v>
                </c:pt>
              </c:strCache>
            </c:strRef>
          </c:cat>
          <c:val>
            <c:numRef>
              <c:f>Лист1!$C$2:$C$6</c:f>
              <c:numCache>
                <c:formatCode>General</c:formatCode>
                <c:ptCount val="5"/>
                <c:pt idx="0">
                  <c:v>75</c:v>
                </c:pt>
                <c:pt idx="1">
                  <c:v>68</c:v>
                </c:pt>
                <c:pt idx="2">
                  <c:v>61</c:v>
                </c:pt>
                <c:pt idx="3">
                  <c:v>57</c:v>
                </c:pt>
                <c:pt idx="4">
                  <c:v>61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Высокий ур</c:v>
                </c:pt>
              </c:strCache>
            </c:strRef>
          </c:tx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Лист1!$A$2:$A$6</c:f>
              <c:strCache>
                <c:ptCount val="5"/>
                <c:pt idx="0">
                  <c:v>Физическое развитие</c:v>
                </c:pt>
                <c:pt idx="1">
                  <c:v>Социально-коммуникативное развитие</c:v>
                </c:pt>
                <c:pt idx="2">
                  <c:v>Познавательное развитие</c:v>
                </c:pt>
                <c:pt idx="3">
                  <c:v>Речевое развитие</c:v>
                </c:pt>
                <c:pt idx="4">
                  <c:v>Художественно-эстетическое развитие</c:v>
                </c:pt>
              </c:strCache>
            </c:strRef>
          </c:cat>
          <c:val>
            <c:numRef>
              <c:f>Лист1!$D$2:$D$6</c:f>
              <c:numCache>
                <c:formatCode>General</c:formatCode>
                <c:ptCount val="5"/>
                <c:pt idx="0">
                  <c:v>7</c:v>
                </c:pt>
                <c:pt idx="1">
                  <c:v>0</c:v>
                </c:pt>
                <c:pt idx="2">
                  <c:v>36</c:v>
                </c:pt>
                <c:pt idx="3">
                  <c:v>37</c:v>
                </c:pt>
                <c:pt idx="4">
                  <c:v>36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35112064"/>
        <c:axId val="35113600"/>
        <c:axId val="0"/>
      </c:bar3DChart>
      <c:catAx>
        <c:axId val="3511206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35113600"/>
        <c:crosses val="autoZero"/>
        <c:auto val="1"/>
        <c:lblAlgn val="ctr"/>
        <c:lblOffset val="100"/>
        <c:noMultiLvlLbl val="0"/>
      </c:catAx>
      <c:valAx>
        <c:axId val="3511360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35112064"/>
        <c:crosses val="autoZero"/>
        <c:crossBetween val="between"/>
      </c:valAx>
      <c:spPr>
        <a:noFill/>
        <a:ln w="25195">
          <a:noFill/>
        </a:ln>
      </c:spPr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34"/>
    </mc:Choice>
    <mc:Fallback>
      <c:style val="34"/>
    </mc:Fallback>
  </mc:AlternateContent>
  <c:chart>
    <c:autoTitleDeleted val="0"/>
    <c:view3D>
      <c:rotX val="15"/>
      <c:rotY val="20"/>
      <c:depthPercent val="10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0449584819793686"/>
          <c:y val="9.7159455401012798E-2"/>
          <c:w val="0.57694669728054926"/>
          <c:h val="0.44035250563557465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Низкий ур</c:v>
                </c:pt>
              </c:strCache>
            </c:strRef>
          </c:tx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Лист1!$A$2:$A$6</c:f>
              <c:strCache>
                <c:ptCount val="5"/>
                <c:pt idx="0">
                  <c:v>Физическое развитие</c:v>
                </c:pt>
                <c:pt idx="1">
                  <c:v>Социально-коммуникативное развитие</c:v>
                </c:pt>
                <c:pt idx="2">
                  <c:v>Познавательное развитие</c:v>
                </c:pt>
                <c:pt idx="3">
                  <c:v>Речевое развитие</c:v>
                </c:pt>
                <c:pt idx="4">
                  <c:v>Художественно-эстетическое развитие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Средний ур</c:v>
                </c:pt>
              </c:strCache>
            </c:strRef>
          </c:tx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Лист1!$A$2:$A$6</c:f>
              <c:strCache>
                <c:ptCount val="5"/>
                <c:pt idx="0">
                  <c:v>Физическое развитие</c:v>
                </c:pt>
                <c:pt idx="1">
                  <c:v>Социально-коммуникативное развитие</c:v>
                </c:pt>
                <c:pt idx="2">
                  <c:v>Познавательное развитие</c:v>
                </c:pt>
                <c:pt idx="3">
                  <c:v>Речевое развитие</c:v>
                </c:pt>
                <c:pt idx="4">
                  <c:v>Художественно-эстетическое развитие</c:v>
                </c:pt>
              </c:strCache>
            </c:strRef>
          </c:cat>
          <c:val>
            <c:numRef>
              <c:f>Лист1!$C$2:$C$6</c:f>
              <c:numCache>
                <c:formatCode>General</c:formatCode>
                <c:ptCount val="5"/>
                <c:pt idx="0">
                  <c:v>32</c:v>
                </c:pt>
                <c:pt idx="1">
                  <c:v>5</c:v>
                </c:pt>
                <c:pt idx="2">
                  <c:v>3</c:v>
                </c:pt>
                <c:pt idx="3">
                  <c:v>13</c:v>
                </c:pt>
                <c:pt idx="4">
                  <c:v>14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Высокий ур</c:v>
                </c:pt>
              </c:strCache>
            </c:strRef>
          </c:tx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Лист1!$A$2:$A$6</c:f>
              <c:strCache>
                <c:ptCount val="5"/>
                <c:pt idx="0">
                  <c:v>Физическое развитие</c:v>
                </c:pt>
                <c:pt idx="1">
                  <c:v>Социально-коммуникативное развитие</c:v>
                </c:pt>
                <c:pt idx="2">
                  <c:v>Познавательное развитие</c:v>
                </c:pt>
                <c:pt idx="3">
                  <c:v>Речевое развитие</c:v>
                </c:pt>
                <c:pt idx="4">
                  <c:v>Художественно-эстетическое развитие</c:v>
                </c:pt>
              </c:strCache>
            </c:strRef>
          </c:cat>
          <c:val>
            <c:numRef>
              <c:f>Лист1!$D$2:$D$6</c:f>
              <c:numCache>
                <c:formatCode>General</c:formatCode>
                <c:ptCount val="5"/>
                <c:pt idx="0">
                  <c:v>68</c:v>
                </c:pt>
                <c:pt idx="1">
                  <c:v>95</c:v>
                </c:pt>
                <c:pt idx="2">
                  <c:v>97</c:v>
                </c:pt>
                <c:pt idx="3">
                  <c:v>87</c:v>
                </c:pt>
                <c:pt idx="4">
                  <c:v>86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35456512"/>
        <c:axId val="35458048"/>
        <c:axId val="0"/>
      </c:bar3DChart>
      <c:catAx>
        <c:axId val="3545651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35458048"/>
        <c:crosses val="autoZero"/>
        <c:auto val="1"/>
        <c:lblAlgn val="ctr"/>
        <c:lblOffset val="100"/>
        <c:noMultiLvlLbl val="0"/>
      </c:catAx>
      <c:valAx>
        <c:axId val="35458048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35456512"/>
        <c:crosses val="autoZero"/>
        <c:crossBetween val="between"/>
      </c:valAx>
      <c:spPr>
        <a:noFill/>
        <a:ln w="25275">
          <a:noFill/>
        </a:ln>
      </c:spPr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34"/>
    </mc:Choice>
    <mc:Fallback>
      <c:style val="34"/>
    </mc:Fallback>
  </mc:AlternateContent>
  <c:chart>
    <c:autoTitleDeleted val="0"/>
    <c:view3D>
      <c:rotX val="15"/>
      <c:rotY val="20"/>
      <c:depthPercent val="10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9.3019960740201621E-2"/>
          <c:y val="8.295921158072099E-2"/>
          <c:w val="0.57961966518891039"/>
          <c:h val="0.45494148629962772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Низ. ур. Н.г</c:v>
                </c:pt>
              </c:strCache>
            </c:strRef>
          </c:tx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Лист1!$A$2:$A$6</c:f>
              <c:strCache>
                <c:ptCount val="5"/>
                <c:pt idx="0">
                  <c:v>Физическое развитие</c:v>
                </c:pt>
                <c:pt idx="1">
                  <c:v>Социально-комуникативное развитие</c:v>
                </c:pt>
                <c:pt idx="2">
                  <c:v>Познавательное развитие</c:v>
                </c:pt>
                <c:pt idx="3">
                  <c:v>Речевое развитие</c:v>
                </c:pt>
                <c:pt idx="4">
                  <c:v>Художественно-эстетическое развитие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17</c:v>
                </c:pt>
                <c:pt idx="1">
                  <c:v>32</c:v>
                </c:pt>
                <c:pt idx="2">
                  <c:v>36</c:v>
                </c:pt>
                <c:pt idx="3">
                  <c:v>37</c:v>
                </c:pt>
                <c:pt idx="4">
                  <c:v>36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Низ. ур. К. г</c:v>
                </c:pt>
              </c:strCache>
            </c:strRef>
          </c:tx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Лист1!$A$2:$A$6</c:f>
              <c:strCache>
                <c:ptCount val="5"/>
                <c:pt idx="0">
                  <c:v>Физическое развитие</c:v>
                </c:pt>
                <c:pt idx="1">
                  <c:v>Социально-комуникативное развитие</c:v>
                </c:pt>
                <c:pt idx="2">
                  <c:v>Познавательное развитие</c:v>
                </c:pt>
                <c:pt idx="3">
                  <c:v>Речевое развитие</c:v>
                </c:pt>
                <c:pt idx="4">
                  <c:v>Художественно-эстетическое развитие</c:v>
                </c:pt>
              </c:strCache>
            </c:strRef>
          </c:cat>
          <c:val>
            <c:numRef>
              <c:f>Лист1!$C$2:$C$6</c:f>
              <c:numCache>
                <c:formatCode>General</c:formatCode>
                <c:ptCount val="5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</c:numCache>
            </c:numRef>
          </c:val>
        </c:ser>
        <c:ser>
          <c:idx val="2"/>
          <c:order val="2"/>
          <c:tx>
            <c:strRef>
              <c:f>Лист1!$E$1</c:f>
              <c:strCache>
                <c:ptCount val="1"/>
                <c:pt idx="0">
                  <c:v>Ср.ур. Н.г</c:v>
                </c:pt>
              </c:strCache>
            </c:strRef>
          </c:tx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Лист1!$A$2:$A$6</c:f>
              <c:strCache>
                <c:ptCount val="5"/>
                <c:pt idx="0">
                  <c:v>Физическое развитие</c:v>
                </c:pt>
                <c:pt idx="1">
                  <c:v>Социально-комуникативное развитие</c:v>
                </c:pt>
                <c:pt idx="2">
                  <c:v>Познавательное развитие</c:v>
                </c:pt>
                <c:pt idx="3">
                  <c:v>Речевое развитие</c:v>
                </c:pt>
                <c:pt idx="4">
                  <c:v>Художественно-эстетическое развитие</c:v>
                </c:pt>
              </c:strCache>
            </c:strRef>
          </c:cat>
          <c:val>
            <c:numRef>
              <c:f>Лист1!$E$2:$E$6</c:f>
              <c:numCache>
                <c:formatCode>General</c:formatCode>
                <c:ptCount val="5"/>
                <c:pt idx="0">
                  <c:v>75</c:v>
                </c:pt>
                <c:pt idx="1">
                  <c:v>68</c:v>
                </c:pt>
                <c:pt idx="2">
                  <c:v>61</c:v>
                </c:pt>
                <c:pt idx="3">
                  <c:v>57</c:v>
                </c:pt>
                <c:pt idx="4">
                  <c:v>61</c:v>
                </c:pt>
              </c:numCache>
            </c:numRef>
          </c:val>
        </c:ser>
        <c:ser>
          <c:idx val="3"/>
          <c:order val="3"/>
          <c:tx>
            <c:strRef>
              <c:f>Лист1!$F$1</c:f>
              <c:strCache>
                <c:ptCount val="1"/>
                <c:pt idx="0">
                  <c:v>Ср. ур. К.г</c:v>
                </c:pt>
              </c:strCache>
            </c:strRef>
          </c:tx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Лист1!$A$2:$A$6</c:f>
              <c:strCache>
                <c:ptCount val="5"/>
                <c:pt idx="0">
                  <c:v>Физическое развитие</c:v>
                </c:pt>
                <c:pt idx="1">
                  <c:v>Социально-комуникативное развитие</c:v>
                </c:pt>
                <c:pt idx="2">
                  <c:v>Познавательное развитие</c:v>
                </c:pt>
                <c:pt idx="3">
                  <c:v>Речевое развитие</c:v>
                </c:pt>
                <c:pt idx="4">
                  <c:v>Художественно-эстетическое развитие</c:v>
                </c:pt>
              </c:strCache>
            </c:strRef>
          </c:cat>
          <c:val>
            <c:numRef>
              <c:f>Лист1!$F$2:$F$6</c:f>
              <c:numCache>
                <c:formatCode>General</c:formatCode>
                <c:ptCount val="5"/>
                <c:pt idx="0">
                  <c:v>30</c:v>
                </c:pt>
                <c:pt idx="1">
                  <c:v>5</c:v>
                </c:pt>
                <c:pt idx="2">
                  <c:v>3</c:v>
                </c:pt>
                <c:pt idx="3">
                  <c:v>13</c:v>
                </c:pt>
                <c:pt idx="4">
                  <c:v>14</c:v>
                </c:pt>
              </c:numCache>
            </c:numRef>
          </c:val>
        </c:ser>
        <c:ser>
          <c:idx val="4"/>
          <c:order val="4"/>
          <c:tx>
            <c:strRef>
              <c:f>Лист1!$H$1</c:f>
              <c:strCache>
                <c:ptCount val="1"/>
                <c:pt idx="0">
                  <c:v>Выс.ур. Н. г</c:v>
                </c:pt>
              </c:strCache>
            </c:strRef>
          </c:tx>
          <c:invertIfNegative val="0"/>
          <c:cat>
            <c:strRef>
              <c:f>Лист1!$A$2:$A$6</c:f>
              <c:strCache>
                <c:ptCount val="5"/>
                <c:pt idx="0">
                  <c:v>Физическое развитие</c:v>
                </c:pt>
                <c:pt idx="1">
                  <c:v>Социально-комуникативное развитие</c:v>
                </c:pt>
                <c:pt idx="2">
                  <c:v>Познавательное развитие</c:v>
                </c:pt>
                <c:pt idx="3">
                  <c:v>Речевое развитие</c:v>
                </c:pt>
                <c:pt idx="4">
                  <c:v>Художественно-эстетическое развитие</c:v>
                </c:pt>
              </c:strCache>
            </c:strRef>
          </c:cat>
          <c:val>
            <c:numRef>
              <c:f>Лист1!$H$2:$H$6</c:f>
              <c:numCache>
                <c:formatCode>General</c:formatCode>
                <c:ptCount val="5"/>
                <c:pt idx="0">
                  <c:v>7</c:v>
                </c:pt>
                <c:pt idx="1">
                  <c:v>0</c:v>
                </c:pt>
                <c:pt idx="2">
                  <c:v>3</c:v>
                </c:pt>
                <c:pt idx="3">
                  <c:v>7</c:v>
                </c:pt>
                <c:pt idx="4">
                  <c:v>3</c:v>
                </c:pt>
              </c:numCache>
            </c:numRef>
          </c:val>
        </c:ser>
        <c:ser>
          <c:idx val="5"/>
          <c:order val="5"/>
          <c:tx>
            <c:strRef>
              <c:f>Лист1!$I$1</c:f>
              <c:strCache>
                <c:ptCount val="1"/>
                <c:pt idx="0">
                  <c:v>Выс.ур. К. г</c:v>
                </c:pt>
              </c:strCache>
            </c:strRef>
          </c:tx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Лист1!$A$2:$A$6</c:f>
              <c:strCache>
                <c:ptCount val="5"/>
                <c:pt idx="0">
                  <c:v>Физическое развитие</c:v>
                </c:pt>
                <c:pt idx="1">
                  <c:v>Социально-комуникативное развитие</c:v>
                </c:pt>
                <c:pt idx="2">
                  <c:v>Познавательное развитие</c:v>
                </c:pt>
                <c:pt idx="3">
                  <c:v>Речевое развитие</c:v>
                </c:pt>
                <c:pt idx="4">
                  <c:v>Художественно-эстетическое развитие</c:v>
                </c:pt>
              </c:strCache>
            </c:strRef>
          </c:cat>
          <c:val>
            <c:numRef>
              <c:f>Лист1!$I$2:$I$6</c:f>
              <c:numCache>
                <c:formatCode>General</c:formatCode>
                <c:ptCount val="5"/>
                <c:pt idx="0">
                  <c:v>70</c:v>
                </c:pt>
                <c:pt idx="1">
                  <c:v>95</c:v>
                </c:pt>
                <c:pt idx="2">
                  <c:v>97</c:v>
                </c:pt>
                <c:pt idx="3">
                  <c:v>87</c:v>
                </c:pt>
                <c:pt idx="4">
                  <c:v>67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40227968"/>
        <c:axId val="40229504"/>
        <c:axId val="0"/>
      </c:bar3DChart>
      <c:catAx>
        <c:axId val="4022796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40229504"/>
        <c:crosses val="autoZero"/>
        <c:auto val="1"/>
        <c:lblAlgn val="ctr"/>
        <c:lblOffset val="100"/>
        <c:noMultiLvlLbl val="0"/>
      </c:catAx>
      <c:valAx>
        <c:axId val="4022950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40227968"/>
        <c:crosses val="autoZero"/>
        <c:crossBetween val="between"/>
      </c:valAx>
      <c:spPr>
        <a:noFill/>
        <a:ln w="21849">
          <a:noFill/>
        </a:ln>
      </c:spPr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593" cy="4966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t" anchorCtr="0" compatLnSpc="1">
            <a:prstTxWarp prst="textNoShape">
              <a:avLst/>
            </a:prstTxWarp>
          </a:bodyPr>
          <a:lstStyle>
            <a:lvl1pPr defTabSz="930275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852" y="0"/>
            <a:ext cx="2971593" cy="4966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t" anchorCtr="0" compatLnSpc="1">
            <a:prstTxWarp prst="textNoShape">
              <a:avLst/>
            </a:prstTxWarp>
          </a:bodyPr>
          <a:lstStyle>
            <a:lvl1pPr algn="r" defTabSz="930275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0484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942975" y="746125"/>
            <a:ext cx="4972050" cy="37306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50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6112" y="4725296"/>
            <a:ext cx="5485778" cy="44752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450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48891"/>
            <a:ext cx="2971593" cy="4966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b" anchorCtr="0" compatLnSpc="1">
            <a:prstTxWarp prst="textNoShape">
              <a:avLst/>
            </a:prstTxWarp>
          </a:bodyPr>
          <a:lstStyle>
            <a:lvl1pPr defTabSz="930275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50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852" y="9448891"/>
            <a:ext cx="2971593" cy="4966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b" anchorCtr="0" compatLnSpc="1">
            <a:prstTxWarp prst="textNoShape">
              <a:avLst/>
            </a:prstTxWarp>
          </a:bodyPr>
          <a:lstStyle>
            <a:lvl1pPr algn="r" defTabSz="930275" eaLnBrk="1" hangingPunct="1">
              <a:defRPr sz="1200"/>
            </a:lvl1pPr>
          </a:lstStyle>
          <a:p>
            <a:pPr>
              <a:defRPr/>
            </a:pPr>
            <a:fld id="{6C081029-3923-4DC2-A8A4-261D7004530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66532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0275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930275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930275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930275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930275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9302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9302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9302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9302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5447C470-430B-49E9-9E66-95FE3CACB24D}" type="slidenum">
              <a:rPr lang="ru-RU" altLang="ru-RU" smtClean="0"/>
              <a:pPr/>
              <a:t>1</a:t>
            </a:fld>
            <a:endParaRPr lang="ru-RU" altLang="ru-RU" smtClean="0"/>
          </a:p>
        </p:txBody>
      </p:sp>
      <p:sp>
        <p:nvSpPr>
          <p:cNvPr id="21507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ru-RU" altLang="ru-RU" smtClean="0"/>
              <a:t>Щелкните для добавления заметок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0275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930275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930275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930275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930275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9302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9302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9302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9302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D34B3ACE-4B31-44F3-925F-739709079857}" type="slidenum">
              <a:rPr lang="ru-RU" altLang="ru-RU" smtClean="0"/>
              <a:pPr/>
              <a:t>2</a:t>
            </a:fld>
            <a:endParaRPr lang="ru-RU" altLang="ru-RU" smtClean="0"/>
          </a:p>
        </p:txBody>
      </p:sp>
      <p:sp>
        <p:nvSpPr>
          <p:cNvPr id="22531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lvl="1" eaLnBrk="1" hangingPunct="1">
              <a:buFontTx/>
              <a:buChar char="•"/>
            </a:pPr>
            <a:r>
              <a:rPr lang="ru-RU" altLang="ru-RU" smtClean="0"/>
              <a:t>Чем полезна эта презентация для аудитории: предмет презентации больше заинтересует обучающихся, если они будут знать, почему он так важен для них.</a:t>
            </a:r>
          </a:p>
          <a:p>
            <a:pPr lvl="1" eaLnBrk="1" hangingPunct="1">
              <a:buFontTx/>
              <a:buChar char="•"/>
            </a:pPr>
            <a:r>
              <a:rPr lang="ru-RU" altLang="ru-RU" smtClean="0"/>
              <a:t>Уровень компетенции ведущего презентации в данной области: кратко опишите свой опыт работы в этой сфере и уровень своей квалификации как преподавателя.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0275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930275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930275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930275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930275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9302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9302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9302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9302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497E5544-24A1-466F-8F6F-FFB4DAEE6DF2}" type="slidenum">
              <a:rPr lang="ru-RU" altLang="ru-RU" smtClean="0"/>
              <a:pPr/>
              <a:t>3</a:t>
            </a:fld>
            <a:endParaRPr lang="ru-RU" altLang="ru-RU" smtClean="0"/>
          </a:p>
        </p:txBody>
      </p:sp>
      <p:sp>
        <p:nvSpPr>
          <p:cNvPr id="23555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lvl="1" eaLnBrk="1" hangingPunct="1">
              <a:buFontTx/>
              <a:buChar char="•"/>
            </a:pPr>
            <a:r>
              <a:rPr lang="ru-RU" altLang="ru-RU" smtClean="0"/>
              <a:t>Чем полезна эта презентация для аудитории: предмет презентации больше заинтересует обучающихся, если они будут знать, почему он так важен для них.</a:t>
            </a:r>
          </a:p>
          <a:p>
            <a:pPr lvl="1" eaLnBrk="1" hangingPunct="1">
              <a:buFontTx/>
              <a:buChar char="•"/>
            </a:pPr>
            <a:r>
              <a:rPr lang="ru-RU" altLang="ru-RU" smtClean="0"/>
              <a:t>Уровень компетенции ведущего презентации в данной области: кратко опишите свой опыт работы в этой сфере и уровень своей квалификации как преподавателя.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0275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930275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930275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930275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930275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9302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9302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9302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9302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1F86E5C2-FE16-4186-9B23-1A67E5F19F4F}" type="slidenum">
              <a:rPr lang="ru-RU" altLang="ru-RU" smtClean="0"/>
              <a:pPr/>
              <a:t>4</a:t>
            </a:fld>
            <a:endParaRPr lang="ru-RU" altLang="ru-RU" smtClean="0"/>
          </a:p>
        </p:txBody>
      </p:sp>
      <p:sp>
        <p:nvSpPr>
          <p:cNvPr id="24579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ru-RU" altLang="ru-RU" smtClean="0"/>
              <a:t>Описания уроков должны быть краткими.</a:t>
            </a: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0275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930275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930275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930275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930275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9302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9302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9302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9302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D043E077-7842-45DF-9275-BF37A6E7E2CE}" type="slidenum">
              <a:rPr lang="ru-RU" altLang="ru-RU" smtClean="0"/>
              <a:pPr/>
              <a:t>5</a:t>
            </a:fld>
            <a:endParaRPr lang="ru-RU" altLang="ru-RU" smtClean="0"/>
          </a:p>
        </p:txBody>
      </p:sp>
      <p:sp>
        <p:nvSpPr>
          <p:cNvPr id="25603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lvl="1" eaLnBrk="1" hangingPunct="1">
              <a:buFontTx/>
              <a:buChar char="•"/>
            </a:pPr>
            <a:r>
              <a:rPr lang="ru-RU" altLang="ru-RU" smtClean="0"/>
              <a:t>Чем полезна эта презентация для аудитории: предмет презентации больше заинтересует обучающихся, если они будут знать, почему он так важен для них.</a:t>
            </a:r>
          </a:p>
          <a:p>
            <a:pPr lvl="1" eaLnBrk="1" hangingPunct="1">
              <a:buFontTx/>
              <a:buChar char="•"/>
            </a:pPr>
            <a:r>
              <a:rPr lang="ru-RU" altLang="ru-RU" smtClean="0"/>
              <a:t>Уровень компетенции ведущего презентации в данной области: кратко опишите свой опыт работы в этой сфере и уровень своей квалификации как преподавателя.</a:t>
            </a: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6627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altLang="ru-RU" smtClean="0"/>
          </a:p>
        </p:txBody>
      </p:sp>
      <p:sp>
        <p:nvSpPr>
          <p:cNvPr id="26628" name="Номер слайда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0275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930275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930275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930275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930275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9302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9302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9302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9302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F87AE355-4FEC-4BBC-A407-6AF67ACCBC22}" type="slidenum">
              <a:rPr lang="ru-RU" altLang="ru-RU" smtClean="0"/>
              <a:pPr/>
              <a:t>13</a:t>
            </a:fld>
            <a:endParaRPr lang="ru-RU" alt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hangingPunct="1">
              <a:defRPr/>
            </a:pPr>
            <a:endParaRPr lang="en-US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hangingPunct="1">
              <a:defRPr/>
            </a:pPr>
            <a:endParaRPr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7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3D8C74FE-D8D1-44E8-9137-3CADEA4CECB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5331797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849FD6-B7E4-419C-BEA2-B01294D89DF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1068575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F838A8-7D7E-4240-8173-F0BF6D901D6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7371055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22238"/>
            <a:ext cx="7543800" cy="12954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719263"/>
            <a:ext cx="4038600" cy="441166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19263"/>
            <a:ext cx="4038600" cy="441166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AF6780-C237-45DE-BAD8-B506630C356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8254071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7C201C-F1E1-44C4-84FC-6933B90EDB5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1008286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hangingPunct="1">
              <a:defRPr/>
            </a:pPr>
            <a:endParaRPr lang="en-US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hangingPunct="1"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68719928-E21F-4CDF-815E-FE59377083B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0352079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19E6F3-A5E4-40E1-9F92-6E9733A4054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8391781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lvl1pPr>
              <a:defRPr b="1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DF697B-4D33-4C9E-9FD5-80A7AE21E2E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2380124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502068-2D9D-4C72-AF13-F6D2A6F8E9B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5338460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hangingPunct="1">
              <a:defRPr/>
            </a:pPr>
            <a:endParaRPr lang="en-US"/>
          </a:p>
        </p:txBody>
      </p:sp>
      <p:sp>
        <p:nvSpPr>
          <p:cNvPr id="3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B32E78A7-AB0D-43A1-A20F-90651E4EDB99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6690795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4C53A2-C675-479B-969C-23170623E59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7055306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hangingPunct="1">
              <a:defRPr/>
            </a:pPr>
            <a:endParaRPr lang="en-US"/>
          </a:p>
        </p:txBody>
      </p:sp>
      <p:sp>
        <p:nvSpPr>
          <p:cNvPr id="6" name="Прямоугольник с одним скругленным углом 5"/>
          <p:cNvSpPr/>
          <p:nvPr/>
        </p:nvSpPr>
        <p:spPr>
          <a:xfrm>
            <a:off x="6400800" y="433388"/>
            <a:ext cx="2324100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hangingPunct="1"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ru-RU" noProof="0" smtClean="0"/>
              <a:t>Вставка рисунка</a:t>
            </a:r>
            <a:endParaRPr lang="en-US" noProof="0"/>
          </a:p>
        </p:txBody>
      </p:sp>
      <p:sp>
        <p:nvSpPr>
          <p:cNvPr id="7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F4ADA51B-B6E2-4D67-9A1C-B84865ED5E1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3634660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hangingPunct="1">
              <a:defRPr/>
            </a:pPr>
            <a:endParaRPr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hangingPunct="1">
              <a:defRPr/>
            </a:pPr>
            <a:endParaRPr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3238" y="4986338"/>
            <a:ext cx="8183562" cy="1050925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31" name="Текст 3"/>
          <p:cNvSpPr>
            <a:spLocks noGrp="1"/>
          </p:cNvSpPr>
          <p:nvPr>
            <p:ph type="body" idx="1"/>
          </p:nvPr>
        </p:nvSpPr>
        <p:spPr bwMode="auto">
          <a:xfrm>
            <a:off x="503238" y="530225"/>
            <a:ext cx="8183562" cy="4187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82880" tIns="9144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663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663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663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smtClean="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pPr>
              <a:defRPr/>
            </a:pPr>
            <a:fld id="{A9DD2CB3-A2F4-49AA-A48A-3AFD4817C37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51" r:id="rId1"/>
    <p:sldLayoutId id="2147484243" r:id="rId2"/>
    <p:sldLayoutId id="2147484252" r:id="rId3"/>
    <p:sldLayoutId id="2147484244" r:id="rId4"/>
    <p:sldLayoutId id="2147484245" r:id="rId5"/>
    <p:sldLayoutId id="2147484246" r:id="rId6"/>
    <p:sldLayoutId id="2147484253" r:id="rId7"/>
    <p:sldLayoutId id="2147484247" r:id="rId8"/>
    <p:sldLayoutId id="2147484254" r:id="rId9"/>
    <p:sldLayoutId id="2147484248" r:id="rId10"/>
    <p:sldLayoutId id="2147484249" r:id="rId11"/>
    <p:sldLayoutId id="2147484250" r:id="rId12"/>
  </p:sldLayoutIdLst>
  <p:txStyles>
    <p:titleStyle>
      <a:lvl1pPr algn="l" rtl="0" fontAlgn="base">
        <a:spcBef>
          <a:spcPct val="0"/>
        </a:spcBef>
        <a:spcAft>
          <a:spcPct val="0"/>
        </a:spcAft>
        <a:defRPr sz="3600" b="1" kern="1200">
          <a:solidFill>
            <a:srgbClr val="FF8D3E"/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9pPr>
      <a:extLst/>
    </p:titleStyle>
    <p:bodyStyle>
      <a:lvl1pPr marL="265113" indent="-265113" algn="l" rtl="0" fontAlgn="base">
        <a:spcBef>
          <a:spcPts val="25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547688" indent="-200025" algn="l" rtl="0" fontAlgn="base">
        <a:spcBef>
          <a:spcPts val="250"/>
        </a:spcBef>
        <a:spcAft>
          <a:spcPct val="0"/>
        </a:spcAft>
        <a:buClr>
          <a:schemeClr val="accent1"/>
        </a:buClr>
        <a:buSzPct val="100000"/>
        <a:buFont typeface="Verdana" pitchFamily="34" charset="0"/>
        <a:buChar char="◦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5813" indent="-182563" algn="l" rtl="0" fontAlgn="base">
        <a:spcBef>
          <a:spcPts val="250"/>
        </a:spcBef>
        <a:spcAft>
          <a:spcPct val="0"/>
        </a:spcAft>
        <a:buClr>
          <a:srgbClr val="ED3742"/>
        </a:buClr>
        <a:buSzPct val="100000"/>
        <a:buFont typeface="Wingdings 2" pitchFamily="18" charset="2"/>
        <a:buChar char="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3938" indent="-182563" algn="l" rtl="0" fontAlgn="base">
        <a:spcBef>
          <a:spcPts val="225"/>
        </a:spcBef>
        <a:spcAft>
          <a:spcPct val="0"/>
        </a:spcAft>
        <a:buClr>
          <a:srgbClr val="ED3742"/>
        </a:buClr>
        <a:buSzPct val="112000"/>
        <a:buFont typeface="Verdana" pitchFamily="34" charset="0"/>
        <a:buChar char="◦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79525" indent="-182563" algn="l" rtl="0" fontAlgn="base">
        <a:spcBef>
          <a:spcPts val="250"/>
        </a:spcBef>
        <a:spcAft>
          <a:spcPct val="0"/>
        </a:spcAft>
        <a:buClr>
          <a:srgbClr val="4A85BF"/>
        </a:buClr>
        <a:buSzPct val="100000"/>
        <a:buFont typeface="Wingdings 2" pitchFamily="18" charset="2"/>
        <a:buChar char="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Relationship Id="rId5" Type="http://schemas.openxmlformats.org/officeDocument/2006/relationships/chart" Target="../charts/chart3.xml"/><Relationship Id="rId4" Type="http://schemas.openxmlformats.org/officeDocument/2006/relationships/chart" Target="../charts/char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s://infourok.ru/user/derbilova-anastasiya-vladimirovna" TargetMode="Externa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://nsportal.ru/firulina-oksana-sergeevna" TargetMode="Externa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55650" y="2205038"/>
            <a:ext cx="7345363" cy="2133600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altLang="ru-RU" sz="3600" dirty="0" smtClean="0">
                <a:latin typeface="Times New Roman" pitchFamily="18" charset="0"/>
                <a:cs typeface="Times New Roman" pitchFamily="18" charset="0"/>
              </a:rPr>
              <a:t>Отчет о деятельности</a:t>
            </a:r>
            <a:br>
              <a:rPr lang="ru-RU" alt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3600" dirty="0" smtClean="0">
                <a:latin typeface="Times New Roman" pitchFamily="18" charset="0"/>
                <a:cs typeface="Times New Roman" pitchFamily="18" charset="0"/>
              </a:rPr>
              <a:t>подготовительной группы компенсирующей направленности № 2 </a:t>
            </a:r>
            <a:br>
              <a:rPr lang="ru-RU" alt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3600" dirty="0" smtClean="0">
                <a:latin typeface="Times New Roman" pitchFamily="18" charset="0"/>
                <a:cs typeface="Times New Roman" pitchFamily="18" charset="0"/>
              </a:rPr>
              <a:t>«Дружные ребята»</a:t>
            </a:r>
            <a:r>
              <a:rPr lang="ru-RU" alt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alt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altLang="ru-RU" dirty="0" smtClean="0">
                <a:latin typeface="Times New Roman" pitchFamily="18" charset="0"/>
                <a:cs typeface="Times New Roman" pitchFamily="18" charset="0"/>
              </a:rPr>
              <a:t>за 2017-2018 учебный год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356100" y="4149725"/>
            <a:ext cx="4357688" cy="1997075"/>
          </a:xfrm>
        </p:spPr>
        <p:txBody>
          <a:bodyPr rtlCol="0">
            <a:normAutofit/>
          </a:bodyPr>
          <a:lstStyle/>
          <a:p>
            <a:pPr algn="l" fontAlgn="auto">
              <a:spcAft>
                <a:spcPts val="0"/>
              </a:spcAft>
              <a:buFont typeface="Wingdings 2"/>
              <a:buNone/>
              <a:defRPr/>
            </a:pPr>
            <a:endParaRPr lang="ru-RU" alt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l" fontAlgn="auto">
              <a:spcAft>
                <a:spcPts val="0"/>
              </a:spcAft>
              <a:buFont typeface="Wingdings 2"/>
              <a:buNone/>
              <a:defRPr/>
            </a:pPr>
            <a:endParaRPr lang="ru-RU" alt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l" fontAlgn="auto">
              <a:spcAft>
                <a:spcPts val="0"/>
              </a:spcAft>
              <a:buFont typeface="Wingdings 2"/>
              <a:buNone/>
              <a:defRPr/>
            </a:pPr>
            <a:endParaRPr lang="ru-RU" alt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l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alt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Воспитатели: Дербилова А.В.</a:t>
            </a:r>
          </a:p>
          <a:p>
            <a:pPr algn="l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alt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</a:t>
            </a:r>
            <a:r>
              <a:rPr lang="ru-RU" alt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Фирюлина</a:t>
            </a:r>
            <a:r>
              <a:rPr lang="ru-RU" alt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О.С.</a:t>
            </a: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ru-RU" altLang="ru-RU" dirty="0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828675" y="404813"/>
            <a:ext cx="7543800" cy="785812"/>
          </a:xfrm>
        </p:spPr>
        <p:txBody>
          <a:bodyPr/>
          <a:lstStyle/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ru-RU" dirty="0" smtClean="0">
                <a:solidFill>
                  <a:schemeClr val="accent1">
                    <a:tint val="88000"/>
                    <a:satMod val="150000"/>
                  </a:schemeClr>
                </a:solidFill>
              </a:rPr>
              <a:t> </a:t>
            </a:r>
            <a:r>
              <a:rPr lang="ru-RU" sz="3000" dirty="0" smtClean="0">
                <a:solidFill>
                  <a:srgbClr val="000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Реализация программ и проектов</a:t>
            </a:r>
            <a:endParaRPr lang="ru-RU" dirty="0" smtClean="0">
              <a:solidFill>
                <a:schemeClr val="accent1">
                  <a:tint val="88000"/>
                  <a:satMod val="150000"/>
                </a:schemeClr>
              </a:solidFill>
            </a:endParaRPr>
          </a:p>
        </p:txBody>
      </p:sp>
      <p:sp>
        <p:nvSpPr>
          <p:cNvPr id="15363" name="Прямоугольник 2"/>
          <p:cNvSpPr>
            <a:spLocks noChangeArrowheads="1"/>
          </p:cNvSpPr>
          <p:nvPr/>
        </p:nvSpPr>
        <p:spPr bwMode="auto">
          <a:xfrm>
            <a:off x="828675" y="1341438"/>
            <a:ext cx="7543800" cy="480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ru-RU">
                <a:latin typeface="Times New Roman" pitchFamily="18" charset="0"/>
                <a:cs typeface="Times New Roman" pitchFamily="18" charset="0"/>
              </a:rPr>
              <a:t>Программа развития муниципального автономного дошкольного образовательного учреждения.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ru-RU">
                <a:latin typeface="Times New Roman" pitchFamily="18" charset="0"/>
                <a:cs typeface="Times New Roman" pitchFamily="18" charset="0"/>
              </a:rPr>
              <a:t>Образовательная программа ДОУ «От рождения до школы» под ред. Вераксы Н.Е.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ru-RU">
                <a:latin typeface="Times New Roman" pitchFamily="18" charset="0"/>
                <a:cs typeface="Times New Roman" pitchFamily="18" charset="0"/>
              </a:rPr>
              <a:t>Рабочая программа группы общеразвивающей направленности для детей среднего возраста (6-7лет)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ru-RU" altLang="ru-RU">
                <a:latin typeface="Times New Roman" pitchFamily="18" charset="0"/>
                <a:cs typeface="Times New Roman" pitchFamily="18" charset="0"/>
              </a:rPr>
              <a:t>Программа «Социокультурные истоки» под ред. И.А. Кузьмина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ru-RU" altLang="ru-RU">
                <a:latin typeface="Times New Roman" pitchFamily="18" charset="0"/>
                <a:cs typeface="Times New Roman" pitchFamily="18" charset="0"/>
              </a:rPr>
              <a:t>Программа кружковой работы по экспериментированию с детьми старшего дошкольного возраста.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ru-RU" altLang="ru-RU">
                <a:latin typeface="Times New Roman" pitchFamily="18" charset="0"/>
                <a:cs typeface="Times New Roman" pitchFamily="18" charset="0"/>
              </a:rPr>
              <a:t>Разработан и реализован педагогический проект: «Добро и доброта».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ru-RU" altLang="ru-RU">
                <a:latin typeface="Times New Roman" pitchFamily="18" charset="0"/>
                <a:cs typeface="Times New Roman" pitchFamily="18" charset="0"/>
              </a:rPr>
              <a:t>Разработан и реализован педагогический проект: «Город, в котором я живу».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ru-RU" altLang="ru-RU">
                <a:latin typeface="Times New Roman" pitchFamily="18" charset="0"/>
                <a:cs typeface="Times New Roman" pitchFamily="18" charset="0"/>
              </a:rPr>
              <a:t>Разработан и реализован педагогический проект: «Космическое пространство».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ru-RU" altLang="ru-RU">
                <a:latin typeface="Times New Roman" pitchFamily="18" charset="0"/>
                <a:cs typeface="Times New Roman" pitchFamily="18" charset="0"/>
              </a:rPr>
              <a:t>Разработан и реализован педагогический проект: «В здоровом теле здоровый дух».</a:t>
            </a:r>
          </a:p>
          <a:p>
            <a:pPr marL="285750" indent="-285750">
              <a:buFont typeface="Wingdings" pitchFamily="2" charset="2"/>
              <a:buChar char="Ø"/>
            </a:pPr>
            <a:endParaRPr lang="ru-RU" altLang="ru-RU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Заголовок 1"/>
          <p:cNvSpPr>
            <a:spLocks noGrp="1"/>
          </p:cNvSpPr>
          <p:nvPr>
            <p:ph type="title"/>
          </p:nvPr>
        </p:nvSpPr>
        <p:spPr bwMode="auto">
          <a:xfrm>
            <a:off x="468313" y="260350"/>
            <a:ext cx="8229600" cy="855663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ru-RU" sz="2400" smtClean="0">
                <a:effectLst/>
                <a:latin typeface="Times New Roman" pitchFamily="18" charset="0"/>
                <a:cs typeface="Times New Roman" pitchFamily="18" charset="0"/>
              </a:rPr>
              <a:t>Реализация мероприятий, обеспечивающих взаимодействие с родителями</a:t>
            </a:r>
            <a:endParaRPr lang="ru-RU" sz="2400" smtClean="0"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11188" y="1268413"/>
            <a:ext cx="8208962" cy="4986337"/>
          </a:xfrm>
          <a:prstGeom prst="rect">
            <a:avLst/>
          </a:prstGeom>
        </p:spPr>
        <p:txBody>
          <a:bodyPr>
            <a:spAutoFit/>
          </a:bodyPr>
          <a:lstStyle/>
          <a:p>
            <a:pPr marL="36513" fontAlgn="t">
              <a:defRPr/>
            </a:pPr>
            <a:r>
              <a:rPr lang="ru-RU" alt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Проведены 3 родительских собрания.</a:t>
            </a:r>
            <a:endParaRPr lang="ru-RU" alt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6513" fontAlgn="t">
              <a:defRPr/>
            </a:pPr>
            <a:r>
              <a:rPr lang="ru-RU" alt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Консультации</a:t>
            </a:r>
            <a:r>
              <a:rPr lang="ru-RU" alt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«Меры личной безопасности детей при нахождении на дороге», «Меры личной безопасности детей при нахождении на улице», «Взаимодействие семьи и детского сада в укреплении здоровья дошкольников», «Грипп у маленьких детей», «Профилактика гриппа», «Без закаливания не обойтись», «Профилактика кишечных заболеваний», «Меры личной безопасности детей при нахождении на дороге в зимний период», «Осторожно! Тонкий лед», «Профилактика простудных заболеваний», «О необходимости и рациональности развития пальцевой моторики и умелости», «Как рассказать ребенку о бродячих собаках».</a:t>
            </a:r>
          </a:p>
          <a:p>
            <a:pPr>
              <a:defRPr/>
            </a:pPr>
            <a:r>
              <a:rPr lang="ru-RU" alt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Участие </a:t>
            </a:r>
            <a:r>
              <a:rPr lang="ru-RU" alt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родителей в </a:t>
            </a:r>
            <a:r>
              <a:rPr lang="ru-RU" alt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городских соревнованиях и выставках</a:t>
            </a:r>
            <a:r>
              <a:rPr lang="ru-RU" alt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>
              <a:defRPr/>
            </a:pPr>
            <a:r>
              <a:rPr lang="ru-RU" altLang="ru-RU" sz="1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Конкурс </a:t>
            </a:r>
            <a:r>
              <a:rPr lang="ru-RU" altLang="ru-RU" sz="1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поделок из природного материала «Золотая осень»</a:t>
            </a:r>
          </a:p>
          <a:p>
            <a:pPr>
              <a:buFont typeface="Wingdings" pitchFamily="2" charset="2"/>
              <a:buChar char="Ø"/>
              <a:defRPr/>
            </a:pPr>
            <a:r>
              <a:rPr lang="ru-RU" altLang="ru-RU" sz="1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Конкурс «Новогодней игрушки» </a:t>
            </a:r>
            <a:endParaRPr lang="ru-RU" altLang="ru-RU" sz="16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itchFamily="2" charset="2"/>
              <a:buChar char="Ø"/>
              <a:defRPr/>
            </a:pPr>
            <a:r>
              <a:rPr lang="ru-RU" altLang="ru-RU" sz="16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Легкоатлетический кросс «Осенний марафон»</a:t>
            </a:r>
          </a:p>
          <a:p>
            <a:pPr>
              <a:buFont typeface="Wingdings" pitchFamily="2" charset="2"/>
              <a:buChar char="Ø"/>
              <a:defRPr/>
            </a:pPr>
            <a:r>
              <a:rPr lang="ru-RU" altLang="ru-RU" sz="16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Городской конкурс детского творчества «Яркие мы!»</a:t>
            </a:r>
          </a:p>
          <a:p>
            <a:pPr>
              <a:buFont typeface="Wingdings" pitchFamily="2" charset="2"/>
              <a:buChar char="Ø"/>
              <a:defRPr/>
            </a:pPr>
            <a:r>
              <a:rPr lang="ru-RU" altLang="ru-RU" sz="16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Соревнования «Лыжня для всех 2018» </a:t>
            </a:r>
          </a:p>
          <a:p>
            <a:pPr>
              <a:buFont typeface="Wingdings" pitchFamily="2" charset="2"/>
              <a:buChar char="Ø"/>
              <a:defRPr/>
            </a:pPr>
            <a:r>
              <a:rPr lang="ru-RU" altLang="ru-RU" sz="16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Спортивные губернаторские соревнования</a:t>
            </a:r>
          </a:p>
          <a:p>
            <a:pPr>
              <a:buFont typeface="Wingdings" pitchFamily="2" charset="2"/>
              <a:buChar char="Ø"/>
              <a:defRPr/>
            </a:pPr>
            <a:r>
              <a:rPr lang="ru-RU" altLang="ru-RU" sz="16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Конкурс «</a:t>
            </a:r>
            <a:r>
              <a:rPr lang="ru-RU" altLang="ru-RU" sz="1600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Самотлорские</a:t>
            </a:r>
            <a:r>
              <a:rPr lang="ru-RU" altLang="ru-RU" sz="16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роднички»</a:t>
            </a:r>
          </a:p>
          <a:p>
            <a:pPr>
              <a:buFont typeface="Wingdings" pitchFamily="2" charset="2"/>
              <a:buChar char="Ø"/>
              <a:defRPr/>
            </a:pPr>
            <a:r>
              <a:rPr lang="ru-RU" altLang="ru-RU" sz="16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Городской конкурс рисунков и стихотворений «Мой папа самый лучший»</a:t>
            </a:r>
          </a:p>
          <a:p>
            <a:pPr>
              <a:buFont typeface="Wingdings" pitchFamily="2" charset="2"/>
              <a:buChar char="Ø"/>
              <a:defRPr/>
            </a:pPr>
            <a:r>
              <a:rPr lang="ru-RU" altLang="ru-RU" sz="16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Открытый конкурс исполнителей детской эстрадной песни «Звонкая </a:t>
            </a:r>
            <a:r>
              <a:rPr lang="ru-RU" altLang="ru-RU" sz="1600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югринка</a:t>
            </a:r>
            <a:r>
              <a:rPr lang="ru-RU" altLang="ru-RU" sz="16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pPr>
              <a:defRPr/>
            </a:pPr>
            <a:r>
              <a:rPr lang="ru-RU" altLang="ru-RU" sz="1400" b="1" dirty="0">
                <a:solidFill>
                  <a:srgbClr val="000000"/>
                </a:solidFill>
                <a:latin typeface="Times New Roman" pitchFamily="18" charset="0"/>
              </a:rPr>
              <a:t>Анкетирование</a:t>
            </a:r>
            <a:r>
              <a:rPr lang="ru-RU" altLang="ru-RU" sz="1400" b="1" dirty="0">
                <a:solidFill>
                  <a:srgbClr val="000000"/>
                </a:solidFill>
                <a:latin typeface="Times New Roman" pitchFamily="18" charset="0"/>
              </a:rPr>
              <a:t>.</a:t>
            </a:r>
            <a:endParaRPr lang="ru-RU" altLang="ru-RU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87438" y="-171450"/>
            <a:ext cx="7772400" cy="1470025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800" i="1" dirty="0">
                <a:latin typeface="Times New Roman" pitchFamily="18" charset="0"/>
                <a:cs typeface="Times New Roman" pitchFamily="18" charset="0"/>
              </a:rPr>
              <a:t>Реализация мероприятий, обеспечивающих взаимодействие с родителями</a:t>
            </a:r>
            <a:endParaRPr lang="ru-RU" sz="2800" i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33438" y="1844675"/>
            <a:ext cx="8280400" cy="1752600"/>
          </a:xfrm>
        </p:spPr>
        <p:txBody>
          <a:bodyPr rtlCol="0">
            <a:noAutofit/>
          </a:bodyPr>
          <a:lstStyle/>
          <a:p>
            <a:pPr algn="l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altLang="ru-RU" sz="1800" b="1" dirty="0">
                <a:solidFill>
                  <a:srgbClr val="000000"/>
                </a:solidFill>
                <a:latin typeface="Times New Roman" pitchFamily="18" charset="0"/>
              </a:rPr>
              <a:t>- </a:t>
            </a:r>
            <a:r>
              <a:rPr lang="ru-RU" altLang="ru-RU" sz="1800" dirty="0">
                <a:solidFill>
                  <a:srgbClr val="000000"/>
                </a:solidFill>
                <a:latin typeface="Times New Roman" pitchFamily="18" charset="0"/>
              </a:rPr>
              <a:t>анкетирование</a:t>
            </a:r>
            <a:br>
              <a:rPr lang="ru-RU" altLang="ru-RU" sz="1800" dirty="0">
                <a:solidFill>
                  <a:srgbClr val="000000"/>
                </a:solidFill>
                <a:latin typeface="Times New Roman" pitchFamily="18" charset="0"/>
              </a:rPr>
            </a:br>
            <a:r>
              <a:rPr lang="ru-RU" altLang="ru-RU" sz="1800" dirty="0">
                <a:solidFill>
                  <a:srgbClr val="000000"/>
                </a:solidFill>
                <a:latin typeface="Times New Roman" pitchFamily="18" charset="0"/>
              </a:rPr>
              <a:t>- беседы как индивидуальные так и групповые.  Четко определялась </a:t>
            </a:r>
            <a:r>
              <a:rPr lang="ru-RU" altLang="ru-RU" sz="1800" dirty="0">
                <a:solidFill>
                  <a:schemeClr val="tx1"/>
                </a:solidFill>
                <a:latin typeface="Times New Roman" pitchFamily="18" charset="0"/>
              </a:rPr>
              <a:t>цель</a:t>
            </a:r>
            <a:r>
              <a:rPr lang="ru-RU" altLang="ru-RU" sz="1800" dirty="0">
                <a:solidFill>
                  <a:srgbClr val="000000"/>
                </a:solidFill>
                <a:latin typeface="Times New Roman" pitchFamily="18" charset="0"/>
              </a:rPr>
              <a:t> предстоящей беседы: что необходимо выяснить, чем можем помочь родителям</a:t>
            </a:r>
            <a:br>
              <a:rPr lang="ru-RU" altLang="ru-RU" sz="1800" dirty="0">
                <a:solidFill>
                  <a:srgbClr val="000000"/>
                </a:solidFill>
                <a:latin typeface="Times New Roman" pitchFamily="18" charset="0"/>
              </a:rPr>
            </a:br>
            <a:r>
              <a:rPr lang="ru-RU" altLang="ru-RU" sz="1800" dirty="0">
                <a:solidFill>
                  <a:srgbClr val="000000"/>
                </a:solidFill>
                <a:latin typeface="Times New Roman" pitchFamily="18" charset="0"/>
              </a:rPr>
              <a:t>- обсуждение статьи, заранее прочитанной всеми приглашенными на консультацию; практическое занятие на тему "Как подготовить ребенка к школе»</a:t>
            </a:r>
            <a:br>
              <a:rPr lang="ru-RU" altLang="ru-RU" sz="1800" dirty="0">
                <a:solidFill>
                  <a:srgbClr val="000000"/>
                </a:solidFill>
                <a:latin typeface="Times New Roman" pitchFamily="18" charset="0"/>
              </a:rPr>
            </a:br>
            <a:r>
              <a:rPr lang="ru-RU" altLang="ru-RU" sz="1800" dirty="0">
                <a:solidFill>
                  <a:srgbClr val="000000"/>
                </a:solidFill>
                <a:latin typeface="Times New Roman" pitchFamily="18" charset="0"/>
              </a:rPr>
              <a:t>- подбор материалов для проектов и оформление уголков</a:t>
            </a:r>
            <a:br>
              <a:rPr lang="ru-RU" altLang="ru-RU" sz="1800" dirty="0">
                <a:solidFill>
                  <a:srgbClr val="000000"/>
                </a:solidFill>
                <a:latin typeface="Times New Roman" pitchFamily="18" charset="0"/>
              </a:rPr>
            </a:br>
            <a:r>
              <a:rPr lang="ru-RU" altLang="ru-RU" sz="1800" dirty="0">
                <a:solidFill>
                  <a:srgbClr val="000000"/>
                </a:solidFill>
                <a:latin typeface="Times New Roman" pitchFamily="18" charset="0"/>
              </a:rPr>
              <a:t>- были организованы выставки совместных работ с родителями «Золотая осень», «Новогодняя игрушка», </a:t>
            </a:r>
            <a:r>
              <a:rPr lang="ru-RU" altLang="ru-RU" sz="1800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ru-RU" altLang="ru-RU" sz="1800" dirty="0">
                <a:solidFill>
                  <a:srgbClr val="000000"/>
                </a:solidFill>
                <a:latin typeface="Times New Roman" pitchFamily="18" charset="0"/>
              </a:rPr>
              <a:t>конкурс чтецов «Славлю свой округ, родную Югру</a:t>
            </a:r>
            <a:r>
              <a:rPr lang="ru-RU" altLang="ru-RU" sz="1800" dirty="0" smtClean="0">
                <a:solidFill>
                  <a:srgbClr val="000000"/>
                </a:solidFill>
                <a:latin typeface="Times New Roman" pitchFamily="18" charset="0"/>
              </a:rPr>
              <a:t>», «</a:t>
            </a:r>
            <a:r>
              <a:rPr lang="ru-RU" altLang="ru-RU" sz="1800" dirty="0">
                <a:solidFill>
                  <a:srgbClr val="000000"/>
                </a:solidFill>
                <a:latin typeface="Times New Roman" pitchFamily="18" charset="0"/>
              </a:rPr>
              <a:t>Мамочка любимая», </a:t>
            </a:r>
            <a:r>
              <a:rPr lang="ru-RU" altLang="ru-RU" sz="1800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ru-RU" altLang="ru-RU" sz="1800" dirty="0">
                <a:solidFill>
                  <a:srgbClr val="000000"/>
                </a:solidFill>
                <a:latin typeface="Times New Roman" pitchFamily="18" charset="0"/>
              </a:rPr>
              <a:t>«День победы</a:t>
            </a:r>
            <a:r>
              <a:rPr lang="ru-RU" altLang="ru-RU" sz="1800" dirty="0" smtClean="0">
                <a:solidFill>
                  <a:srgbClr val="000000"/>
                </a:solidFill>
                <a:latin typeface="Times New Roman" pitchFamily="18" charset="0"/>
              </a:rPr>
              <a:t>».</a:t>
            </a:r>
            <a:r>
              <a:rPr lang="ru-RU" altLang="ru-RU" sz="1800" dirty="0">
                <a:solidFill>
                  <a:srgbClr val="000000"/>
                </a:solidFill>
                <a:latin typeface="Times New Roman" pitchFamily="18" charset="0"/>
              </a:rPr>
              <a:t/>
            </a:r>
            <a:br>
              <a:rPr lang="ru-RU" altLang="ru-RU" sz="1800" dirty="0">
                <a:solidFill>
                  <a:srgbClr val="000000"/>
                </a:solidFill>
                <a:latin typeface="Times New Roman" pitchFamily="18" charset="0"/>
              </a:rPr>
            </a:br>
            <a:r>
              <a:rPr lang="ru-RU" altLang="ru-RU" sz="1800" dirty="0">
                <a:solidFill>
                  <a:srgbClr val="000000"/>
                </a:solidFill>
                <a:latin typeface="Times New Roman" pitchFamily="18" charset="0"/>
              </a:rPr>
              <a:t/>
            </a:r>
            <a:br>
              <a:rPr lang="ru-RU" altLang="ru-RU" sz="1800" dirty="0">
                <a:solidFill>
                  <a:srgbClr val="000000"/>
                </a:solidFill>
                <a:latin typeface="Times New Roman" pitchFamily="18" charset="0"/>
              </a:rPr>
            </a:br>
            <a:r>
              <a:rPr lang="ru-RU" altLang="ru-RU" sz="1800" dirty="0">
                <a:solidFill>
                  <a:srgbClr val="000000"/>
                </a:solidFill>
                <a:latin typeface="Times New Roman" pitchFamily="18" charset="0"/>
              </a:rPr>
              <a:t>           За прошедший учебный год </a:t>
            </a:r>
            <a:r>
              <a:rPr lang="ru-RU" altLang="ru-RU" sz="1800" dirty="0" smtClean="0">
                <a:solidFill>
                  <a:srgbClr val="000000"/>
                </a:solidFill>
                <a:latin typeface="Times New Roman" pitchFamily="18" charset="0"/>
              </a:rPr>
              <a:t>родители наших воспитанников принимали </a:t>
            </a:r>
            <a:r>
              <a:rPr lang="ru-RU" altLang="ru-RU" sz="1800" dirty="0">
                <a:solidFill>
                  <a:srgbClr val="000000"/>
                </a:solidFill>
                <a:latin typeface="Times New Roman" pitchFamily="18" charset="0"/>
              </a:rPr>
              <a:t>активное участие в жизни группы. Они помогали в организации всех утренников, </a:t>
            </a:r>
            <a:r>
              <a:rPr lang="ru-RU" altLang="ru-RU" sz="1800" dirty="0" smtClean="0">
                <a:solidFill>
                  <a:srgbClr val="000000"/>
                </a:solidFill>
                <a:latin typeface="Times New Roman" pitchFamily="18" charset="0"/>
              </a:rPr>
              <a:t>праздников, подборе костюмов для выступления в городских конкурсах,  участвовали </a:t>
            </a:r>
            <a:r>
              <a:rPr lang="ru-RU" altLang="ru-RU" sz="1800" dirty="0">
                <a:solidFill>
                  <a:srgbClr val="000000"/>
                </a:solidFill>
                <a:latin typeface="Times New Roman" pitchFamily="18" charset="0"/>
              </a:rPr>
              <a:t>в проектной деятельности детского сада, оказывали помощь в методическом оснащении группы.</a:t>
            </a:r>
            <a:br>
              <a:rPr lang="ru-RU" altLang="ru-RU" sz="1800" dirty="0">
                <a:solidFill>
                  <a:srgbClr val="000000"/>
                </a:solidFill>
                <a:latin typeface="Times New Roman" pitchFamily="18" charset="0"/>
              </a:rPr>
            </a:br>
            <a:endParaRPr lang="ru-RU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Прямоугольник 2"/>
          <p:cNvSpPr>
            <a:spLocks noChangeArrowheads="1"/>
          </p:cNvSpPr>
          <p:nvPr/>
        </p:nvSpPr>
        <p:spPr bwMode="auto">
          <a:xfrm>
            <a:off x="2124075" y="404813"/>
            <a:ext cx="5472113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1" hangingPunct="1"/>
            <a:r>
              <a:rPr lang="ru-RU" altLang="ru-RU" sz="2400">
                <a:latin typeface="Times New Roman" pitchFamily="18" charset="0"/>
                <a:cs typeface="Times New Roman" pitchFamily="18" charset="0"/>
              </a:rPr>
              <a:t>Перспективы развития</a:t>
            </a:r>
          </a:p>
        </p:txBody>
      </p:sp>
      <p:sp>
        <p:nvSpPr>
          <p:cNvPr id="18435" name="Прямоугольник 3"/>
          <p:cNvSpPr>
            <a:spLocks noChangeArrowheads="1"/>
          </p:cNvSpPr>
          <p:nvPr/>
        </p:nvSpPr>
        <p:spPr bwMode="auto">
          <a:xfrm>
            <a:off x="611188" y="866775"/>
            <a:ext cx="7993062" cy="4208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285750" indent="-285750" eaLnBrk="1" hangingPunct="1">
              <a:lnSpc>
                <a:spcPct val="115000"/>
              </a:lnSpc>
              <a:buFont typeface="Wingdings" pitchFamily="2" charset="2"/>
              <a:buChar char="Ø"/>
            </a:pPr>
            <a:r>
              <a:rPr lang="ru-RU" altLang="ru-RU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Уменьшить заболеваемость детей на 1%, п</a:t>
            </a:r>
            <a:r>
              <a:rPr lang="ru-RU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овысить индекс здоровья на 0,5%, увеличить посещаемость за счет комплекса профилактических мероприятий.</a:t>
            </a:r>
          </a:p>
          <a:p>
            <a:pPr marL="285750" indent="-285750" eaLnBrk="1" hangingPunct="1">
              <a:lnSpc>
                <a:spcPct val="115000"/>
              </a:lnSpc>
              <a:buFont typeface="Wingdings" pitchFamily="2" charset="2"/>
              <a:buChar char="Ø"/>
            </a:pPr>
            <a:r>
              <a:rPr lang="ru-RU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Педагогам пройти курсы повышения квалификации.</a:t>
            </a:r>
          </a:p>
          <a:p>
            <a:pPr marL="285750" indent="-285750" eaLnBrk="1" hangingPunct="1">
              <a:lnSpc>
                <a:spcPct val="115000"/>
              </a:lnSpc>
              <a:buFont typeface="Wingdings" pitchFamily="2" charset="2"/>
              <a:buChar char="Ø"/>
            </a:pPr>
            <a:r>
              <a:rPr lang="ru-RU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Педагогу Фирюлиной О.С. аттестоваться на высшую квалификационную категорию.</a:t>
            </a:r>
          </a:p>
          <a:p>
            <a:pPr marL="285750" indent="-285750" eaLnBrk="1" hangingPunct="1">
              <a:lnSpc>
                <a:spcPct val="115000"/>
              </a:lnSpc>
              <a:buFont typeface="Wingdings" pitchFamily="2" charset="2"/>
              <a:buChar char="Ø"/>
            </a:pPr>
            <a:r>
              <a:rPr lang="ru-RU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Привлекать родителей к участию в конкурсах различного уровня и спортивных мероприятиях.</a:t>
            </a:r>
          </a:p>
          <a:p>
            <a:pPr marL="285750" indent="-285750" eaLnBrk="1" hangingPunct="1">
              <a:lnSpc>
                <a:spcPct val="115000"/>
              </a:lnSpc>
              <a:buFont typeface="Wingdings" pitchFamily="2" charset="2"/>
              <a:buChar char="Ø"/>
            </a:pPr>
            <a:r>
              <a:rPr lang="ru-RU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Привлекать родителей к активному использованию интернет-ресурсов. (сайт ДОУ, сайты педагогов).</a:t>
            </a:r>
          </a:p>
          <a:p>
            <a:pPr marL="285750" indent="-285750" eaLnBrk="1" hangingPunct="1">
              <a:lnSpc>
                <a:spcPct val="115000"/>
              </a:lnSpc>
              <a:buFont typeface="Wingdings" pitchFamily="2" charset="2"/>
              <a:buChar char="Ø"/>
            </a:pPr>
            <a:r>
              <a:rPr lang="ru-RU" altLang="ru-RU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 Обеспечить охват детей спортивными секциями и кружками не менее 20% (5 детей).</a:t>
            </a:r>
          </a:p>
          <a:p>
            <a:pPr marL="285750" indent="-285750" eaLnBrk="1" hangingPunct="1">
              <a:lnSpc>
                <a:spcPct val="115000"/>
              </a:lnSpc>
              <a:buFont typeface="Wingdings" pitchFamily="2" charset="2"/>
              <a:buChar char="Ø"/>
            </a:pPr>
            <a:endParaRPr lang="ru-RU">
              <a:solidFill>
                <a:srgbClr val="000000"/>
              </a:solidFill>
              <a:latin typeface="Times New Roman" pitchFamily="18" charset="0"/>
              <a:ea typeface="Arial Unicode MS" pitchFamily="34" charset="-128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Текст 2"/>
          <p:cNvSpPr>
            <a:spLocks noGrp="1"/>
          </p:cNvSpPr>
          <p:nvPr>
            <p:ph type="body" sz="half" idx="1"/>
          </p:nvPr>
        </p:nvSpPr>
        <p:spPr>
          <a:xfrm>
            <a:off x="1403350" y="981075"/>
            <a:ext cx="6264275" cy="1223963"/>
          </a:xfrm>
        </p:spPr>
        <p:txBody>
          <a:bodyPr/>
          <a:lstStyle/>
          <a:p>
            <a:pPr algn="ctr"/>
            <a:r>
              <a:rPr lang="ru-RU" smtClean="0"/>
              <a:t>СПАСИБО ЗА ВНИМАНИЕ!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539750" y="549275"/>
            <a:ext cx="7543800" cy="574675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chemeClr val="accent1">
                    <a:tint val="88000"/>
                    <a:satMod val="150000"/>
                  </a:schemeClr>
                </a:solidFill>
              </a:rPr>
              <a:t> </a:t>
            </a:r>
            <a:r>
              <a:rPr lang="ru-RU" sz="3000" dirty="0" smtClean="0">
                <a:solidFill>
                  <a:srgbClr val="000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Сведения о группе</a:t>
            </a:r>
            <a:endParaRPr lang="ru-RU" dirty="0" smtClean="0">
              <a:solidFill>
                <a:schemeClr val="accent1">
                  <a:tint val="88000"/>
                  <a:satMod val="150000"/>
                </a:schemeClr>
              </a:solidFill>
            </a:endParaRPr>
          </a:p>
        </p:txBody>
      </p:sp>
      <p:sp>
        <p:nvSpPr>
          <p:cNvPr id="4099" name="Rectangle 3"/>
          <p:cNvSpPr>
            <a:spLocks noGrp="1" noChangeArrowheads="1"/>
          </p:cNvSpPr>
          <p:nvPr>
            <p:ph idx="1"/>
          </p:nvPr>
        </p:nvSpPr>
        <p:spPr>
          <a:xfrm>
            <a:off x="539750" y="1412875"/>
            <a:ext cx="8064500" cy="4319588"/>
          </a:xfrm>
        </p:spPr>
        <p:txBody>
          <a:bodyPr rtlCol="0">
            <a:normAutofit/>
          </a:bodyPr>
          <a:lstStyle/>
          <a:p>
            <a:pPr marL="265176" indent="-265176" algn="ctr" fontAlgn="auto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Общее количество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23 ребенка,</a:t>
            </a:r>
          </a:p>
          <a:p>
            <a:pPr marL="265176" indent="-265176" algn="ctr" fontAlgn="auto">
              <a:spcAft>
                <a:spcPts val="0"/>
              </a:spcAft>
              <a:buFont typeface="Wingdings" pitchFamily="2" charset="2"/>
              <a:buNone/>
              <a:defRPr/>
            </a:pPr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pPr marL="265176" indent="-265176" algn="ctr" fontAlgn="auto">
              <a:spcAft>
                <a:spcPts val="0"/>
              </a:spcAft>
              <a:buFont typeface="Wingdings 2" pitchFamily="18" charset="2"/>
              <a:buNone/>
              <a:defRPr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13 мальчиков; 10 девочек.</a:t>
            </a:r>
          </a:p>
          <a:p>
            <a:pPr marL="265176" indent="-265176" algn="ctr" fontAlgn="auto">
              <a:spcAft>
                <a:spcPts val="0"/>
              </a:spcAft>
              <a:buFont typeface="Wingdings 2" pitchFamily="18" charset="2"/>
              <a:buNone/>
              <a:defRPr/>
            </a:pPr>
            <a:endParaRPr lang="ru-RU" b="1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fontAlgn="auto">
              <a:spcAft>
                <a:spcPts val="0"/>
              </a:spcAft>
              <a:buClr>
                <a:srgbClr val="330066"/>
              </a:buClr>
              <a:buFont typeface="Wingdings" pitchFamily="2" charset="2"/>
              <a:buNone/>
              <a:defRPr/>
            </a:pPr>
            <a:r>
              <a:rPr lang="ru-RU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sz="2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продолжить работу по обеспечению устойчивого развития ДОУ, доступности и безопасности воспитанников, всесторонне формировать личность ребенка с учетом его психофизического и социального развития, индивидуальных возможностей и склонностей, корректировать и компенсировать нарушения развития.</a:t>
            </a:r>
            <a:endParaRPr lang="ru-RU" sz="20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33375"/>
            <a:ext cx="7543800" cy="574675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altLang="ru-RU" smtClean="0">
                <a:solidFill>
                  <a:schemeClr val="accent1">
                    <a:tint val="88000"/>
                    <a:satMod val="150000"/>
                  </a:schemeClr>
                </a:solidFill>
              </a:rPr>
              <a:t> 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333375"/>
            <a:ext cx="8218488" cy="5903913"/>
          </a:xfrm>
        </p:spPr>
        <p:txBody>
          <a:bodyPr rtlCol="0">
            <a:normAutofit fontScale="77500" lnSpcReduction="20000"/>
          </a:bodyPr>
          <a:lstStyle/>
          <a:p>
            <a:pPr marL="265176" indent="-265176" algn="ctr" fontAlgn="auto">
              <a:spcAft>
                <a:spcPts val="0"/>
              </a:spcAft>
              <a:buClr>
                <a:srgbClr val="330066"/>
              </a:buClr>
              <a:buFont typeface="Wingdings" pitchFamily="2" charset="2"/>
              <a:buNone/>
              <a:defRPr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Задачи:  </a:t>
            </a:r>
          </a:p>
          <a:p>
            <a:pPr marL="0" indent="0" algn="just" fontAlgn="auto">
              <a:spcAft>
                <a:spcPts val="0"/>
              </a:spcAft>
              <a:buClr>
                <a:srgbClr val="330066"/>
              </a:buClr>
              <a:buFont typeface="Wingdings" pitchFamily="2" charset="2"/>
              <a:buAutoNum type="arabicPeriod"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Охрана и укрепление физического и психического здоровья детей их эмоционального благополучия.                                                              </a:t>
            </a:r>
          </a:p>
          <a:p>
            <a:pPr marL="0" indent="0" algn="just" fontAlgn="auto">
              <a:spcAft>
                <a:spcPts val="0"/>
              </a:spcAft>
              <a:buClr>
                <a:srgbClr val="330066"/>
              </a:buClr>
              <a:buFont typeface="Wingdings" pitchFamily="2" charset="2"/>
              <a:buAutoNum type="arabicPeriod"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Обеспечение равных возможностей для полноценного развития каждого ребенка в период дошкольного детства,  независимо от места жительства, пола, нации, языка, социального статуса, психофизиологических и других особенностей (в том числе ограниченных возможностей здоровья).                                                                                                                                                                                                              </a:t>
            </a:r>
          </a:p>
          <a:p>
            <a:pPr marL="0" indent="0" algn="just" fontAlgn="auto">
              <a:spcAft>
                <a:spcPts val="0"/>
              </a:spcAft>
              <a:buClr>
                <a:srgbClr val="330066"/>
              </a:buClr>
              <a:buFont typeface="Wingdings" pitchFamily="2" charset="2"/>
              <a:buAutoNum type="arabicPeriod"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Создание благоприятных условий для развития детей в соответствии с их возрастными и индивидуальными особенностями.                                                                                                  </a:t>
            </a:r>
          </a:p>
          <a:p>
            <a:pPr marL="0" indent="0" algn="just" fontAlgn="auto">
              <a:spcAft>
                <a:spcPts val="0"/>
              </a:spcAft>
              <a:buClr>
                <a:srgbClr val="330066"/>
              </a:buClr>
              <a:buFont typeface="Wingdings" pitchFamily="2" charset="2"/>
              <a:buAutoNum type="arabicPeriod"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Формирование общей культуры личности детей, развития их социальных, нравственных, эстетических, интеллектуальных, физических качеств, самостоятельности ребенка.                                                              </a:t>
            </a:r>
          </a:p>
          <a:p>
            <a:pPr marL="0" indent="0" algn="just" fontAlgn="auto">
              <a:spcAft>
                <a:spcPts val="0"/>
              </a:spcAft>
              <a:buClr>
                <a:srgbClr val="330066"/>
              </a:buClr>
              <a:buFont typeface="Wingdings" pitchFamily="2" charset="2"/>
              <a:buAutoNum type="arabicPeriod"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Формирование социокультурной среды, соответствующей возрастным, индивидуальным, психологическим и физиологическим особенностям детей;                                                                                                                             </a:t>
            </a:r>
          </a:p>
          <a:p>
            <a:pPr marL="0" indent="0" algn="just" fontAlgn="auto">
              <a:spcAft>
                <a:spcPts val="0"/>
              </a:spcAft>
              <a:buClr>
                <a:srgbClr val="330066"/>
              </a:buClr>
              <a:buFont typeface="Wingdings" pitchFamily="2" charset="2"/>
              <a:buAutoNum type="arabicPeriod"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Обеспечение психолого-педагогической поддержки семьи и повышения компетентности родителей в вопросах развития и образования, охраны и укрепления здоровья детей.</a:t>
            </a:r>
          </a:p>
          <a:p>
            <a:pPr marL="0" indent="0" algn="just" fontAlgn="auto">
              <a:spcAft>
                <a:spcPts val="0"/>
              </a:spcAft>
              <a:buClr>
                <a:srgbClr val="330066"/>
              </a:buClr>
              <a:buFont typeface="Wingdings" pitchFamily="2" charset="2"/>
              <a:buAutoNum type="arabicPeriod"/>
              <a:defRPr/>
            </a:pP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 fontAlgn="auto">
              <a:spcAft>
                <a:spcPts val="0"/>
              </a:spcAft>
              <a:buClr>
                <a:srgbClr val="330066"/>
              </a:buClr>
              <a:buFont typeface="Wingdings 2" pitchFamily="18" charset="2"/>
              <a:buNone/>
              <a:defRPr/>
            </a:pPr>
            <a:endParaRPr lang="ru-RU" sz="1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179388" y="260350"/>
            <a:ext cx="8785225" cy="720725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alt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Уровень овладения воспитанниками необходимыми навыками и умениями по основным образовательным областям в соответствии с требованиями ФГОС ДО</a:t>
            </a:r>
          </a:p>
        </p:txBody>
      </p:sp>
      <p:sp>
        <p:nvSpPr>
          <p:cNvPr id="9219" name="Текст 6"/>
          <p:cNvSpPr>
            <a:spLocks noGrp="1"/>
          </p:cNvSpPr>
          <p:nvPr>
            <p:ph type="body" sz="half" idx="1"/>
          </p:nvPr>
        </p:nvSpPr>
        <p:spPr>
          <a:xfrm>
            <a:off x="457200" y="908050"/>
            <a:ext cx="4038600" cy="2592388"/>
          </a:xfrm>
        </p:spPr>
        <p:txBody>
          <a:bodyPr/>
          <a:lstStyle/>
          <a:p>
            <a:pPr algn="ctr">
              <a:buFont typeface="Wingdings 2" pitchFamily="18" charset="2"/>
              <a:buNone/>
            </a:pPr>
            <a:r>
              <a:rPr lang="ru-RU" altLang="ru-RU" sz="1800" smtClean="0"/>
              <a:t>Начало года</a:t>
            </a:r>
          </a:p>
        </p:txBody>
      </p:sp>
      <p:sp>
        <p:nvSpPr>
          <p:cNvPr id="9220" name="Содержимое 7"/>
          <p:cNvSpPr>
            <a:spLocks noGrp="1"/>
          </p:cNvSpPr>
          <p:nvPr>
            <p:ph sz="half" idx="2"/>
          </p:nvPr>
        </p:nvSpPr>
        <p:spPr>
          <a:xfrm>
            <a:off x="4572000" y="942975"/>
            <a:ext cx="4038600" cy="2592388"/>
          </a:xfrm>
        </p:spPr>
        <p:txBody>
          <a:bodyPr/>
          <a:lstStyle/>
          <a:p>
            <a:pPr algn="ctr">
              <a:buFont typeface="Wingdings 2" pitchFamily="18" charset="2"/>
              <a:buNone/>
            </a:pPr>
            <a:r>
              <a:rPr lang="ru-RU" altLang="ru-RU" sz="1800" smtClean="0"/>
              <a:t>Конец года</a:t>
            </a:r>
          </a:p>
        </p:txBody>
      </p:sp>
      <p:graphicFrame>
        <p:nvGraphicFramePr>
          <p:cNvPr id="2" name="Объект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46664916"/>
              </p:ext>
            </p:extLst>
          </p:nvPr>
        </p:nvGraphicFramePr>
        <p:xfrm>
          <a:off x="542925" y="1273175"/>
          <a:ext cx="3543300" cy="22415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3" name="Объект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8029489"/>
              </p:ext>
            </p:extLst>
          </p:nvPr>
        </p:nvGraphicFramePr>
        <p:xfrm>
          <a:off x="4645025" y="1273175"/>
          <a:ext cx="3727450" cy="22415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4" name="Объект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78765115"/>
              </p:ext>
            </p:extLst>
          </p:nvPr>
        </p:nvGraphicFramePr>
        <p:xfrm>
          <a:off x="1479550" y="3948113"/>
          <a:ext cx="6354763" cy="24542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9224" name="Прямоугольник 12"/>
          <p:cNvSpPr>
            <a:spLocks noChangeArrowheads="1"/>
          </p:cNvSpPr>
          <p:nvPr/>
        </p:nvSpPr>
        <p:spPr bwMode="auto">
          <a:xfrm>
            <a:off x="2286000" y="3500438"/>
            <a:ext cx="45720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ru-RU" altLang="ru-RU" sz="2000">
                <a:latin typeface="Times New Roman" pitchFamily="18" charset="0"/>
                <a:cs typeface="Times New Roman" pitchFamily="18" charset="0"/>
              </a:rPr>
              <a:t>Динамика</a:t>
            </a:r>
            <a:endParaRPr lang="ru-RU" altLang="ru-RU" sz="20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33375"/>
            <a:ext cx="7543800" cy="574675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chemeClr val="accent1">
                    <a:tint val="88000"/>
                    <a:satMod val="150000"/>
                  </a:schemeClr>
                </a:solidFill>
              </a:rPr>
              <a:t> 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idx="1"/>
          </p:nvPr>
        </p:nvSpPr>
        <p:spPr>
          <a:xfrm>
            <a:off x="611188" y="1484313"/>
            <a:ext cx="7921625" cy="3529012"/>
          </a:xfrm>
        </p:spPr>
        <p:txBody>
          <a:bodyPr rtlCol="0">
            <a:normAutofit/>
          </a:bodyPr>
          <a:lstStyle/>
          <a:p>
            <a:pPr marL="265176" indent="-265176" algn="ctr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3200" dirty="0" smtClean="0"/>
              <a:t>Показатель посещаемости: 78%.</a:t>
            </a:r>
          </a:p>
          <a:p>
            <a:pPr marL="265176" indent="-265176" algn="ctr"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sz="3200" dirty="0" smtClean="0"/>
          </a:p>
          <a:p>
            <a:pPr marL="0" indent="0" algn="ctr" fontAlgn="auto">
              <a:spcAft>
                <a:spcPts val="0"/>
              </a:spcAft>
              <a:buFont typeface="Wingdings 2" pitchFamily="18" charset="2"/>
              <a:buNone/>
              <a:defRPr/>
            </a:pPr>
            <a:endParaRPr lang="ru-RU" sz="3200" dirty="0" smtClean="0"/>
          </a:p>
          <a:p>
            <a:pPr marL="265176" indent="-265176" algn="ctr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3200" dirty="0" smtClean="0"/>
              <a:t>Индекс здоровья: 78.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Прямоугольник 4"/>
          <p:cNvSpPr>
            <a:spLocks noChangeArrowheads="1"/>
          </p:cNvSpPr>
          <p:nvPr/>
        </p:nvSpPr>
        <p:spPr bwMode="auto">
          <a:xfrm>
            <a:off x="395288" y="1184275"/>
            <a:ext cx="8353425" cy="4986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ru-RU" altLang="ru-RU" sz="2400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ДОУ</a:t>
            </a:r>
          </a:p>
          <a:p>
            <a:pPr>
              <a:buFont typeface="Wingdings" pitchFamily="2" charset="2"/>
              <a:buChar char="Ø"/>
            </a:pPr>
            <a:r>
              <a:rPr lang="ru-RU" altLang="ru-RU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Конкурс поделок из природного материала «Золотая осень»</a:t>
            </a:r>
          </a:p>
          <a:p>
            <a:pPr>
              <a:buFont typeface="Wingdings" pitchFamily="2" charset="2"/>
              <a:buChar char="Ø"/>
            </a:pPr>
            <a:r>
              <a:rPr lang="ru-RU" altLang="ru-RU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Конкурс чтецов «Славлю свой округ, родную Югру!» - 2 место</a:t>
            </a:r>
          </a:p>
          <a:p>
            <a:pPr>
              <a:buFont typeface="Wingdings" pitchFamily="2" charset="2"/>
              <a:buChar char="Ø"/>
            </a:pPr>
            <a:r>
              <a:rPr lang="ru-RU" altLang="ru-RU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Конкурс «Новогодней игрушки» </a:t>
            </a:r>
          </a:p>
          <a:p>
            <a:pPr>
              <a:buFont typeface="Wingdings" pitchFamily="2" charset="2"/>
              <a:buChar char="Ø"/>
            </a:pPr>
            <a:r>
              <a:rPr lang="ru-RU" altLang="ru-RU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Творческий конкурс по созданию кукол «Боярын-Масленица»</a:t>
            </a:r>
          </a:p>
          <a:p>
            <a:pPr>
              <a:buFont typeface="Wingdings" pitchFamily="2" charset="2"/>
              <a:buChar char="Ø"/>
            </a:pPr>
            <a:r>
              <a:rPr lang="ru-RU" altLang="ru-RU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Конкурс чтецов «С днём Победы!» </a:t>
            </a:r>
          </a:p>
          <a:p>
            <a:pPr>
              <a:buFont typeface="Wingdings" pitchFamily="2" charset="2"/>
              <a:buChar char="Ø"/>
            </a:pPr>
            <a:endParaRPr lang="ru-RU" altLang="ru-RU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altLang="ru-RU" sz="2400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Муниципальный уровень</a:t>
            </a:r>
            <a:endParaRPr lang="ru-RU" altLang="ru-RU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altLang="ru-RU">
                <a:latin typeface="Times New Roman" pitchFamily="18" charset="0"/>
                <a:cs typeface="Times New Roman" pitchFamily="18" charset="0"/>
              </a:rPr>
              <a:t>Легкоатлетический кросс «Осенний марафон»</a:t>
            </a:r>
          </a:p>
          <a:p>
            <a:pPr>
              <a:buFont typeface="Wingdings" pitchFamily="2" charset="2"/>
              <a:buChar char="Ø"/>
            </a:pPr>
            <a:r>
              <a:rPr lang="ru-RU" altLang="ru-RU">
                <a:latin typeface="Times New Roman" pitchFamily="18" charset="0"/>
                <a:cs typeface="Times New Roman" pitchFamily="18" charset="0"/>
              </a:rPr>
              <a:t>Городской конкурс детского творчества «Яркие мы!»</a:t>
            </a:r>
          </a:p>
          <a:p>
            <a:pPr>
              <a:buFont typeface="Wingdings" pitchFamily="2" charset="2"/>
              <a:buChar char="Ø"/>
            </a:pPr>
            <a:r>
              <a:rPr lang="ru-RU" altLang="ru-RU">
                <a:latin typeface="Times New Roman" pitchFamily="18" charset="0"/>
                <a:cs typeface="Times New Roman" pitchFamily="18" charset="0"/>
              </a:rPr>
              <a:t>Соревнования «Лыжня для всех 2018» </a:t>
            </a:r>
          </a:p>
          <a:p>
            <a:pPr>
              <a:buFont typeface="Wingdings" pitchFamily="2" charset="2"/>
              <a:buChar char="Ø"/>
            </a:pPr>
            <a:r>
              <a:rPr lang="ru-RU" altLang="ru-RU">
                <a:latin typeface="Times New Roman" pitchFamily="18" charset="0"/>
                <a:cs typeface="Times New Roman" pitchFamily="18" charset="0"/>
              </a:rPr>
              <a:t>Спортивные губернаторские соревнования</a:t>
            </a:r>
          </a:p>
          <a:p>
            <a:pPr>
              <a:buFont typeface="Wingdings" pitchFamily="2" charset="2"/>
              <a:buChar char="Ø"/>
            </a:pPr>
            <a:r>
              <a:rPr lang="ru-RU" altLang="ru-RU">
                <a:latin typeface="Times New Roman" pitchFamily="18" charset="0"/>
                <a:cs typeface="Times New Roman" pitchFamily="18" charset="0"/>
              </a:rPr>
              <a:t>Конкурс «Самотлорские роднички»</a:t>
            </a:r>
          </a:p>
          <a:p>
            <a:pPr>
              <a:buFont typeface="Wingdings" pitchFamily="2" charset="2"/>
              <a:buChar char="Ø"/>
            </a:pPr>
            <a:r>
              <a:rPr lang="ru-RU" altLang="ru-RU">
                <a:latin typeface="Times New Roman" pitchFamily="18" charset="0"/>
                <a:cs typeface="Times New Roman" pitchFamily="18" charset="0"/>
              </a:rPr>
              <a:t>Городской конкурс рисунков и стихотворений «Мой папа самый лучший»</a:t>
            </a:r>
          </a:p>
          <a:p>
            <a:pPr>
              <a:buFont typeface="Wingdings" pitchFamily="2" charset="2"/>
              <a:buChar char="Ø"/>
            </a:pPr>
            <a:r>
              <a:rPr lang="ru-RU" altLang="ru-RU">
                <a:latin typeface="Times New Roman" pitchFamily="18" charset="0"/>
                <a:cs typeface="Times New Roman" pitchFamily="18" charset="0"/>
              </a:rPr>
              <a:t>Открытый конкурс исполнителей детской эстрадной песни «Звонкая югринка»</a:t>
            </a:r>
          </a:p>
          <a:p>
            <a:endParaRPr lang="ru-RU" altLang="ru-RU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endParaRPr lang="ru-RU" altLang="ru-RU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267" name="Прямоугольник 6"/>
          <p:cNvSpPr>
            <a:spLocks noChangeArrowheads="1"/>
          </p:cNvSpPr>
          <p:nvPr/>
        </p:nvSpPr>
        <p:spPr bwMode="auto">
          <a:xfrm>
            <a:off x="738188" y="476250"/>
            <a:ext cx="76327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ru-RU" altLang="ru-RU" sz="20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Участие воспитанников в смотрах, выставках, конкурсах, соревнованиях различного уровня</a:t>
            </a:r>
            <a:endParaRPr lang="ru-RU" altLang="ru-RU" sz="2000" b="1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850" y="692150"/>
            <a:ext cx="6048375" cy="792163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2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6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6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6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6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6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6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6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6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6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6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6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6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6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6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6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6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6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6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6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6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6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6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6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6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6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6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6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6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6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6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6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6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6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6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6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6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6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6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6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6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6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6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6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6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6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6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6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6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6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6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6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6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solidFill>
                  <a:schemeClr val="accent1">
                    <a:tint val="88000"/>
                    <a:satMod val="1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solidFill>
                  <a:schemeClr val="accent1">
                    <a:tint val="88000"/>
                    <a:satMod val="1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>
              <a:solidFill>
                <a:schemeClr val="accent1">
                  <a:tint val="88000"/>
                  <a:satMod val="1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288" y="1052513"/>
            <a:ext cx="7343775" cy="4670425"/>
          </a:xfrm>
        </p:spPr>
        <p:txBody>
          <a:bodyPr rtlCol="0">
            <a:normAutofit lnSpcReduction="10000"/>
          </a:bodyPr>
          <a:lstStyle/>
          <a:p>
            <a:pPr marL="265176" indent="-265176" fontAlgn="auto"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endParaRPr lang="ru-RU" sz="1800" dirty="0" smtClean="0">
              <a:solidFill>
                <a:schemeClr val="tx1">
                  <a:lumMod val="50000"/>
                  <a:lumOff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fontAlgn="auto">
              <a:spcAft>
                <a:spcPts val="0"/>
              </a:spcAft>
              <a:buFont typeface="Wingdings 2" pitchFamily="18" charset="2"/>
              <a:buNone/>
              <a:defRPr/>
            </a:pPr>
            <a:r>
              <a:rPr lang="ru-RU" sz="23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Всероссийский уровень</a:t>
            </a:r>
          </a:p>
          <a:p>
            <a:pPr marL="265176" indent="-265176" fontAlgn="auto"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Конкурс «Я расту патриотом!» (Диплом – 1 место)</a:t>
            </a:r>
          </a:p>
          <a:p>
            <a:pPr marL="265176" indent="-265176" fontAlgn="auto">
              <a:spcAft>
                <a:spcPts val="0"/>
              </a:spcAft>
              <a:buClr>
                <a:srgbClr val="F07F09"/>
              </a:buClr>
              <a:buFont typeface="Wingdings" panose="05000000000000000000" pitchFamily="2" charset="2"/>
              <a:buChar char="Ø"/>
              <a:defRPr/>
            </a:pPr>
            <a:r>
              <a:rPr lang="ru-RU" sz="1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Онлайн-олимпиада «Блиц-олимпиада по </a:t>
            </a:r>
            <a:r>
              <a:rPr lang="ru-RU" sz="1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математике» </a:t>
            </a:r>
            <a:r>
              <a:rPr lang="ru-RU" sz="1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(Диплом – 1 место</a:t>
            </a:r>
            <a:r>
              <a:rPr lang="ru-RU" sz="1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marL="265176" indent="-265176" fontAlgn="auto">
              <a:spcAft>
                <a:spcPts val="0"/>
              </a:spcAft>
              <a:buClr>
                <a:srgbClr val="F07F09"/>
              </a:buClr>
              <a:buFont typeface="Wingdings" panose="05000000000000000000" pitchFamily="2" charset="2"/>
              <a:buChar char="Ø"/>
              <a:defRPr/>
            </a:pPr>
            <a:r>
              <a:rPr lang="ru-RU" sz="1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Онлайн-викторина по ПДД для дошкольников «</a:t>
            </a:r>
            <a:r>
              <a:rPr lang="ru-RU" sz="1800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Светофорик</a:t>
            </a:r>
            <a:r>
              <a:rPr lang="ru-RU" sz="1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r>
              <a:rPr lang="ru-RU" sz="1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(Диплом – 1 место</a:t>
            </a:r>
            <a:r>
              <a:rPr lang="ru-RU" sz="1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),  (</a:t>
            </a:r>
            <a:r>
              <a:rPr lang="ru-RU" sz="1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Диплом – </a:t>
            </a:r>
            <a:r>
              <a:rPr lang="ru-RU" sz="1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2 </a:t>
            </a:r>
            <a:r>
              <a:rPr lang="ru-RU" sz="1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место</a:t>
            </a:r>
            <a:r>
              <a:rPr lang="ru-RU" sz="1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marL="0" indent="0" fontAlgn="auto">
              <a:spcAft>
                <a:spcPts val="0"/>
              </a:spcAft>
              <a:buFont typeface="Wingdings 2"/>
              <a:buNone/>
              <a:defRPr/>
            </a:pP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 marL="265176" indent="-265176" fontAlgn="auto"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 marL="265176" indent="-265176" fontAlgn="auto"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endParaRPr lang="ru-RU" sz="1800" dirty="0" smtClean="0">
              <a:solidFill>
                <a:schemeClr val="tx1">
                  <a:lumMod val="50000"/>
                  <a:lumOff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fontAlgn="auto">
              <a:spcAft>
                <a:spcPts val="0"/>
              </a:spcAft>
              <a:buFont typeface="Wingdings 2" pitchFamily="18" charset="2"/>
              <a:buNone/>
              <a:defRPr/>
            </a:pPr>
            <a:r>
              <a:rPr lang="ru-RU" sz="23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Международный уровень</a:t>
            </a:r>
          </a:p>
          <a:p>
            <a:pPr marL="265176" indent="-265176" fontAlgn="auto"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Познавательная викторина «Математика на 5» (Диплом – 1 место)</a:t>
            </a:r>
          </a:p>
          <a:p>
            <a:pPr marL="265176" indent="-265176" fontAlgn="auto">
              <a:spcAft>
                <a:spcPts val="0"/>
              </a:spcAft>
              <a:buClr>
                <a:srgbClr val="F07F09"/>
              </a:buClr>
              <a:buFont typeface="Wingdings" panose="05000000000000000000" pitchFamily="2" charset="2"/>
              <a:buChar char="Ø"/>
              <a:defRPr/>
            </a:pPr>
            <a:r>
              <a:rPr lang="ru-RU" sz="1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Познавательная викторина </a:t>
            </a:r>
            <a:r>
              <a:rPr lang="ru-RU" sz="1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«В гостях у буквы З» </a:t>
            </a:r>
            <a:r>
              <a:rPr lang="ru-RU" sz="1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(Диплом – 1 место</a:t>
            </a:r>
            <a:r>
              <a:rPr lang="ru-RU" sz="1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marL="265176" indent="-265176" fontAlgn="auto">
              <a:spcAft>
                <a:spcPts val="0"/>
              </a:spcAft>
              <a:buClr>
                <a:srgbClr val="F07F09"/>
              </a:buClr>
              <a:buFont typeface="Wingdings" panose="05000000000000000000" pitchFamily="2" charset="2"/>
              <a:buChar char="Ø"/>
              <a:defRPr/>
            </a:pPr>
            <a:r>
              <a:rPr lang="ru-RU" sz="1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Онлайн-олимпиада «Блиц-олимпиада по обучению грамоте</a:t>
            </a:r>
            <a:r>
              <a:rPr lang="ru-RU" sz="1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» (Диплом – 1 место)</a:t>
            </a:r>
          </a:p>
          <a:p>
            <a:pPr marL="265176" indent="-265176" fontAlgn="auto">
              <a:spcAft>
                <a:spcPts val="0"/>
              </a:spcAft>
              <a:buClr>
                <a:srgbClr val="F07F09"/>
              </a:buClr>
              <a:buFont typeface="Wingdings" panose="05000000000000000000" pitchFamily="2" charset="2"/>
              <a:buChar char="Ø"/>
              <a:defRPr/>
            </a:pPr>
            <a:endParaRPr lang="ru-RU" sz="18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265176" indent="-265176" fontAlgn="auto"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endParaRPr lang="ru-RU" sz="1800" dirty="0" smtClean="0">
              <a:solidFill>
                <a:schemeClr val="tx1">
                  <a:lumMod val="50000"/>
                  <a:lumOff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265176" indent="-265176" fontAlgn="auto"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endParaRPr lang="ru-RU" sz="1800" dirty="0" smtClean="0">
              <a:solidFill>
                <a:schemeClr val="tx1">
                  <a:lumMod val="50000"/>
                  <a:lumOff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265176" indent="-265176" fontAlgn="auto"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endParaRPr lang="ru-RU" sz="1800" dirty="0" smtClean="0">
              <a:solidFill>
                <a:schemeClr val="tx1">
                  <a:lumMod val="50000"/>
                  <a:lumOff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265176" indent="-265176" fontAlgn="auto"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endParaRPr lang="ru-RU" sz="1800" dirty="0" smtClean="0">
              <a:solidFill>
                <a:schemeClr val="tx1">
                  <a:lumMod val="50000"/>
                  <a:lumOff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265176" indent="-265176" fontAlgn="auto"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endParaRPr lang="ru-RU" sz="1800" dirty="0" smtClean="0">
              <a:solidFill>
                <a:schemeClr val="tx1">
                  <a:lumMod val="50000"/>
                  <a:lumOff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fontAlgn="auto">
              <a:spcAft>
                <a:spcPts val="0"/>
              </a:spcAft>
              <a:buFont typeface="Wingdings 2" pitchFamily="18" charset="2"/>
              <a:buNone/>
              <a:defRPr/>
            </a:pP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265176" indent="-265176" fontAlgn="auto"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endParaRPr lang="ru-RU" sz="18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7543800" cy="1052513"/>
          </a:xfrm>
        </p:spPr>
        <p:txBody>
          <a:bodyPr/>
          <a:lstStyle/>
          <a:p>
            <a:pPr marL="354013" algn="ctr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ru-RU" altLang="ru-RU" dirty="0" smtClean="0">
                <a:solidFill>
                  <a:schemeClr val="accent1">
                    <a:tint val="88000"/>
                    <a:satMod val="150000"/>
                  </a:schemeClr>
                </a:solidFill>
              </a:rPr>
              <a:t> </a:t>
            </a:r>
            <a:r>
              <a:rPr lang="ru-RU" altLang="ru-RU" sz="2400" dirty="0" smtClean="0">
                <a:solidFill>
                  <a:srgbClr val="330066"/>
                </a:solidFill>
                <a:latin typeface="Times New Roman" pitchFamily="18" charset="0"/>
                <a:cs typeface="Times New Roman" pitchFamily="18" charset="0"/>
              </a:rPr>
              <a:t>Информация о воспитателях группы: </a:t>
            </a:r>
            <a:br>
              <a:rPr lang="ru-RU" altLang="ru-RU" sz="2400" dirty="0" smtClean="0">
                <a:solidFill>
                  <a:srgbClr val="330066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2400" dirty="0" smtClean="0">
                <a:solidFill>
                  <a:srgbClr val="330066"/>
                </a:solidFill>
                <a:latin typeface="Times New Roman" pitchFamily="18" charset="0"/>
                <a:cs typeface="Times New Roman" pitchFamily="18" charset="0"/>
              </a:rPr>
              <a:t>Дербилова Анастасия Владимировна</a:t>
            </a:r>
            <a:endParaRPr lang="ru-RU" altLang="ru-RU" sz="2800" dirty="0" smtClean="0">
              <a:solidFill>
                <a:schemeClr val="accent1">
                  <a:tint val="88000"/>
                  <a:satMod val="150000"/>
                </a:schemeClr>
              </a:solidFill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395288" y="1052513"/>
          <a:ext cx="8353425" cy="5486400"/>
        </p:xfrm>
        <a:graphic>
          <a:graphicData uri="http://schemas.openxmlformats.org/drawingml/2006/table">
            <a:tbl>
              <a:tblPr/>
              <a:tblGrid>
                <a:gridCol w="1656282"/>
                <a:gridCol w="6697143"/>
              </a:tblGrid>
              <a:tr h="51815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Тема по самообразованию</a:t>
                      </a:r>
                    </a:p>
                  </a:txBody>
                  <a:tcPr marL="91460" marR="91460" marT="45714" marB="45714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Духовно-нравственное воспитание детей посредством чтения художественной литературы.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60" marR="91460" marT="45714" marB="4571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</a:tr>
              <a:tr h="11582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Интернет-сайт</a:t>
                      </a:r>
                    </a:p>
                  </a:txBody>
                  <a:tcPr marL="91460" marR="91460" marT="45714" marB="45714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 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http://derbilova81.ucoz.net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 Социальная сеть работников образования: </a:t>
                      </a:r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http://nsportal.ru/derbilova-anastasiya-vladimirovna 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-"/>
                        <a:tabLst/>
                      </a:pPr>
                      <a:r>
                        <a:rPr kumimoji="0" lang="ru-RU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Инфоурок</a:t>
                      </a: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: </a:t>
                      </a:r>
                      <a:r>
                        <a:rPr lang="ru-RU" sz="1400" dirty="0" err="1" smtClean="0">
                          <a:solidFill>
                            <a:schemeClr val="tx1"/>
                          </a:solidFill>
                          <a:hlinkClick r:id="rId2"/>
                        </a:rPr>
                        <a:t>http</a:t>
                      </a:r>
                      <a:r>
                        <a:rPr lang="en-US" sz="1400" dirty="0" smtClean="0">
                          <a:solidFill>
                            <a:schemeClr val="tx1"/>
                          </a:solidFill>
                          <a:hlinkClick r:id="rId2"/>
                        </a:rPr>
                        <a:t>s</a:t>
                      </a:r>
                      <a:r>
                        <a:rPr lang="ru-RU" sz="1400" dirty="0" smtClean="0">
                          <a:solidFill>
                            <a:schemeClr val="tx1"/>
                          </a:solidFill>
                          <a:hlinkClick r:id="rId2"/>
                        </a:rPr>
                        <a:t>://</a:t>
                      </a:r>
                      <a:r>
                        <a:rPr lang="en-US" sz="1400" dirty="0" err="1" smtClean="0">
                          <a:solidFill>
                            <a:schemeClr val="tx1"/>
                          </a:solidFill>
                          <a:hlinkClick r:id="rId2"/>
                        </a:rPr>
                        <a:t>infourok</a:t>
                      </a:r>
                      <a:r>
                        <a:rPr lang="ru-RU" sz="1400" dirty="0" smtClean="0">
                          <a:solidFill>
                            <a:schemeClr val="tx1"/>
                          </a:solidFill>
                          <a:hlinkClick r:id="rId2"/>
                        </a:rPr>
                        <a:t>.</a:t>
                      </a:r>
                      <a:r>
                        <a:rPr lang="ru-RU" sz="1400" dirty="0" err="1" smtClean="0">
                          <a:solidFill>
                            <a:schemeClr val="tx1"/>
                          </a:solidFill>
                          <a:hlinkClick r:id="rId2"/>
                        </a:rPr>
                        <a:t>ru</a:t>
                      </a:r>
                      <a:r>
                        <a:rPr lang="ru-RU" sz="1400" dirty="0" smtClean="0">
                          <a:solidFill>
                            <a:schemeClr val="tx1"/>
                          </a:solidFill>
                          <a:hlinkClick r:id="rId2"/>
                        </a:rPr>
                        <a:t>/</a:t>
                      </a:r>
                      <a:r>
                        <a:rPr lang="en-US" sz="1400" dirty="0" smtClean="0">
                          <a:solidFill>
                            <a:schemeClr val="tx1"/>
                          </a:solidFill>
                          <a:hlinkClick r:id="rId2"/>
                        </a:rPr>
                        <a:t>user/</a:t>
                      </a:r>
                      <a:r>
                        <a:rPr lang="ru-RU" sz="1400" dirty="0" err="1" smtClean="0">
                          <a:solidFill>
                            <a:schemeClr val="tx1"/>
                          </a:solidFill>
                          <a:hlinkClick r:id="rId2"/>
                        </a:rPr>
                        <a:t>derbilova-anastasiya-vladimirovna</a:t>
                      </a:r>
                      <a:endParaRPr lang="ru-RU" sz="1400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-"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60" marR="91460" marT="45714" marB="45714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94487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Посещение, участие в ГМО И РМЦ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60" marR="91460" marT="45714" marB="45714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«Приоритеты государственной политики в области духовно-нравственного воспитания» (2018г).</a:t>
                      </a:r>
                    </a:p>
                  </a:txBody>
                  <a:tcPr marL="91460" marR="91460" marT="45714" marB="45714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86513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Дополнительные услуги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14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14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Наставничество</a:t>
                      </a:r>
                    </a:p>
                  </a:txBody>
                  <a:tcPr marL="91460" marR="91460" marT="45714" marB="45714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6F6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rgbClr val="330066"/>
                        </a:buClr>
                        <a:buSzPct val="7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ДПОУ «Обучение раннему слоговому чтению»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rgbClr val="330066"/>
                        </a:buClr>
                        <a:buSzPct val="7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ДПОУ «Коррекция звукопроизношения у детей»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rgbClr val="330066"/>
                        </a:buClr>
                        <a:buSzPct val="70000"/>
                        <a:buFont typeface="Wingdings" pitchFamily="2" charset="2"/>
                        <a:buNone/>
                        <a:tabLst/>
                        <a:defRPr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rgbClr val="330066"/>
                        </a:buClr>
                        <a:buSzPct val="70000"/>
                        <a:buFont typeface="Wingdings" pitchFamily="2" charset="2"/>
                        <a:buNone/>
                        <a:tabLst/>
                        <a:defRPr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rgbClr val="330066"/>
                        </a:buClr>
                        <a:buSzPct val="7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Является наставником молодого специалиста </a:t>
                      </a:r>
                      <a:r>
                        <a:rPr kumimoji="0" lang="ru-RU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Велихановой</a:t>
                      </a: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Э.М.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rgbClr val="330066"/>
                        </a:buClr>
                        <a:buSzPct val="70000"/>
                        <a:buFont typeface="Wingdings" pitchFamily="2" charset="2"/>
                        <a:buNone/>
                        <a:tabLst/>
                        <a:defRPr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rgbClr val="330066"/>
                        </a:buClr>
                        <a:buSzPct val="70000"/>
                        <a:buFont typeface="Wingdings" pitchFamily="2" charset="2"/>
                        <a:buNone/>
                        <a:tabLst/>
                        <a:defRPr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rgbClr val="330066"/>
                        </a:buClr>
                        <a:buSzPct val="7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Является казначеем первичной профсоюзной организации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rgbClr val="330066"/>
                        </a:buClr>
                        <a:buSzPct val="70000"/>
                        <a:buFont typeface="Wingdings" pitchFamily="2" charset="2"/>
                        <a:buNone/>
                        <a:tabLst/>
                        <a:defRPr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rgbClr val="330066"/>
                        </a:buClr>
                        <a:buSzPct val="7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2017 году прошла аттестацию педагогических работников с присвоением высшей квалификационной категории.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rgbClr val="330066"/>
                        </a:buClr>
                        <a:buSzPct val="70000"/>
                        <a:buFont typeface="Wingdings" pitchFamily="2" charset="2"/>
                        <a:buNone/>
                        <a:tabLst/>
                        <a:defRPr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rgbClr val="330066"/>
                        </a:buClr>
                        <a:buSzPct val="70000"/>
                        <a:buFont typeface="Wingdings" pitchFamily="2" charset="2"/>
                        <a:buNone/>
                        <a:tabLst/>
                        <a:defRPr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60" marR="91460" marT="45714" marB="45714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76250"/>
            <a:ext cx="7543800" cy="720725"/>
          </a:xfrm>
        </p:spPr>
        <p:txBody>
          <a:bodyPr>
            <a:normAutofit fontScale="90000"/>
          </a:bodyPr>
          <a:lstStyle/>
          <a:p>
            <a:pPr marL="354013" algn="ctr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ru-RU" altLang="ru-RU" dirty="0" smtClean="0">
                <a:solidFill>
                  <a:schemeClr val="accent1">
                    <a:tint val="88000"/>
                    <a:satMod val="150000"/>
                  </a:schemeClr>
                </a:solidFill>
              </a:rPr>
              <a:t> </a:t>
            </a:r>
            <a:r>
              <a:rPr lang="ru-RU" altLang="ru-RU" sz="2400" dirty="0" smtClean="0">
                <a:solidFill>
                  <a:srgbClr val="330066"/>
                </a:solidFill>
                <a:latin typeface="Times New Roman" pitchFamily="18" charset="0"/>
                <a:cs typeface="Times New Roman" pitchFamily="18" charset="0"/>
              </a:rPr>
              <a:t>Информация о воспитателях группы: </a:t>
            </a:r>
            <a:br>
              <a:rPr lang="ru-RU" altLang="ru-RU" sz="2400" dirty="0" smtClean="0">
                <a:solidFill>
                  <a:srgbClr val="330066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2400" dirty="0" err="1" smtClean="0">
                <a:solidFill>
                  <a:srgbClr val="330066"/>
                </a:solidFill>
                <a:latin typeface="Times New Roman" pitchFamily="18" charset="0"/>
                <a:cs typeface="Times New Roman" pitchFamily="18" charset="0"/>
              </a:rPr>
              <a:t>Фирюлина</a:t>
            </a:r>
            <a:r>
              <a:rPr lang="ru-RU" altLang="ru-RU" sz="2400" dirty="0" smtClean="0">
                <a:solidFill>
                  <a:srgbClr val="330066"/>
                </a:solidFill>
                <a:latin typeface="Times New Roman" pitchFamily="18" charset="0"/>
                <a:cs typeface="Times New Roman" pitchFamily="18" charset="0"/>
              </a:rPr>
              <a:t> Оксана Сергеевна</a:t>
            </a:r>
            <a:endParaRPr lang="ru-RU" altLang="ru-RU" sz="2800" dirty="0" smtClean="0">
              <a:solidFill>
                <a:schemeClr val="accent1">
                  <a:tint val="88000"/>
                  <a:satMod val="150000"/>
                </a:schemeClr>
              </a:solidFill>
            </a:endParaRPr>
          </a:p>
        </p:txBody>
      </p:sp>
      <p:sp>
        <p:nvSpPr>
          <p:cNvPr id="14339" name="Текст 6"/>
          <p:cNvSpPr>
            <a:spLocks noGrp="1"/>
          </p:cNvSpPr>
          <p:nvPr>
            <p:ph type="body" sz="half" idx="1"/>
          </p:nvPr>
        </p:nvSpPr>
        <p:spPr>
          <a:xfrm>
            <a:off x="457200" y="1719263"/>
            <a:ext cx="8186738" cy="4411662"/>
          </a:xfrm>
        </p:spPr>
        <p:txBody>
          <a:bodyPr/>
          <a:lstStyle/>
          <a:p>
            <a:endParaRPr lang="ru-RU" altLang="ru-RU" smtClean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323850" y="1223963"/>
          <a:ext cx="8186738" cy="4735190"/>
        </p:xfrm>
        <a:graphic>
          <a:graphicData uri="http://schemas.openxmlformats.org/drawingml/2006/table">
            <a:tbl>
              <a:tblPr/>
              <a:tblGrid>
                <a:gridCol w="1593850"/>
                <a:gridCol w="6592888"/>
              </a:tblGrid>
              <a:tr h="722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Тема по самообразованию</a:t>
                      </a:r>
                    </a:p>
                  </a:txBody>
                  <a:tcPr marL="91455" marR="91455"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EEE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Формирование нравственно-патриотических чувств детей старшего дошкольного возраста через ознакомление с историей своей малой родины.</a:t>
                      </a:r>
                    </a:p>
                  </a:txBody>
                  <a:tcPr marL="91455" marR="91455"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EEECC"/>
                    </a:solidFill>
                  </a:tcPr>
                </a:tc>
              </a:tr>
              <a:tr h="722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Интернет-сайт</a:t>
                      </a:r>
                    </a:p>
                  </a:txBody>
                  <a:tcPr marL="91455" marR="91455"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9F9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 Социальная сеть работников образования nsportal.ru </a:t>
                      </a: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hlinkClick r:id="rId2"/>
                        </a:rPr>
                        <a:t>http://nsportal.ru/</a:t>
                      </a:r>
                      <a:r>
                        <a:rPr kumimoji="0" lang="en-US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hlinkClick r:id="rId2"/>
                        </a:rPr>
                        <a:t>firulin</a:t>
                      </a: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hlinkClick r:id="rId2"/>
                        </a:rPr>
                        <a:t>a-</a:t>
                      </a:r>
                      <a:r>
                        <a:rPr kumimoji="0" lang="en-US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hlinkClick r:id="rId2"/>
                        </a:rPr>
                        <a:t>oksan</a:t>
                      </a: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hlinkClick r:id="rId2"/>
                        </a:rPr>
                        <a:t>a-</a:t>
                      </a:r>
                      <a:r>
                        <a:rPr kumimoji="0" lang="en-US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hlinkClick r:id="rId2"/>
                        </a:rPr>
                        <a:t>sergee</a:t>
                      </a: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hlinkClick r:id="rId2"/>
                        </a:rPr>
                        <a:t>vna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 </a:t>
                      </a:r>
                      <a:r>
                        <a:rPr kumimoji="0" lang="en-US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http://firulina78.ucoz.net/ 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55" marR="91455"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9F9EE"/>
                    </a:solidFill>
                  </a:tcPr>
                </a:tc>
              </a:tr>
              <a:tr h="5873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КПК</a:t>
                      </a:r>
                      <a:endParaRPr kumimoji="0" lang="en-US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55" marR="91455"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6F6E7"/>
                    </a:solidFill>
                  </a:tcPr>
                </a:tc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Calibri" pitchFamily="34" charset="0"/>
                        </a:rPr>
                        <a:t>«Организационная работы по развитию интеллектуальных способностей дошкольников через обучение игре в шашки и шахматы». (2017г).</a:t>
                      </a:r>
                    </a:p>
                  </a:txBody>
                  <a:tcPr marL="91455" marR="91455"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6F6E7"/>
                    </a:solidFill>
                  </a:tcPr>
                </a:tc>
              </a:tr>
              <a:tr h="26939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Дополнительные услуги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55" marR="91455"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6F6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Calibri" pitchFamily="34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330066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ДПОУ  «Обучение детей игре в шахматы»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330066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Является ответственным за «Уголок экспериментирования»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330066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Calibri" pitchFamily="34" charset="0"/>
                      </a:endParaRPr>
                    </a:p>
                  </a:txBody>
                  <a:tcPr marL="91455" marR="91455"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6F6E7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2259</TotalTime>
  <Words>1155</Words>
  <Application>Microsoft Office PowerPoint</Application>
  <PresentationFormat>Экран (4:3)</PresentationFormat>
  <Paragraphs>149</Paragraphs>
  <Slides>14</Slides>
  <Notes>6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22" baseType="lpstr">
      <vt:lpstr>Arial</vt:lpstr>
      <vt:lpstr>Verdana</vt:lpstr>
      <vt:lpstr>Wingdings 2</vt:lpstr>
      <vt:lpstr>Times New Roman</vt:lpstr>
      <vt:lpstr>Wingdings</vt:lpstr>
      <vt:lpstr>Calibri</vt:lpstr>
      <vt:lpstr>Arial Unicode MS</vt:lpstr>
      <vt:lpstr>Аспект</vt:lpstr>
      <vt:lpstr>Отчет о деятельности подготовительной группы компенсирующей направленности № 2  «Дружные ребята» за 2017-2018 учебный год</vt:lpstr>
      <vt:lpstr> Сведения о группе</vt:lpstr>
      <vt:lpstr> </vt:lpstr>
      <vt:lpstr>Уровень овладения воспитанниками необходимыми навыками и умениями по основным образовательным областям в соответствии с требованиями ФГОС ДО</vt:lpstr>
      <vt:lpstr> </vt:lpstr>
      <vt:lpstr>Презентация PowerPoint</vt:lpstr>
      <vt:lpstr>                                                      </vt:lpstr>
      <vt:lpstr> Информация о воспитателях группы:  Дербилова Анастасия Владимировна</vt:lpstr>
      <vt:lpstr> Информация о воспитателях группы:  Фирюлина Оксана Сергеевна</vt:lpstr>
      <vt:lpstr> Реализация программ и проектов</vt:lpstr>
      <vt:lpstr>Реализация мероприятий, обеспечивающих взаимодействие с родителями</vt:lpstr>
      <vt:lpstr>Реализация мероприятий, обеспечивающих взаимодействие с родителями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Название учебной презентации</dc:title>
  <dc:creator>Solodchenko</dc:creator>
  <cp:lastModifiedBy>Алексей</cp:lastModifiedBy>
  <cp:revision>133</cp:revision>
  <cp:lastPrinted>2018-05-15T20:34:58Z</cp:lastPrinted>
  <dcterms:created xsi:type="dcterms:W3CDTF">2006-03-30T07:12:27Z</dcterms:created>
  <dcterms:modified xsi:type="dcterms:W3CDTF">2018-05-15T20:35:21Z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TC060888081049</vt:lpwstr>
  </property>
</Properties>
</file>