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6" r:id="rId1"/>
  </p:sldMasterIdLst>
  <p:notesMasterIdLst>
    <p:notesMasterId r:id="rId16"/>
  </p:notesMasterIdLst>
  <p:sldIdLst>
    <p:sldId id="256" r:id="rId2"/>
    <p:sldId id="257" r:id="rId3"/>
    <p:sldId id="281" r:id="rId4"/>
    <p:sldId id="259" r:id="rId5"/>
    <p:sldId id="289" r:id="rId6"/>
    <p:sldId id="306" r:id="rId7"/>
    <p:sldId id="291" r:id="rId8"/>
    <p:sldId id="290" r:id="rId9"/>
    <p:sldId id="271" r:id="rId10"/>
    <p:sldId id="268" r:id="rId11"/>
    <p:sldId id="296" r:id="rId12"/>
    <p:sldId id="302" r:id="rId13"/>
    <p:sldId id="287" r:id="rId14"/>
    <p:sldId id="305" r:id="rId15"/>
  </p:sldIdLst>
  <p:sldSz cx="9144000" cy="6858000" type="screen4x3"/>
  <p:notesSz cx="6858000" cy="99472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84423" autoAdjust="0"/>
  </p:normalViewPr>
  <p:slideViewPr>
    <p:cSldViewPr>
      <p:cViewPr varScale="1">
        <p:scale>
          <a:sx n="54" d="100"/>
          <a:sy n="54" d="100"/>
        </p:scale>
        <p:origin x="48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44;&#1077;&#1085;&#1080;&#1089;\Desktop\1%20&#1084;&#1083;.&#8470;1%20%202018-2019%20&#1091;&#1095;.&#1075;..xlsx" TargetMode="External"/><Relationship Id="rId1" Type="http://schemas.openxmlformats.org/officeDocument/2006/relationships/image" Target="../media/image2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44;&#1077;&#1085;&#1080;&#1089;\Desktop\1%20&#1084;&#1083;.&#8470;1%20%202018-2019%20&#1091;&#1095;.&#1075;..xlsx" TargetMode="External"/><Relationship Id="rId1" Type="http://schemas.openxmlformats.org/officeDocument/2006/relationships/image" Target="../media/image2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50"/>
      <c:rAngAx val="1"/>
    </c:view3D>
    <c:floor>
      <c:thickness val="0"/>
      <c:sp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8.9134137514562256E-2"/>
          <c:y val="0.17604426309345209"/>
          <c:w val="0.85441986635682265"/>
          <c:h val="0.5981353859291404"/>
        </c:manualLayout>
      </c:layout>
      <c:bar3DChart>
        <c:barDir val="col"/>
        <c:grouping val="percentStacked"/>
        <c:varyColors val="0"/>
        <c:ser>
          <c:idx val="2"/>
          <c:order val="0"/>
          <c:tx>
            <c:v>низкий уровень</c:v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К.Г.'!$O$16:$P$16,'справка К.Г.'!$O$18:$P$18,'справка К.Г.'!$O$21:$P$21,'справка К.Г.'!$O$25:$P$25,'справка К.Г.'!$O$27:$P$27,'справка К.Г.'!$O$29:$P$29)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Социально-коммуникативное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К.Г.'!$V$16,'справка К.Г.'!$V$18,'справка К.Г.'!$V$21,'справка К.Г.'!$V$25,'справка К.Г.'!$V$27,'справка К.Г.'!$V$29)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v>средний уровень</c:v>
          </c:tx>
          <c:spPr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1890000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К.Г.'!$O$16:$P$16,'справка К.Г.'!$O$18:$P$18,'справка К.Г.'!$O$21:$P$21,'справка К.Г.'!$O$25:$P$25,'справка К.Г.'!$O$27:$P$27,'справка К.Г.'!$O$29:$P$29)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Социально-коммуникативное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К.Г.'!$T$16,'справка К.Г.'!$T$18,'справка К.Г.'!$T$21,'справка К.Г.'!$T$25,'справка К.Г.'!$T$27,'справка К.Г.'!$T$29)</c:f>
              <c:numCache>
                <c:formatCode>0%</c:formatCode>
                <c:ptCount val="6"/>
                <c:pt idx="0">
                  <c:v>0.43181818181818193</c:v>
                </c:pt>
                <c:pt idx="1">
                  <c:v>0.34545454545454579</c:v>
                </c:pt>
                <c:pt idx="2">
                  <c:v>0.27272727272727282</c:v>
                </c:pt>
                <c:pt idx="3">
                  <c:v>3.0303030303030314E-2</c:v>
                </c:pt>
                <c:pt idx="4">
                  <c:v>9.0909090909090995E-2</c:v>
                </c:pt>
                <c:pt idx="5">
                  <c:v>0.21678321678321685</c:v>
                </c:pt>
              </c:numCache>
            </c:numRef>
          </c:val>
        </c:ser>
        <c:ser>
          <c:idx val="0"/>
          <c:order val="2"/>
          <c:tx>
            <c:v>высокий уровень</c:v>
          </c:tx>
          <c:spPr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8900000" scaled="1"/>
              <a:tileRect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К.Г.'!$O$16:$P$16,'справка К.Г.'!$O$18:$P$18,'справка К.Г.'!$O$21:$P$21,'справка К.Г.'!$O$25:$P$25,'справка К.Г.'!$O$27:$P$27,'справка К.Г.'!$O$29:$P$29)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Социально-коммуникативное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К.Г.'!$R$16,'справка К.Г.'!$R$18,'справка К.Г.'!$R$21,'справка К.Г.'!$R$25,'справка К.Г.'!$R$27,'справка К.Г.'!$R$29)</c:f>
              <c:numCache>
                <c:formatCode>0%</c:formatCode>
                <c:ptCount val="6"/>
                <c:pt idx="0">
                  <c:v>0.56818181818181834</c:v>
                </c:pt>
                <c:pt idx="1">
                  <c:v>0.71212121212121227</c:v>
                </c:pt>
                <c:pt idx="2">
                  <c:v>0.7272727272727274</c:v>
                </c:pt>
                <c:pt idx="3">
                  <c:v>0.9696969696969695</c:v>
                </c:pt>
                <c:pt idx="4">
                  <c:v>0.90909090909090917</c:v>
                </c:pt>
                <c:pt idx="5">
                  <c:v>0.78321678321678301</c:v>
                </c:pt>
              </c:numCache>
            </c:numRef>
          </c:val>
        </c:ser>
        <c:ser>
          <c:idx val="3"/>
          <c:order val="3"/>
          <c:tx>
            <c:v>качество образования</c:v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К.Г.'!$O$16:$P$16,'справка К.Г.'!$O$18:$P$18,'справка К.Г.'!$O$21:$P$21,'справка К.Г.'!$O$25:$P$25,'справка К.Г.'!$O$27:$P$27,'справка К.Г.'!$O$29:$P$29)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Социально-коммуникативное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К.Г.'!$X$16,'справка К.Г.'!$X$18,'справка К.Г.'!$X$21,'справка К.Г.'!$X$25,'справка К.Г.'!$X$27,'справка К.Г.'!$X$29)</c:f>
              <c:numCache>
                <c:formatCode>0%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4"/>
          <c:order val="4"/>
          <c:tx>
            <c:v>динамика развития</c:v>
          </c:tx>
          <c:spPr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К.Г.'!$O$16:$P$16,'справка К.Г.'!$O$18:$P$18,'справка К.Г.'!$O$21:$P$21,'справка К.Г.'!$O$25:$P$25,'справка К.Г.'!$O$27:$P$27,'справка К.Г.'!$O$29:$P$29)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Социально-коммуникативное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К.Г.'!$Z$16,'справка К.Г.'!$Z$18,'справка К.Г.'!$Z$21,'справка К.Г.'!$Z$25,'справка К.Г.'!$Z$27,'справка К.Г.'!$Z$29)</c:f>
              <c:numCache>
                <c:formatCode>0%</c:formatCode>
                <c:ptCount val="6"/>
                <c:pt idx="0">
                  <c:v>0.84090909090909116</c:v>
                </c:pt>
                <c:pt idx="1">
                  <c:v>0.85454545454545483</c:v>
                </c:pt>
                <c:pt idx="2">
                  <c:v>0.56060606060606055</c:v>
                </c:pt>
                <c:pt idx="3">
                  <c:v>0.56060606060606066</c:v>
                </c:pt>
                <c:pt idx="4">
                  <c:v>0.22727272727272729</c:v>
                </c:pt>
                <c:pt idx="5">
                  <c:v>0.62237762237762262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0351136"/>
        <c:axId val="270349568"/>
        <c:axId val="0"/>
      </c:bar3DChart>
      <c:catAx>
        <c:axId val="270351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900000"/>
          <a:lstStyle/>
          <a:p>
            <a:pPr>
              <a:defRPr sz="700"/>
            </a:pPr>
            <a:endParaRPr lang="ru-RU"/>
          </a:p>
        </c:txPr>
        <c:crossAx val="270349568"/>
        <c:crosses val="autoZero"/>
        <c:auto val="1"/>
        <c:lblAlgn val="ctr"/>
        <c:lblOffset val="100"/>
        <c:noMultiLvlLbl val="0"/>
      </c:catAx>
      <c:valAx>
        <c:axId val="270349568"/>
        <c:scaling>
          <c:orientation val="minMax"/>
          <c:max val="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spPr>
          <a:noFill/>
        </c:spPr>
        <c:crossAx val="270351136"/>
        <c:crosses val="autoZero"/>
        <c:crossBetween val="between"/>
        <c:majorUnit val="0.2"/>
        <c:minorUnit val="2.0000000000000018E-2"/>
      </c:valAx>
    </c:plotArea>
    <c:legend>
      <c:legendPos val="t"/>
      <c:layout>
        <c:manualLayout>
          <c:xMode val="edge"/>
          <c:yMode val="edge"/>
          <c:x val="3.9654199475065696E-2"/>
          <c:y val="2.7777777777778928E-2"/>
          <c:w val="0.95249807337913939"/>
          <c:h val="9.8035036642586754E-2"/>
        </c:manualLayout>
      </c:layout>
      <c:overlay val="0"/>
    </c:legend>
    <c:plotVisOnly val="1"/>
    <c:dispBlanksAs val="gap"/>
    <c:showDLblsOverMax val="0"/>
  </c:chart>
  <c:spPr>
    <a:noFill/>
    <a:scene3d>
      <a:camera prst="orthographicFront"/>
      <a:lightRig rig="threePt" dir="t"/>
    </a:scene3d>
    <a:sp3d prstMaterial="dkEdge"/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50"/>
      <c:rAngAx val="1"/>
    </c:view3D>
    <c:floor>
      <c:thickness val="0"/>
      <c:sp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backWall>
    <c:plotArea>
      <c:layout/>
      <c:bar3DChart>
        <c:barDir val="col"/>
        <c:grouping val="percentStacked"/>
        <c:varyColors val="0"/>
        <c:ser>
          <c:idx val="2"/>
          <c:order val="0"/>
          <c:tx>
            <c:v>низкий уровень</c:v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Н.Г.'!$M$16:$N$16,'справка Н.Г.'!$M$18:$N$18,'справка Н.Г.'!$M$21:$N$21,'справка Н.Г.'!$M$24:$N$24,'справка Н.Г.'!$M$27:$N$27,'справка Н.Г.'!$M$29:$N$29)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Н.Г.'!$T$16,'справка Н.Г.'!$T$18,'справка Н.Г.'!$T$21,'справка Н.Г.'!$T$24,'справка Н.Г.'!$T$27,'справка Н.Г.'!$T$29)</c:f>
              <c:numCache>
                <c:formatCode>0%</c:formatCode>
                <c:ptCount val="6"/>
                <c:pt idx="0">
                  <c:v>0.84090909090909116</c:v>
                </c:pt>
                <c:pt idx="1">
                  <c:v>0.81818181818181845</c:v>
                </c:pt>
                <c:pt idx="2">
                  <c:v>0.56060606060606055</c:v>
                </c:pt>
                <c:pt idx="3">
                  <c:v>0.56060606060606066</c:v>
                </c:pt>
                <c:pt idx="4">
                  <c:v>0.22727272727272727</c:v>
                </c:pt>
                <c:pt idx="5">
                  <c:v>0.6118881118881121</c:v>
                </c:pt>
              </c:numCache>
            </c:numRef>
          </c:val>
        </c:ser>
        <c:ser>
          <c:idx val="1"/>
          <c:order val="1"/>
          <c:tx>
            <c:v>средний уровень</c:v>
          </c:tx>
          <c:spPr>
            <a:gradFill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1890000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Н.Г.'!$M$16:$N$16,'справка Н.Г.'!$M$18:$N$18,'справка Н.Г.'!$M$21:$N$21,'справка Н.Г.'!$M$24:$N$24,'справка Н.Г.'!$M$27:$N$27,'справка Н.Г.'!$M$29:$N$29)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Н.Г.'!$R$16,'справка Н.Г.'!$R$18,'справка Н.Г.'!$R$21,'справка Н.Г.'!$R$24,'справка Н.Г.'!$R$27,'справка Н.Г.'!$R$29)</c:f>
              <c:numCache>
                <c:formatCode>0%</c:formatCode>
                <c:ptCount val="6"/>
                <c:pt idx="0">
                  <c:v>9.0909090909090981E-2</c:v>
                </c:pt>
                <c:pt idx="1">
                  <c:v>0.13636363636363635</c:v>
                </c:pt>
                <c:pt idx="2">
                  <c:v>0.37878787878787901</c:v>
                </c:pt>
                <c:pt idx="3">
                  <c:v>0.43939393939393956</c:v>
                </c:pt>
                <c:pt idx="4">
                  <c:v>0.72727272727272729</c:v>
                </c:pt>
                <c:pt idx="5">
                  <c:v>0.34615384615384626</c:v>
                </c:pt>
              </c:numCache>
            </c:numRef>
          </c:val>
        </c:ser>
        <c:ser>
          <c:idx val="0"/>
          <c:order val="2"/>
          <c:tx>
            <c:v>высокий уровень</c:v>
          </c:tx>
          <c:spPr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8900000" scaled="1"/>
              <a:tileRect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Н.Г.'!$M$16:$N$16,'справка Н.Г.'!$M$18:$N$18,'справка Н.Г.'!$M$21:$N$21,'справка Н.Г.'!$M$24:$N$24,'справка Н.Г.'!$M$27:$N$27,'справка Н.Г.'!$M$29:$N$29)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Н.Г.'!$P$16,'справка Н.Г.'!$P$18,'справка Н.Г.'!$P$21,'справка Н.Г.'!$P$24,'справка Н.Г.'!$P$27,'справка Н.Г.'!$P$29)</c:f>
              <c:numCache>
                <c:formatCode>0%</c:formatCode>
                <c:ptCount val="6"/>
                <c:pt idx="0">
                  <c:v>6.8181818181818177E-2</c:v>
                </c:pt>
                <c:pt idx="1">
                  <c:v>0</c:v>
                </c:pt>
                <c:pt idx="2">
                  <c:v>6.0606060606060622E-2</c:v>
                </c:pt>
                <c:pt idx="3">
                  <c:v>0</c:v>
                </c:pt>
                <c:pt idx="4">
                  <c:v>4.5454545454545463E-2</c:v>
                </c:pt>
                <c:pt idx="5">
                  <c:v>3.1468531468531465E-2</c:v>
                </c:pt>
              </c:numCache>
            </c:numRef>
          </c:val>
        </c:ser>
        <c:ser>
          <c:idx val="3"/>
          <c:order val="3"/>
          <c:tx>
            <c:v>качество образования</c:v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('справка Н.Г.'!$M$16:$N$16,'справка Н.Г.'!$M$18:$N$18,'справка Н.Г.'!$M$21:$N$21,'справка Н.Г.'!$M$24:$N$24,'справка Н.Г.'!$M$27:$N$27,'справка Н.Г.'!$M$29:$N$29)</c:f>
              <c:strCache>
                <c:ptCount val="6"/>
                <c:pt idx="0">
                  <c:v>Речевое развитие</c:v>
                </c:pt>
                <c:pt idx="1">
                  <c:v>Познавательное развитие</c:v>
                </c:pt>
                <c:pt idx="2">
                  <c:v>Художественно-эстетическое развитие</c:v>
                </c:pt>
                <c:pt idx="3">
                  <c:v>Социльно-коммуникативное развитие</c:v>
                </c:pt>
                <c:pt idx="4">
                  <c:v>Физическое развитие</c:v>
                </c:pt>
                <c:pt idx="5">
                  <c:v>средний показатель</c:v>
                </c:pt>
              </c:strCache>
            </c:strRef>
          </c:cat>
          <c:val>
            <c:numRef>
              <c:f>('справка Н.Г.'!$V$16,'справка Н.Г.'!$V$18,'справка Н.Г.'!$V$21,'справка Н.Г.'!$V$24,'справка Н.Г.'!$V$27,'справка Н.Г.'!$V$29)</c:f>
              <c:numCache>
                <c:formatCode>0%</c:formatCode>
                <c:ptCount val="6"/>
                <c:pt idx="0">
                  <c:v>0.15909090909090917</c:v>
                </c:pt>
                <c:pt idx="1">
                  <c:v>0.13636363636363635</c:v>
                </c:pt>
                <c:pt idx="2">
                  <c:v>0.43939393939393956</c:v>
                </c:pt>
                <c:pt idx="3">
                  <c:v>0.43939393939393956</c:v>
                </c:pt>
                <c:pt idx="4">
                  <c:v>0.77272727272727293</c:v>
                </c:pt>
                <c:pt idx="5">
                  <c:v>0.37762237762237783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0346824"/>
        <c:axId val="270351920"/>
        <c:axId val="0"/>
      </c:bar3DChart>
      <c:catAx>
        <c:axId val="270346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1320000"/>
          <a:lstStyle/>
          <a:p>
            <a:pPr>
              <a:defRPr sz="700"/>
            </a:pPr>
            <a:endParaRPr lang="ru-RU"/>
          </a:p>
        </c:txPr>
        <c:crossAx val="270351920"/>
        <c:crosses val="autoZero"/>
        <c:auto val="1"/>
        <c:lblAlgn val="ctr"/>
        <c:lblOffset val="100"/>
        <c:noMultiLvlLbl val="0"/>
      </c:catAx>
      <c:valAx>
        <c:axId val="270351920"/>
        <c:scaling>
          <c:orientation val="minMax"/>
          <c:max val="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spPr>
          <a:noFill/>
        </c:spPr>
        <c:crossAx val="270346824"/>
        <c:crosses val="autoZero"/>
        <c:crossBetween val="between"/>
        <c:majorUnit val="0.2"/>
        <c:minorUnit val="2.0000000000000011E-2"/>
      </c:valAx>
    </c:plotArea>
    <c:legend>
      <c:legendPos val="t"/>
      <c:layout>
        <c:manualLayout>
          <c:xMode val="edge"/>
          <c:yMode val="edge"/>
          <c:x val="3.9654199475065682E-2"/>
          <c:y val="2.77777777777789E-2"/>
          <c:w val="0.92624715660543566"/>
          <c:h val="5.4995429033260934E-2"/>
        </c:manualLayout>
      </c:layout>
      <c:overlay val="0"/>
    </c:legend>
    <c:plotVisOnly val="1"/>
    <c:dispBlanksAs val="gap"/>
    <c:showDLblsOverMax val="0"/>
  </c:chart>
  <c:spPr>
    <a:noFill/>
    <a:scene3d>
      <a:camera prst="orthographicFront"/>
      <a:lightRig rig="threePt" dir="t"/>
    </a:scene3d>
    <a:sp3d prstMaterial="dkEdge"/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70"/>
      <c:depthPercent val="7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691206781225747E-2"/>
          <c:y val="0.28571331417556128"/>
          <c:w val="0.8913734631298007"/>
          <c:h val="0.461816220723105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'потом убрать'!$F$4</c:f>
              <c:strCache>
                <c:ptCount val="1"/>
                <c:pt idx="0">
                  <c:v>индекс здоровья 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solidFill>
                <a:schemeClr val="accent1"/>
              </a:solidFill>
            </a:ln>
            <a:scene3d>
              <a:camera prst="orthographicFront"/>
              <a:lightRig rig="threePt" dir="t"/>
            </a:scene3d>
            <a:sp3d>
              <a:bevelT w="0" h="0"/>
              <a:contourClr>
                <a:srgbClr val="000000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'потом убрать'!$B$5:$B$16</c:f>
              <c:strCache>
                <c:ptCount val="8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</c:strCache>
            </c:strRef>
          </c:cat>
          <c:val>
            <c:numRef>
              <c:f>'потом убрать'!$F$5:$F$16</c:f>
              <c:numCache>
                <c:formatCode>0.00%</c:formatCode>
                <c:ptCount val="12"/>
                <c:pt idx="0">
                  <c:v>0.83</c:v>
                </c:pt>
                <c:pt idx="1">
                  <c:v>0.83</c:v>
                </c:pt>
                <c:pt idx="2" formatCode="0.0%">
                  <c:v>0.91600000000000004</c:v>
                </c:pt>
                <c:pt idx="3" formatCode="0.0%">
                  <c:v>0.91600000000000004</c:v>
                </c:pt>
                <c:pt idx="4" formatCode="0.0%">
                  <c:v>0.91700000000000004</c:v>
                </c:pt>
                <c:pt idx="5" formatCode="0.0%">
                  <c:v>0.63600000000000001</c:v>
                </c:pt>
                <c:pt idx="6" formatCode="0.0%">
                  <c:v>0.55000000000000004</c:v>
                </c:pt>
                <c:pt idx="7" formatCode="0.0%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7446144"/>
        <c:axId val="347446536"/>
        <c:axId val="0"/>
      </c:bar3DChart>
      <c:catAx>
        <c:axId val="347446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1680000"/>
          <a:lstStyle/>
          <a:p>
            <a:pPr>
              <a:defRPr/>
            </a:pPr>
            <a:endParaRPr lang="ru-RU"/>
          </a:p>
        </c:txPr>
        <c:crossAx val="347446536"/>
        <c:crosses val="autoZero"/>
        <c:auto val="1"/>
        <c:lblAlgn val="ctr"/>
        <c:lblOffset val="100"/>
        <c:noMultiLvlLbl val="0"/>
      </c:catAx>
      <c:valAx>
        <c:axId val="3474465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spPr>
          <a:noFill/>
        </c:spPr>
        <c:crossAx val="347446144"/>
        <c:crosses val="autoZero"/>
        <c:crossBetween val="between"/>
      </c:valAx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dkEdge"/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52" y="0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12" y="4725296"/>
            <a:ext cx="5485778" cy="44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91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52" y="9448891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/>
            </a:lvl1pPr>
          </a:lstStyle>
          <a:p>
            <a:pPr>
              <a:defRPr/>
            </a:pPr>
            <a:fld id="{6C081029-3923-4DC2-A8A4-261D700453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5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447C470-430B-49E9-9E66-95FE3CACB24D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Щелкните для добавления заметок</a:t>
            </a:r>
          </a:p>
        </p:txBody>
      </p:sp>
    </p:spTree>
    <p:extLst>
      <p:ext uri="{BB962C8B-B14F-4D97-AF65-F5344CB8AC3E}">
        <p14:creationId xmlns:p14="http://schemas.microsoft.com/office/powerpoint/2010/main" val="1948011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34B3ACE-4B31-44F3-925F-739709079857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altLang="ru-RU" smtClean="0"/>
              <a:t>Чем полезна эта презентация для аудитории: предмет презентации больше заинтересует обучающихся, если они будут знать, почему он так важен для них.</a:t>
            </a:r>
          </a:p>
          <a:p>
            <a:pPr lvl="1" eaLnBrk="1" hangingPunct="1">
              <a:buFontTx/>
              <a:buChar char="•"/>
            </a:pPr>
            <a:r>
              <a:rPr lang="ru-RU" altLang="ru-RU" smtClean="0"/>
              <a:t>Уровень компетенции ведущего презентации в данной области: кратко опишите свой опыт работы в этой сфере и уровень своей квалификации как преподавателя.</a:t>
            </a:r>
          </a:p>
        </p:txBody>
      </p:sp>
    </p:spTree>
    <p:extLst>
      <p:ext uri="{BB962C8B-B14F-4D97-AF65-F5344CB8AC3E}">
        <p14:creationId xmlns:p14="http://schemas.microsoft.com/office/powerpoint/2010/main" val="2366089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97E5544-24A1-466F-8F6F-FFB4DAEE6DF2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altLang="ru-RU" smtClean="0"/>
              <a:t>Чем полезна эта презентация для аудитории: предмет презентации больше заинтересует обучающихся, если они будут знать, почему он так важен для них.</a:t>
            </a:r>
          </a:p>
          <a:p>
            <a:pPr lvl="1" eaLnBrk="1" hangingPunct="1">
              <a:buFontTx/>
              <a:buChar char="•"/>
            </a:pPr>
            <a:r>
              <a:rPr lang="ru-RU" altLang="ru-RU" smtClean="0"/>
              <a:t>Уровень компетенции ведущего презентации в данной области: кратко опишите свой опыт работы в этой сфере и уровень своей квалификации как преподавателя.</a:t>
            </a:r>
          </a:p>
        </p:txBody>
      </p:sp>
    </p:spTree>
    <p:extLst>
      <p:ext uri="{BB962C8B-B14F-4D97-AF65-F5344CB8AC3E}">
        <p14:creationId xmlns:p14="http://schemas.microsoft.com/office/powerpoint/2010/main" val="431556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F86E5C2-FE16-4186-9B23-1A67E5F19F4F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Описания уроков должны быть краткими.</a:t>
            </a:r>
          </a:p>
        </p:txBody>
      </p:sp>
    </p:spTree>
    <p:extLst>
      <p:ext uri="{BB962C8B-B14F-4D97-AF65-F5344CB8AC3E}">
        <p14:creationId xmlns:p14="http://schemas.microsoft.com/office/powerpoint/2010/main" val="1305368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043E077-7842-45DF-9275-BF37A6E7E2CE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altLang="ru-RU" smtClean="0"/>
              <a:t>Чем полезна эта презентация для аудитории: предмет презентации больше заинтересует обучающихся, если они будут знать, почему он так важен для них.</a:t>
            </a:r>
          </a:p>
          <a:p>
            <a:pPr lvl="1" eaLnBrk="1" hangingPunct="1">
              <a:buFontTx/>
              <a:buChar char="•"/>
            </a:pPr>
            <a:r>
              <a:rPr lang="ru-RU" altLang="ru-RU" smtClean="0"/>
              <a:t>Уровень компетенции ведущего презентации в данной области: кратко опишите свой опыт работы в этой сфере и уровень своей квалификации как преподавателя.</a:t>
            </a:r>
          </a:p>
        </p:txBody>
      </p:sp>
    </p:spTree>
    <p:extLst>
      <p:ext uri="{BB962C8B-B14F-4D97-AF65-F5344CB8AC3E}">
        <p14:creationId xmlns:p14="http://schemas.microsoft.com/office/powerpoint/2010/main" val="909076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87AE355-4FEC-4BBC-A407-6AF67ACCBC22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77110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8C74FE-D8D1-44E8-9137-3CADEA4CEC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317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9FD6-B7E4-419C-BEA2-B01294D89D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685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838A8-7D7E-4240-8173-F0BF6D901D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10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6780-C237-45DE-BAD8-B506630C35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540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C201C-F1E1-44C4-84FC-6933B90EDB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082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719928-E21F-4CDF-815E-FE59377083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520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9E6F3-A5E4-40E1-9F92-6E9733A405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917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697B-4D33-4C9E-9FD5-80A7AE21E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801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02068-2D9D-4C72-AF13-F6D2A6F8E9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384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2E78A7-AB0D-43A1-A20F-90651E4EDB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907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C53A2-C675-479B-969C-23170623E5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53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ADA51B-B6E2-4D67-9A1C-B84865ED5E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346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9DD2CB3-A2F4-49AA-A48A-3AFD4817C3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43" r:id="rId2"/>
    <p:sldLayoutId id="2147484252" r:id="rId3"/>
    <p:sldLayoutId id="2147484244" r:id="rId4"/>
    <p:sldLayoutId id="2147484245" r:id="rId5"/>
    <p:sldLayoutId id="2147484246" r:id="rId6"/>
    <p:sldLayoutId id="2147484253" r:id="rId7"/>
    <p:sldLayoutId id="2147484247" r:id="rId8"/>
    <p:sldLayoutId id="2147484254" r:id="rId9"/>
    <p:sldLayoutId id="2147484248" r:id="rId10"/>
    <p:sldLayoutId id="2147484249" r:id="rId11"/>
    <p:sldLayoutId id="214748425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firulina-oksana-sergeevna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205038"/>
            <a:ext cx="7345363" cy="2133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Отчет о деятельности</a:t>
            </a:r>
            <a:r>
              <a:rPr lang="en-US" alt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группы детей 2-3 лет жизни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направленности №1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«Дружные ребята»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за 2018-2019 учебный год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56100" y="4149725"/>
            <a:ext cx="4357688" cy="199707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Дербилова А.В.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alt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Фирюлина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О.С.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404813"/>
            <a:ext cx="7543800" cy="785812"/>
          </a:xfr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Реализация программ и проектов</a:t>
            </a:r>
            <a:endParaRPr lang="ru-RU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828675" y="1341438"/>
            <a:ext cx="75438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Программа развития муниципального автономного дошкольного образовательного учреждения.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Образовательная программа ДОУ «От рождения до школы» под ред.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Н.Е.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Рабочая программа группы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направленности для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раннего дошкольного возраста (2-3лет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Разработан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и реализован педагогический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проект по духовно – нравственному воспитанию: «Ладушки».</a:t>
            </a: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Разработан и реализован педагогический проект: «Витамины на окошке»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alt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229600" cy="8556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smtClean="0">
                <a:effectLst/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240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208962" cy="4001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13" fontAlgn="t"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3 родительских собрания.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3" fontAlgn="t"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«Меры личной безопасности детей при нахождении на дороге», «Меры личной безопасности детей при нахождении на улице», «Взаимодействие семьи и детского сада в укреплении здоровья дошкольников», «Грипп у маленьких детей», «Профилактика гриппа», «Без закаливания не обойтись», «Профилактика кишечных заболеваний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«Клещевой инцифалит»,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«Меры личной безопасности детей при нахождении на дороге в зимний период», «Осторожно! Тонкий лед», «Профилактика простудных заболеваний», «О необходимости и рациональности развития пальцевой моторики и умелости», «Как рассказать ребенку о бродячих собаках».</a:t>
            </a:r>
          </a:p>
          <a:p>
            <a:pPr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городских соревнованиях и выставках: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Конкурс поделок из природного материала «Золотая осень»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«Новогодней игрушки» </a:t>
            </a:r>
            <a:endParaRPr lang="ru-RU" alt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«Весёлая математика»</a:t>
            </a:r>
            <a:endParaRPr lang="ru-RU" alt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Городской конкурс семейного творчества «Семья источник вдохновения!»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Городской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конкурс рисунков и стихотворений «Мой папа самый лучший»</a:t>
            </a:r>
          </a:p>
          <a:p>
            <a:pPr>
              <a:defRPr/>
            </a:pPr>
            <a:r>
              <a:rPr lang="ru-RU" altLang="ru-RU" sz="1400" b="1" dirty="0" smtClean="0">
                <a:solidFill>
                  <a:srgbClr val="000000"/>
                </a:solidFill>
                <a:latin typeface="Times New Roman" pitchFamily="18" charset="0"/>
              </a:rPr>
              <a:t>Анкетирование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7438" y="-171450"/>
            <a:ext cx="7772400" cy="1470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44674"/>
            <a:ext cx="8352928" cy="2232397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800" b="1" dirty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анкетирование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беседы как индивидуальные так и групповые.  Четко определялась </a:t>
            </a:r>
            <a:r>
              <a:rPr lang="ru-RU" altLang="ru-RU" sz="1800" dirty="0">
                <a:solidFill>
                  <a:schemeClr val="tx1"/>
                </a:solidFill>
                <a:latin typeface="Times New Roman" pitchFamily="18" charset="0"/>
              </a:rPr>
              <a:t>цель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 предстоящей беседы: что необходимо выяснить, чем можем помочь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родителям;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подбор материалов для проектов и оформление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уголков;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были организованы выставки совместных работ с родителями «Золотая осень»,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« Весёлая математика», «Новогодняя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игрушка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», «Мой папа самый лучший», «Мамочка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любимая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», «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День победы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».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           За прошедший учебный год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родители наших воспитанников принимали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активное участие в жизни группы. Они помогали в организации всех утренников,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праздников, подборе костюмов для выступления в городских конкурсах,  участвовали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в проектной деятельности детского сада, оказывали помощь в методическом оснащении группы.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124075" y="404813"/>
            <a:ext cx="54721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Перспективы развития</a:t>
            </a: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611188" y="866775"/>
            <a:ext cx="7993062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Уменьшить заболеваемость детей на 1%, п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овысить индекс здоровья на 0,5%, увеличить посещаемость за счет комплекса профилактических мероприятий.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Педагогам пройти курсы повышения квалификации.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Педагогу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Фирюлиной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О.С. аттестоваться на высшую квалификационную категорию.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Привлекать родителей к участию в конкурсах различного уровня и спортивных мероприятиях.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Привлекать родителей к активному использованию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интернет-ресурсов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(сайт ДОУ, сайты педагогов).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Обеспечить охват детей спортивными секциями и кружками не менее 20% (5 детей).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endParaRPr lang="ru-RU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Текст 2"/>
          <p:cNvSpPr>
            <a:spLocks noGrp="1"/>
          </p:cNvSpPr>
          <p:nvPr>
            <p:ph type="body" sz="half" idx="1"/>
          </p:nvPr>
        </p:nvSpPr>
        <p:spPr>
          <a:xfrm>
            <a:off x="1403350" y="981075"/>
            <a:ext cx="6264275" cy="1223963"/>
          </a:xfrm>
        </p:spPr>
        <p:txBody>
          <a:bodyPr/>
          <a:lstStyle/>
          <a:p>
            <a:pPr algn="ctr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7543800" cy="57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Сведения о группе</a:t>
            </a:r>
            <a:endParaRPr lang="ru-RU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12875"/>
            <a:ext cx="8064500" cy="4319588"/>
          </a:xfrm>
        </p:spPr>
        <p:txBody>
          <a:bodyPr rtlCol="0">
            <a:norm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Общее количество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ребенка,</a:t>
            </a:r>
          </a:p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 мальчиков; 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девочек.</a:t>
            </a:r>
          </a:p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продолжить работу по обеспечению устойчивого развития ДОУ, доступности и безопасности воспитанников, всесторонне формировать личность ребенка с учетом его психофизического и социального развития, индивидуальных возможностей.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543800" cy="57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18488" cy="5903913"/>
          </a:xfrm>
        </p:spPr>
        <p:txBody>
          <a:bodyPr rtlCol="0">
            <a:normAutofit fontScale="77500" lnSpcReduction="20000"/>
          </a:bodyPr>
          <a:lstStyle/>
          <a:p>
            <a:pPr marL="265176" indent="-265176" algn="ctr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 их эмоционального благополучия.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равных возможностей для полноценного развития каждого ребенка в период дошкольного детства, 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здоровья).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благоприятных условий для развития детей в соответствии с их возрастными и индивидуальными особенностями.                                    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общей культуры личности детей, развития их социальных, нравственных, эстетических, интеллектуальных, физических качеств, самостоятельности ребенка.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социокультурной среды, соответствующей возрастным, индивидуальным, психологическим и физиологическим особенностям детей;                                                               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психолого-педагогической поддержки семьи и повышения компетентности родителей в вопросах развития и образования, охраны и укрепления здоровья детей.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 2" pitchFamily="18" charset="2"/>
              <a:buNone/>
              <a:defRPr/>
            </a:pP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720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овладения воспитанниками необходимыми навыками и умениями по основным образовательным областям в соответствии с требованиями ФГОС ДО</a:t>
            </a:r>
          </a:p>
        </p:txBody>
      </p:sp>
      <p:sp>
        <p:nvSpPr>
          <p:cNvPr id="9219" name="Текст 6"/>
          <p:cNvSpPr>
            <a:spLocks noGrp="1"/>
          </p:cNvSpPr>
          <p:nvPr>
            <p:ph type="body" sz="half" idx="1"/>
          </p:nvPr>
        </p:nvSpPr>
        <p:spPr>
          <a:xfrm>
            <a:off x="457200" y="908050"/>
            <a:ext cx="4038600" cy="25923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1800" smtClean="0"/>
              <a:t>Начало года</a:t>
            </a:r>
          </a:p>
        </p:txBody>
      </p:sp>
      <p:sp>
        <p:nvSpPr>
          <p:cNvPr id="9220" name="Содержимое 7"/>
          <p:cNvSpPr>
            <a:spLocks noGrp="1"/>
          </p:cNvSpPr>
          <p:nvPr>
            <p:ph sz="half" idx="2"/>
          </p:nvPr>
        </p:nvSpPr>
        <p:spPr>
          <a:xfrm>
            <a:off x="4572000" y="942975"/>
            <a:ext cx="4038600" cy="25923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1800" smtClean="0"/>
              <a:t>Конец года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716016" y="1340768"/>
          <a:ext cx="3888432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539552" y="1268760"/>
          <a:ext cx="41044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543800" cy="57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620712"/>
            <a:ext cx="7921625" cy="57604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400" dirty="0" smtClean="0"/>
              <a:t>                     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707474"/>
              </p:ext>
            </p:extLst>
          </p:nvPr>
        </p:nvGraphicFramePr>
        <p:xfrm>
          <a:off x="944216" y="116632"/>
          <a:ext cx="7056784" cy="5854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548680"/>
            <a:ext cx="5951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Показатель посещаемости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65324"/>
            <a:ext cx="8352928" cy="479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33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4"/>
          <p:cNvSpPr>
            <a:spLocks noChangeArrowheads="1"/>
          </p:cNvSpPr>
          <p:nvPr/>
        </p:nvSpPr>
        <p:spPr bwMode="auto">
          <a:xfrm>
            <a:off x="395288" y="1184275"/>
            <a:ext cx="835342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 «Золотая осень</a:t>
            </a:r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Конкурс «Новогодней игрушки» </a:t>
            </a:r>
          </a:p>
          <a:p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Городской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семейного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творчества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«Семья источник вдохновения!»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Городской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конкурс рисунков и стихотворений «Мой папа самый лучший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Прямоугольник 6"/>
          <p:cNvSpPr>
            <a:spLocks noChangeArrowheads="1"/>
          </p:cNvSpPr>
          <p:nvPr/>
        </p:nvSpPr>
        <p:spPr bwMode="auto">
          <a:xfrm>
            <a:off x="738188" y="476250"/>
            <a:ext cx="763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1052513"/>
          </a:xfrm>
        </p:spPr>
        <p:txBody>
          <a:bodyPr/>
          <a:lstStyle/>
          <a:p>
            <a:pPr marL="354013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 </a:t>
            </a:r>
            <a:b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Дербилова Анастасия Владимировна</a:t>
            </a:r>
            <a:endParaRPr lang="ru-RU" altLang="ru-RU" sz="28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692696"/>
          <a:ext cx="8353425" cy="5311534"/>
        </p:xfrm>
        <a:graphic>
          <a:graphicData uri="http://schemas.openxmlformats.org/drawingml/2006/table">
            <a:tbl>
              <a:tblPr/>
              <a:tblGrid>
                <a:gridCol w="1656282"/>
                <a:gridCol w="6697143"/>
              </a:tblGrid>
              <a:tr h="504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по самообразованию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Духовно-нравственное воспитание детей посредством чтения художественной литературы.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0" marR="91460" marT="45714" marB="4571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11283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Интернет-сайт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http://derbilova81.ucoz.net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Социальная сеть работников образования: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http://nsportal.ru/derbilova-anastasiya-vladimirovna 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3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КПК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Здоровьесберегающие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технологии в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образовательно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– воспитательном процессе  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дошкольных образовательных учреждений в соответствии с ФГОС ДО». (2019г).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12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Дополнительные услуги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Наставничество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ДПОУ «Обучение раннему слоговому чтению»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ДПОУ «Занятия по развитию и оздоровлению детей раннего и дошкольного возраста Развивай -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ответственным за сенсорную комнату.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наставником молодого специалиста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Пачкория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О.Н.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казначеем первичной профсоюзной организации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2017 году прошла аттестацию педагогических работников с присвоением высшей квалификационной категории.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7543800" cy="720725"/>
          </a:xfrm>
        </p:spPr>
        <p:txBody>
          <a:bodyPr>
            <a:normAutofit fontScale="90000"/>
          </a:bodyPr>
          <a:lstStyle/>
          <a:p>
            <a:pPr marL="354013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 </a:t>
            </a:r>
            <a:b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err="1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Фирюлина</a:t>
            </a: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 Оксана Сергеевна</a:t>
            </a:r>
            <a:endParaRPr lang="ru-RU" altLang="ru-RU" sz="28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9" name="Текст 6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8186738" cy="4411662"/>
          </a:xfrm>
        </p:spPr>
        <p:txBody>
          <a:bodyPr/>
          <a:lstStyle/>
          <a:p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1223963"/>
          <a:ext cx="8186738" cy="4879329"/>
        </p:xfrm>
        <a:graphic>
          <a:graphicData uri="http://schemas.openxmlformats.org/drawingml/2006/table">
            <a:tbl>
              <a:tblPr/>
              <a:tblGrid>
                <a:gridCol w="1593850"/>
                <a:gridCol w="6592888"/>
              </a:tblGrid>
              <a:tr h="72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по самообразованию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нравственно-патриотических чувств детей дошкольного возраста через ознакомление с историей своей малой родины.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ECC"/>
                    </a:solidFill>
                  </a:tcPr>
                </a:tc>
              </a:tr>
              <a:tr h="72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Интернет-сайт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Социальная сеть работников образования nsportal.ru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http://nsportal.ru/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firulin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a-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oksan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a-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sergee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vna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http://firulina78.ucoz.net/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EE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КПК</a:t>
                      </a:r>
                      <a:endParaRPr kumimoji="0" lang="en-US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Здоровьесберегающие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технологии в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образовательно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– воспитательном процессе дошкольных образовательных учреждений в соответствии с ФГОС ДО». (2019г).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</a:tr>
              <a:tr h="2693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услуги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ДПОУ  «Занятия по развитию и оздоровлению детей раннего и дошкольного возраста Развивай -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ответственным за «Уголок пожарной безопасности»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2327</TotalTime>
  <Words>950</Words>
  <Application>Microsoft Office PowerPoint</Application>
  <PresentationFormat>Экран (4:3)</PresentationFormat>
  <Paragraphs>121</Paragraphs>
  <Slides>14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 Unicode MS</vt:lpstr>
      <vt:lpstr>Arial</vt:lpstr>
      <vt:lpstr>Calibri</vt:lpstr>
      <vt:lpstr>Times New Roman</vt:lpstr>
      <vt:lpstr>Verdana</vt:lpstr>
      <vt:lpstr>Wingdings</vt:lpstr>
      <vt:lpstr>Wingdings 2</vt:lpstr>
      <vt:lpstr>Аспект</vt:lpstr>
      <vt:lpstr>Отчет о деятельности  группы детей 2-3 лет жизни общеразвивающей  направленности №1 «Дружные ребята» за 2018-2019 учебный год</vt:lpstr>
      <vt:lpstr> Сведения о группе</vt:lpstr>
      <vt:lpstr> </vt:lpstr>
      <vt:lpstr>Уровень овладения воспитанниками необходимыми навыками и умениями по основным образовательным областям в соответствии с требованиями ФГОС ДО</vt:lpstr>
      <vt:lpstr> </vt:lpstr>
      <vt:lpstr>Презентация PowerPoint</vt:lpstr>
      <vt:lpstr>Презентация PowerPoint</vt:lpstr>
      <vt:lpstr> Информация о воспитателях группы:  Дербилова Анастасия Владимировна</vt:lpstr>
      <vt:lpstr> Информация о воспитателях группы:  Фирюлина Оксана Сергеевна</vt:lpstr>
      <vt:lpstr> Реализация программ и проектов</vt:lpstr>
      <vt:lpstr>Реализация мероприятий, обеспечивающих взаимодействие с родителями</vt:lpstr>
      <vt:lpstr>Реализация мероприятий, обеспечивающих взаимодействие с родителями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учебной презентации</dc:title>
  <dc:creator>Solodchenko</dc:creator>
  <cp:lastModifiedBy>admin</cp:lastModifiedBy>
  <cp:revision>142</cp:revision>
  <cp:lastPrinted>2018-05-15T20:34:58Z</cp:lastPrinted>
  <dcterms:created xsi:type="dcterms:W3CDTF">2006-03-30T07:12:27Z</dcterms:created>
  <dcterms:modified xsi:type="dcterms:W3CDTF">2019-05-21T04:43:32Z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TC060888081049</vt:lpwstr>
  </property>
</Properties>
</file>