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04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93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38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04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25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73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1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7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04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75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59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31D8646-D9B2-49C1-B98E-36161D6C40B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9026BF6-C1C4-4D6C-9F9B-58CB4DB4419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8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node/605344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97224"/>
            <a:ext cx="10058400" cy="4127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>
                <a:latin typeface="Cambria" panose="02040503050406030204" pitchFamily="18" charset="0"/>
                <a:ea typeface="Cambria" panose="02040503050406030204" pitchFamily="18" charset="0"/>
              </a:rPr>
              <a:t>Особенности оценивания выполнения </a:t>
            </a:r>
            <a:r>
              <a:rPr lang="ru-RU" sz="6600" dirty="0" smtClean="0">
                <a:latin typeface="Cambria" panose="02040503050406030204" pitchFamily="18" charset="0"/>
                <a:ea typeface="Cambria" panose="02040503050406030204" pitchFamily="18" charset="0"/>
              </a:rPr>
              <a:t>заданий </a:t>
            </a:r>
            <a:r>
              <a:rPr lang="ru-RU" sz="6600" dirty="0">
                <a:latin typeface="Cambria" panose="02040503050406030204" pitchFamily="18" charset="0"/>
                <a:ea typeface="Cambria" panose="02040503050406030204" pitchFamily="18" charset="0"/>
              </a:rPr>
              <a:t>с развёрнутым ответом</a:t>
            </a:r>
            <a:r>
              <a:rPr lang="ru-RU" sz="6600" dirty="0" smtClean="0">
                <a:latin typeface="Cambria" panose="02040503050406030204" pitchFamily="18" charset="0"/>
                <a:ea typeface="Cambria" panose="02040503050406030204" pitchFamily="18" charset="0"/>
              </a:rPr>
              <a:t> в формате ОГЭ </a:t>
            </a:r>
            <a:r>
              <a:rPr lang="ru-RU" sz="6600" dirty="0">
                <a:latin typeface="Cambria" panose="02040503050406030204" pitchFamily="18" charset="0"/>
                <a:ea typeface="Cambria" panose="02040503050406030204" pitchFamily="18" charset="0"/>
              </a:rPr>
              <a:t>по русскому </a:t>
            </a:r>
            <a:r>
              <a:rPr lang="ru-RU" sz="6600" dirty="0" smtClean="0">
                <a:latin typeface="Cambria" panose="02040503050406030204" pitchFamily="18" charset="0"/>
                <a:ea typeface="Cambria" panose="02040503050406030204" pitchFamily="18" charset="0"/>
              </a:rPr>
              <a:t>языку</a:t>
            </a:r>
            <a:endParaRPr lang="ru-RU" sz="6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6729" y="4428565"/>
            <a:ext cx="8328212" cy="1170055"/>
          </a:xfrm>
        </p:spPr>
        <p:txBody>
          <a:bodyPr/>
          <a:lstStyle/>
          <a:p>
            <a:pPr algn="r"/>
            <a:endParaRPr lang="ru-RU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Старикова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Елена Викторовна, СОШ № 48</a:t>
            </a:r>
          </a:p>
          <a:p>
            <a:pPr algn="r"/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294" y="143435"/>
            <a:ext cx="1177065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Повторяющиеся и однотипные </a:t>
            </a: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ошибки</a:t>
            </a:r>
          </a:p>
          <a:p>
            <a:pPr algn="just"/>
            <a:endParaRPr lang="ru-RU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ошибка повторяется в одном и том же слове или в корне однокоренных слов, то она считается за одну ошибку. </a:t>
            </a:r>
          </a:p>
          <a:p>
            <a:pPr algn="just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Однотипными считаются ошибки на одно правило, если условия выбора правильного написания заключены в грамматических (в армии, в роще; колют, борются) и фонетических (пирожок, сверчок) особенностях данного слова. Не считаются однотипными ошибки на такое правило, в котором для выяснения правильного написания одного слова требуется подобрать другое (опорное) слово или его форму (вода – воды; рот – ротик; грустный – грустить; резкий – резок). </a:t>
            </a:r>
          </a:p>
          <a:p>
            <a:pPr algn="just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Первые три однотипные ошибки считаются за одну ошибку, каждая следующая подобная ошибка учитывается как самостоятельная. </a:t>
            </a:r>
          </a:p>
          <a:p>
            <a:pPr algn="just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Понятие на об однотипных ошибках не распространяется на пунктуационные ошибки!!!</a:t>
            </a:r>
          </a:p>
          <a:p>
            <a:pPr algn="just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Если в одном непроверяемом слове допущены две и более ошибки, то все они считаются за одну ошибку, например: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посожир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Если в одном месте экзаменуемый написал слово правильно, а в другом – неправильно, эксперт в любом случае отмечает наличие орфографической ошибки. Например: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проблемме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– проблемы.</a:t>
            </a:r>
          </a:p>
          <a:p>
            <a:pPr algn="just"/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5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72BC44-32AD-464B-B9E1-B2E85881E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8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Разграничение ошибок. Грамматические ошибки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6814FB-BB51-45C7-91EE-CEC132971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41" y="923926"/>
            <a:ext cx="11672047" cy="54589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Типичные грамматические ошибки (ГК3):  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ошибки в образовании личных форм глаголов: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Им двигает чувство сострадания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(следует: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движет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неправильное употребление 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видо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-временных форм глаголов: </a:t>
            </a:r>
            <a:r>
              <a:rPr lang="ru-RU" sz="2400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Эта книга даёт знания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 истории календаря, научит делать календарные расчёты быстро и точно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(следует: ...даст.., научит... или  ...даёт.., учит...)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ошибки в употреблении действительных и страдательных причастий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Ручейки воды, </a:t>
            </a:r>
            <a:r>
              <a:rPr lang="ru-RU" sz="2400" i="1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стекаемые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вниз, поразили автора текста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(следует: стекавшие)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ошибки в образовании деепричастий: </a:t>
            </a:r>
            <a:r>
              <a:rPr lang="ru-RU" sz="2400" i="1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Вышев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на сцену, певцы поклонились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(следует: выйдя)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неправильное образование наречий: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Автор тута был не прав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(норма: тут)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нарушение управления: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проблема о роли творческих людей; рассуждает над проблемой; привести в пример произведение (случай)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нарушение связи между подлежащим и сказуемым: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Главное, чему теперь я хочу уделить внимание, это художественной стороне произведения (следует: …это художественная сторона произведения); Чтобы приносить пользу Родине, нужно смелость, знания, честность (следует: ...нужны смелость, знания, честность)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неправильное построение сложносочинённого предложения: 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Ум автор текста понимает не только как просвещённость, интеллигентность, но и с понятием «умный» связывалось представление о вольнодумстве. </a:t>
            </a:r>
          </a:p>
        </p:txBody>
      </p:sp>
    </p:spTree>
    <p:extLst>
      <p:ext uri="{BB962C8B-B14F-4D97-AF65-F5344CB8AC3E}">
        <p14:creationId xmlns:p14="http://schemas.microsoft.com/office/powerpoint/2010/main" val="753754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72BC44-32AD-464B-B9E1-B2E85881E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53" y="107576"/>
            <a:ext cx="10833847" cy="54684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Разграничение ошибок. Речевые ошибки</a:t>
            </a:r>
            <a:endParaRPr lang="ru-RU" sz="2400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6814FB-BB51-45C7-91EE-CEC132971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59" y="654424"/>
            <a:ext cx="11537576" cy="55225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речевые ошибки (ГК4):  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неоправданный повтор слов, например частиц: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было бы, если бы на картине стояла бы подпись художника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лексической сочетаемости: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этого поэта знакомо во многих странах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(вместо слова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предложении ошибочно употреблён его синоним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неправильный выбор слова из синонимического/антонимического ряда: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нашей печати отводится значительное пространство для рекламы, и это нам не импонирует; В третьей части текста весёлый, а не мажорный мотив заставляет нас задуматься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(антитеза требует точности при выборе слов с противоположными значениями, а слова «весёлый» и «мажорный» антонимами не являются)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смешение паронимов: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 я взглядываю в «Философский словарь» </a:t>
            </a:r>
          </a:p>
          <a:p>
            <a:pPr marL="457200" indent="-457200" algn="just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недостаточность: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храбрость, (?) постоять за честь и справедливость привлекают автора текста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слова или фразеологизма в несвойственном им значении, употребление разговорных фразеологизмов: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Этому, безусловно, талантливому писателю Зощенко палец в рот не клади, а дай только посмешить читателя</a:t>
            </a:r>
          </a:p>
        </p:txBody>
      </p:sp>
    </p:spTree>
    <p:extLst>
      <p:ext uri="{BB962C8B-B14F-4D97-AF65-F5344CB8AC3E}">
        <p14:creationId xmlns:p14="http://schemas.microsoft.com/office/powerpoint/2010/main" val="3108071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DE72B-558B-4BC8-BA42-A6092FCD5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32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фактические (ФК1)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71B48D-4649-42B7-8BDA-7B05D5039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3450"/>
            <a:ext cx="10515600" cy="524351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 исходному тексту (текстуальные фактические ошибки): искажение фамилии, имени или отчества автора/героя; добавление, исключение или изменение события в сюжетной линии исходного характеристик и т.д. текста; нарушение пространственно-временных характеристик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 Ошибка в инициалах автора/героя исходного текста и/или автора/героя произведения является фактической ошибкой. Фактической ошибкой также является случай типа: Хрусталёв (вместо Хлестакова).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Фактические ошибки в фоновом материале. Это ошибки, возникающие, как правило, в процессе построения экзаменуемым аргументации на основе жизненного опыта: 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указание авторства того или иного произведения: «Даниил Гранин написал «Розу мира»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изложение фактов биографии автора или героя привлечённого текста (Ленский вернулся в своё имение из Англии)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в датировке, указании исторической или географической реалии (Столица США – Нью-Йорк; Гёте – французский писатель) и т.д.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Фактические ошибки в фоновом материале могут состоять не только в полном искажении (подмене) факта, но и в его преувеличении или преуменьшении, например: Маяковский – вдохновитель народа в борьбе с интервенцией.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989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353" y="0"/>
            <a:ext cx="10483327" cy="4325112"/>
          </a:xfrm>
        </p:spPr>
        <p:txBody>
          <a:bodyPr>
            <a:normAutofit/>
          </a:bodyPr>
          <a:lstStyle/>
          <a:p>
            <a:pPr algn="ctr"/>
            <a:r>
              <a:rPr lang="ru-RU" sz="5900" dirty="0">
                <a:solidFill>
                  <a:srgbClr val="000000">
                    <a:lumMod val="85000"/>
                    <a:lumOff val="1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Особенности оценивания выполнения заданий с развёрнутым ответом в формате ОГЭ по русскому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Ссылка: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https://nsportal.ru/node/6053448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78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718" y="143435"/>
            <a:ext cx="11967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СЖАТОЕ ИЗЛОЖЕНИЕ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2064" y="1042416"/>
            <a:ext cx="11384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-</a:t>
            </a:r>
            <a:r>
              <a:rPr lang="ru-RU" dirty="0"/>
              <a:t>	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Текст прослушивается 2 раза</a:t>
            </a:r>
          </a:p>
          <a:p>
            <a:pPr algn="just"/>
            <a:r>
              <a:rPr lang="ru-RU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- 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	Объём изложения  – не менее 70 слов</a:t>
            </a:r>
          </a:p>
          <a:p>
            <a:pPr algn="just"/>
            <a:r>
              <a:rPr lang="ru-RU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	Максимальное количество баллов за задание – 7</a:t>
            </a:r>
          </a:p>
          <a:p>
            <a:pPr algn="just"/>
            <a:r>
              <a:rPr lang="ru-RU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	Экзаменуемый должен писать изложение от того лица, от которого идёт повествование в исходном тексте</a:t>
            </a:r>
          </a:p>
        </p:txBody>
      </p:sp>
    </p:spTree>
    <p:extLst>
      <p:ext uri="{BB962C8B-B14F-4D97-AF65-F5344CB8AC3E}">
        <p14:creationId xmlns:p14="http://schemas.microsoft.com/office/powerpoint/2010/main" val="356798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067972"/>
              </p:ext>
            </p:extLst>
          </p:nvPr>
        </p:nvGraphicFramePr>
        <p:xfrm>
          <a:off x="268941" y="98612"/>
          <a:ext cx="11636188" cy="6212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окумент" r:id="rId3" imgW="9972358" imgH="6825813" progId="Word.Document.12">
                  <p:embed/>
                </p:oleObj>
              </mc:Choice>
              <mc:Fallback>
                <p:oleObj name="Документ" r:id="rId3" imgW="9972358" imgH="68258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8941" y="98612"/>
                        <a:ext cx="11636188" cy="6212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494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553" y="161365"/>
            <a:ext cx="1145689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СОЧИНЕНИЕ</a:t>
            </a:r>
          </a:p>
          <a:p>
            <a:pPr algn="ctr"/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Обратить внимание:</a:t>
            </a:r>
          </a:p>
          <a:p>
            <a:pPr algn="ctr">
              <a:lnSpc>
                <a:spcPct val="150000"/>
              </a:lnSpc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- пустой комментарий ( Шире раскрыл тему… Сделал текст более интересным и красочным…)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- структуру аргументации ( тезис- аргумент –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микровывод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… Обмен возможен)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9184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D24DB-F0DC-4C43-9960-2F75652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683"/>
            <a:ext cx="10515600" cy="627529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ОЦЕНКА ГРАМОТНОСТИ И ФАКТИЧЕСКОЙ ТОЧНОСТИ РЕЧИ (ЗАДАНИЕ 1; ЗАДАНИЕ 9) 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4B20D8-5184-4FF9-BA1F-B16F84B99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694" y="708212"/>
            <a:ext cx="11022106" cy="56477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Внимание! Если сочинение представляет собой полностью переписанный или пересказанный текст, то такая работа оценивается нулём баллов по всем критериям проверки (С1К1–С1К4; ГК1–ГК4, ФК1)</a:t>
            </a:r>
          </a:p>
          <a:p>
            <a:pPr marL="0" indent="0">
              <a:buNone/>
            </a:pPr>
            <a:endParaRPr lang="ru-RU" sz="1800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Объём 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изложения и сочинения (суммарный):</a:t>
            </a:r>
          </a:p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140 и более слов – до 2 баллов по критериям ГК1–ГК4 </a:t>
            </a:r>
          </a:p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70–139 слов -  по ГК1–ГК4 не ставится больше  1 балла: </a:t>
            </a:r>
          </a:p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ГК1 – 1 балл ставится, если орфографических ошибок нет или допущена 1 негрубая ошибка ГК2 – 1 балл ставится, если пунктуационных ошибок нет или допущена 1 негрубая ошибка ГК3 – 1 балл ставится, если грамматических ошибок нет</a:t>
            </a:r>
          </a:p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ГК4 – 1 балл ставится, если речевых ошибок нет</a:t>
            </a:r>
          </a:p>
          <a:p>
            <a:pPr marL="0" indent="0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Менее 70 слов - по критериям ГК1–ГК4  0 баллов.</a:t>
            </a:r>
          </a:p>
          <a:p>
            <a:pPr marL="0" indent="0" algn="just">
              <a:buNone/>
            </a:pPr>
            <a:r>
              <a:rPr lang="ru-RU" sz="18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 подсчёте слов учитываются 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как самостоятельные, так и служебные части речи. Подсчитывается любая последовательность слов, написанных без пробела (например, «всё-таки» – одно слово, «всё же» – два слова). Инициалы с фамилией считаются одним словом (например, «М.Ю. Лермонтов» – одно слово). Любые другие символы, в частности цифры, при подсчёте не учитываются (например, «5 лет» – одно слово, «пять лет» – два слова).  Эксперт проверяет работу в том случае, если в ней насчитывается не менее 50 слов. </a:t>
            </a:r>
          </a:p>
        </p:txBody>
      </p:sp>
    </p:spTree>
    <p:extLst>
      <p:ext uri="{BB962C8B-B14F-4D97-AF65-F5344CB8AC3E}">
        <p14:creationId xmlns:p14="http://schemas.microsoft.com/office/powerpoint/2010/main" val="290965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D24DB-F0DC-4C43-9960-2F75652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06" y="0"/>
            <a:ext cx="11075894" cy="412376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ГРАМОТНОСТИ И ФАКТИЧЕСКОЙ ТОЧНОСТИ РЕЧИ (ЗАДАНИЕ 1; ЗАДАНИЕ 9) </a:t>
            </a:r>
            <a:endParaRPr lang="ru-RU" sz="1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4B20D8-5184-4FF9-BA1F-B16F84B99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412376"/>
            <a:ext cx="11887200" cy="626464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 ДОЛЖНЫ ВЛИЯТЬ НА ОЦЕНКУ </a:t>
            </a: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ГРАМОТНОСТИ</a:t>
            </a:r>
          </a:p>
          <a:p>
            <a:pPr marL="0" indent="0" algn="just">
              <a:buNone/>
            </a:pPr>
            <a:r>
              <a:rPr lang="ru-RU" sz="25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Негрубые ошибки  – ошибки, не имеющие существенного значения для характеристики грамотности, то есть связанные с нарушением правил, которые не включены в школьную программу или обусловлены явлениями языковой переходности : </a:t>
            </a:r>
          </a:p>
          <a:p>
            <a:pPr algn="just">
              <a:buFontTx/>
              <a:buChar char="-"/>
            </a:pPr>
            <a:r>
              <a:rPr lang="ru-RU" sz="25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необщеупотребительных собственных имён (</a:t>
            </a:r>
            <a:r>
              <a:rPr lang="ru-RU" sz="25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Сванте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Аррениус, Шлезвиг Гольштейн) – кроме тех, которые есть в тексте. </a:t>
            </a:r>
            <a:r>
              <a:rPr lang="ru-RU" sz="25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!!!</a:t>
            </a:r>
          </a:p>
          <a:p>
            <a:pPr algn="just">
              <a:buFontTx/>
              <a:buChar char="-"/>
            </a:pPr>
            <a:r>
              <a:rPr lang="ru-RU" sz="25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Ошибка в инициалах автора/героя исходного текста и/или автора/героя произведения является фактической ошибкой. Фактической ошибкой является случай типа: Хрусталёв (вместо Хлестакова).  Допустимо упоминание известных писателей и поэтов с одним инициалом или без инициалов (не считается ошибкой употребление Л. Толстой вместо Л.Н. Толстой). 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употребление прописной буквы в составных собственных именах (площадь Никитские ворота, страна восходящего солнца, дон Педро, Дон Кихот, Международный астрономический союз, Великая Отечественная война), в собственных именах, использованных в переносном значении (</a:t>
            </a:r>
            <a:r>
              <a:rPr lang="ru-RU" sz="25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обломовы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необоснованное написание имён прилагательных на -</a:t>
            </a:r>
            <a:r>
              <a:rPr lang="ru-RU" sz="25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ский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с прописной буквы (шекспировские трагедии)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буквы э/е в иноязычных словах (рэкет, пленэр, Мариетта; риелтор, Бэла, Белла, Мери, Сэлинджер)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-н- и -</a:t>
            </a:r>
            <a:r>
              <a:rPr lang="ru-RU" sz="25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нн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в причастиях и отглагольных прилагательных, образованных от двувидовых глаголов (завещанный, обещанный, казнённый, рождённый, крещёный человек, крещённый вчера человек)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не с отглагольными прилагательными и причастиями на -</a:t>
            </a:r>
            <a:r>
              <a:rPr lang="ru-RU" sz="25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мый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(неделимый на части – не делимый людьми)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сложных существительных без соединительной гласной, образованных с помощью заимствованных элементов (ноу-хау, рок-музыка, мини-маркет, супермаркет, ультразвук)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сложных имён прилагательных, которое противоречит школьному правилу (глухонемой, нефтегазовый, военно-исторический, гражданско-правовой, литературно-художественный, индоевропейский, научно-исследовательский, хлебобулочный) 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написание сложных имён прилагательных и причастий, которое зависит от контекста (сильнодействующее средство – сильно действующее на меня средство)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пунктуационное оформление предложений с вводным словом, стоящим в начале или конце обособленного оборота (Посреди поляны росло большое дерево, судя по всему вяз.)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отсутствие обособления сравнительного оборота, если ему предшествуют отрицание </a:t>
            </a:r>
            <a:r>
              <a:rPr lang="ru-RU" sz="25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или частицы </a:t>
            </a:r>
            <a:r>
              <a:rPr lang="ru-RU" sz="25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совсем, совершенно, почти, именно, прямо </a:t>
            </a: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 т.п. (Было светло, почти как днём.)</a:t>
            </a:r>
          </a:p>
          <a:p>
            <a:pPr algn="just">
              <a:buFontTx/>
              <a:buChar char="-"/>
            </a:pPr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пропуск или добавление одного из сочетающихся в конце предложения знаков препинания (за исключением кавычек) или нарушение их последовательности в конце предложения (А.П. Чехов писал: «В человеке должно быть всё прекрасно…»)</a:t>
            </a:r>
          </a:p>
        </p:txBody>
      </p:sp>
    </p:spTree>
    <p:extLst>
      <p:ext uri="{BB962C8B-B14F-4D97-AF65-F5344CB8AC3E}">
        <p14:creationId xmlns:p14="http://schemas.microsoft.com/office/powerpoint/2010/main" val="283117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365" y="62753"/>
            <a:ext cx="11779623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ДОЛЖНЫ ВЛИЯТЬ НА ОЦЕНКУ ГРАМОТНОСТИ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написания, для которых менялись орфографические рекомендации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бог / Бог, масленица / Масленица, рождество / Рождество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 «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Вии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» / в «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Вие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водноспортивный / водно-спортивный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вторая мировая война / Вторая мировая война   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деланный / деланый (в знач. неестественный, ненатуральный: делан(н)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ая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улыбка), считанный / считаный (в знач. малый по количеству: считан(н)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ые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минуты)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естественнонаучный / естественно-научный </a:t>
            </a:r>
          </a:p>
          <a:p>
            <a:pPr algn="ctr"/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заполдень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/ за полдень, 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заполночь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/ за полночь  </a:t>
            </a:r>
          </a:p>
          <a:p>
            <a:pPr algn="ctr"/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зорянка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зарянка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(птица)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интернет / Интернет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как-то / как то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красавец сынишка / красавец-сынишка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лироэпический / лиро-эпический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масс-медиа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массмедиа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мелочёвка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мелочовка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плащёвка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плащовка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народнопоэтический / народно-поэтический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народнохозяйственный / народно-хозяйственный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не взирая на лица / невзирая на лица непрошенный (прил.) / непрошеный (прил.)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первобытнообщинный / первобытно-общинный плейер / плеер </a:t>
            </a:r>
          </a:p>
          <a:p>
            <a:pPr algn="ctr"/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розыскник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разыскник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розыскной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разыскной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церковнославянский / церковно-славянский </a:t>
            </a: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чёрно-бурый /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чёрнобурый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03227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53" y="71718"/>
            <a:ext cx="11985812" cy="6710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 ДОЛЖНЫ ВЛИЯТЬ НА ОЦЕНКУ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ГРАМОТНОСТИ</a:t>
            </a:r>
          </a:p>
          <a:p>
            <a:pPr lvl="0" algn="just" defTabSz="914400">
              <a:lnSpc>
                <a:spcPct val="90000"/>
              </a:lnSpc>
              <a:spcBef>
                <a:spcPts val="1000"/>
              </a:spcBef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Выбор одного из двух написаний или способов пунктуационного оформления синтаксической конструкции, предусмотренных правилами и словарями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слитное и раздельное написание </a:t>
            </a:r>
            <a:r>
              <a:rPr lang="ru-RU" sz="16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(в некоторых случаях возможно двоякое толкование высказывания и, как следствие, двоякое написание, ср.: Эта задача нетрудная и Эта задача не трудная, Перед нами необычное явление и Перед нами не обычное явление)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употребление тире между подлежащим и сказуемым – сравнением, присоединяемым словами как, словно, вроде, точно и под., ср.: Пруд как блестящая сталь и Огни – как нити золотых бус; 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употребление тире между подлежащим </a:t>
            </a:r>
            <a:r>
              <a:rPr lang="ru-RU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это</a:t>
            </a: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сказуемым, выраженным существительным в им. п., ср.: Это очень интересная книга и Это – очень интересная книга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употребление тире в неполном предложении, ср.: Вокруг месяца – бледные круги и А в доме стук, ходьба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обособление несогласованных определений, относящихся к нарицательным именам существительным, ср.: Доктор, со шпагою в руке, вбежал в спальню и Продавец в чистом белом халате и синей шапочке обслуживал клиента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обособление ограничительно-выделительных оборотов, ср.: Кроме зарплаты они получали премиальные и Кроме блюд и соусников, на столе стояло множество горшочков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пунктуационное оформление сложноподчинённого предложения с придаточными изъяснительными, условными и уступительными, ср.: Что Вася говорил про эту встречу, совершенно забылось и Что Вася говорил про эту встречу – совершенно забылось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вариативные написания: бивак и бивуак; фортепьяно и фортепиано; </a:t>
            </a:r>
            <a:r>
              <a:rPr lang="ru-RU" sz="1600" dirty="0" err="1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травмопункт</a:t>
            </a: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ru-RU" sz="1600" dirty="0" err="1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травмпункт</a:t>
            </a: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 тоннель и туннель; двускатный и двухскатный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передаче авторской пунктуации</a:t>
            </a:r>
          </a:p>
          <a:p>
            <a:pPr marL="228600" lvl="0" indent="-228600" algn="just" defTabSz="914400">
              <a:lnSpc>
                <a:spcPct val="90000"/>
              </a:lnSpc>
              <a:spcBef>
                <a:spcPts val="1000"/>
              </a:spcBef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ошибки в переносе слов 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50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76" y="71718"/>
            <a:ext cx="118872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 ДОЛЖНЫ ВЛИЯТЬ НА ОЦЕНКУ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ГРАМОТНОСТИ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разграничения некоторых вводных слов и конструкций и омонимичных 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невводных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первый взгляд, правда, главным образом, прежде всего, в первую очередь, между тем, соответственно, действительно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разграничение сравнительных оборотов, которые можно заменить творительным сравнения, и тех, которые такой замене не поддаются, ср.: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гневе он как гром загремел. – Но в это время, как гром, тарарахнул выстрел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предложений, которые допускают двоякое объяснение их синтаксической структуры, ср.: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всём – и в природе, и среди полей – чувствовалось что-то незаконченное, недовершённое. – Во всём: и в природе, и среди полей – чувствовалось что-то незаконченное, недовершённое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скороспелые грибы, например: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берёзовики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сыроежки – достигают полного развития в три дня. – Самые скороспелые грибы, например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берёзовики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сыроежки, достигают полного развития в три дня; Я не понимаю, какая муха тебя укусила. – Я не понимаю: какая муха тебя укусила? </a:t>
            </a:r>
          </a:p>
          <a:p>
            <a:pPr algn="just"/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1238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239</TotalTime>
  <Words>2089</Words>
  <Application>Microsoft Office PowerPoint</Application>
  <PresentationFormat>Широкоэкранный</PresentationFormat>
  <Paragraphs>116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Cambria</vt:lpstr>
      <vt:lpstr>Times New Roman</vt:lpstr>
      <vt:lpstr>Ретро</vt:lpstr>
      <vt:lpstr>Документ</vt:lpstr>
      <vt:lpstr>Особенности оценивания выполнения заданий с развёрнутым ответом в формате ОГЭ по русскому языку</vt:lpstr>
      <vt:lpstr>Презентация PowerPoint</vt:lpstr>
      <vt:lpstr>Презентация PowerPoint</vt:lpstr>
      <vt:lpstr>Презентация PowerPoint</vt:lpstr>
      <vt:lpstr>ОЦЕНКА ГРАМОТНОСТИ И ФАКТИЧЕСКОЙ ТОЧНОСТИ РЕЧИ (ЗАДАНИЕ 1; ЗАДАНИЕ 9) </vt:lpstr>
      <vt:lpstr>ОЦЕНКА ГРАМОТНОСТИ И ФАКТИЧЕСКОЙ ТОЧНОСТИ РЕЧИ (ЗАДАНИЕ 1; ЗАДАНИЕ 9) 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Разграничение ошибок. Грамматические ошибки</vt:lpstr>
      <vt:lpstr>Разграничение ошибок. Речевые ошибки</vt:lpstr>
      <vt:lpstr>Ошибки фактические (ФК1) </vt:lpstr>
      <vt:lpstr>Особенности оценивания выполнения заданий с развёрнутым ответом в формате ОГЭ по русскому языку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оценивания выполнения заданий с развёрнутым ответом в формате ОГЭ по русскому языку</dc:title>
  <dc:creator>user</dc:creator>
  <cp:lastModifiedBy>user</cp:lastModifiedBy>
  <cp:revision>9</cp:revision>
  <dcterms:created xsi:type="dcterms:W3CDTF">2023-04-16T07:49:05Z</dcterms:created>
  <dcterms:modified xsi:type="dcterms:W3CDTF">2023-04-16T11:56:13Z</dcterms:modified>
</cp:coreProperties>
</file>