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309" r:id="rId2"/>
    <p:sldId id="287" r:id="rId3"/>
    <p:sldId id="296" r:id="rId4"/>
    <p:sldId id="310" r:id="rId5"/>
    <p:sldId id="312" r:id="rId6"/>
    <p:sldId id="311" r:id="rId7"/>
    <p:sldId id="293" r:id="rId8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CCFFFF"/>
    <a:srgbClr val="EAEAEA"/>
    <a:srgbClr val="009249"/>
    <a:srgbClr val="009A4D"/>
    <a:srgbClr val="00AC56"/>
    <a:srgbClr val="00D068"/>
    <a:srgbClr val="00E6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760" autoAdjust="0"/>
    <p:restoredTop sz="94897" autoAdjust="0"/>
  </p:normalViewPr>
  <p:slideViewPr>
    <p:cSldViewPr>
      <p:cViewPr varScale="1">
        <p:scale>
          <a:sx n="62" d="100"/>
          <a:sy n="62" d="100"/>
        </p:scale>
        <p:origin x="-1628" y="-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/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>
            <a:extLst/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5E6B1E2-2D48-4D5B-8DA3-7017CE8333C4}" type="datetimeFigureOut">
              <a:rPr lang="ru-RU"/>
              <a:pPr>
                <a:defRPr/>
              </a:pPr>
              <a:t>24.04.2022</a:t>
            </a:fld>
            <a:endParaRPr lang="ru-RU" dirty="0"/>
          </a:p>
        </p:txBody>
      </p:sp>
      <p:sp>
        <p:nvSpPr>
          <p:cNvPr id="4" name="Образ слайда 3">
            <a:extLst/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>
            <a:extLst/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/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>
            <a:extLst/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786C7282-2ACB-4946-99ED-CAE4793BC12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7249171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F907A-CB56-49B2-8DEE-AB683B0FB19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099371769"/>
      </p:ext>
    </p:extLst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Нижний колонтитул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19A1D-1F77-4F64-8706-7EECB2E8DEE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787995602"/>
      </p:ext>
    </p:extLst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ижний колонтитул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802B04-E2A0-4D2A-89FB-95F5747BB4F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761223759"/>
      </p:ext>
    </p:extLst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09388-5B46-4E46-A221-FAE9A3D4CB4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692492644"/>
      </p:ext>
    </p:extLst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A2E3C8-F7FE-4CB9-B366-F1F82080C7A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193181942"/>
      </p:ext>
    </p:extLst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0A5008-4246-40B3-811D-93688A1FE58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935152966"/>
      </p:ext>
    </p:extLst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9F628A-A2AE-4563-AC3F-7B7555D21920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297660205"/>
      </p:ext>
    </p:extLst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BDF96-6E0F-47D4-9874-446496A6E65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921559902"/>
      </p:ext>
    </p:extLst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>
            <a:extLst/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>
            <a:extLst/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>
            <a:extLst/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FD610F53-21ED-4A71-8941-5C8F239E931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ransition>
    <p:wedge/>
  </p:transition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3"/>
          <p:cNvSpPr>
            <a:spLocks/>
          </p:cNvSpPr>
          <p:nvPr/>
        </p:nvSpPr>
        <p:spPr bwMode="auto">
          <a:xfrm>
            <a:off x="1042988" y="188913"/>
            <a:ext cx="7643812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400" b="1" dirty="0">
                <a:solidFill>
                  <a:schemeClr val="bg1"/>
                </a:solidFill>
              </a:rPr>
              <a:t>Ключевые слова</a:t>
            </a:r>
          </a:p>
        </p:txBody>
      </p:sp>
      <p:sp>
        <p:nvSpPr>
          <p:cNvPr id="3075" name="Объект 4"/>
          <p:cNvSpPr>
            <a:spLocks/>
          </p:cNvSpPr>
          <p:nvPr/>
        </p:nvSpPr>
        <p:spPr bwMode="auto">
          <a:xfrm>
            <a:off x="468313" y="1412875"/>
            <a:ext cx="8362950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82563" indent="350838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ru-RU" altLang="ru-RU" b="1" dirty="0">
              <a:latin typeface="Arial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81"/>
            <a:ext cx="9144000" cy="6863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23728" y="4077072"/>
            <a:ext cx="6366999" cy="12048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en-US" altLang="ru-RU" sz="6600" b="1" dirty="0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ru-RU" sz="3600" b="1" dirty="0"/>
              <a:t> </a:t>
            </a:r>
            <a:r>
              <a:rPr lang="ru-RU" altLang="ru-RU" sz="3600" b="1" dirty="0"/>
              <a:t>(цикл с параметрами)</a:t>
            </a:r>
            <a:endParaRPr lang="ru-RU" alt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570797632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5" name="Rectangle 19"/>
          <p:cNvSpPr>
            <a:spLocks noChangeArrowheads="1"/>
          </p:cNvSpPr>
          <p:nvPr/>
        </p:nvSpPr>
        <p:spPr bwMode="auto">
          <a:xfrm>
            <a:off x="500063" y="5632450"/>
            <a:ext cx="8461375" cy="1108075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 dirty="0">
              <a:latin typeface="Arial" charset="0"/>
            </a:endParaRPr>
          </a:p>
        </p:txBody>
      </p:sp>
      <p:sp>
        <p:nvSpPr>
          <p:cNvPr id="9234" name="Rectangle 18"/>
          <p:cNvSpPr>
            <a:spLocks noChangeArrowheads="1"/>
          </p:cNvSpPr>
          <p:nvPr/>
        </p:nvSpPr>
        <p:spPr bwMode="auto">
          <a:xfrm>
            <a:off x="481013" y="2863850"/>
            <a:ext cx="8461375" cy="2365375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 dirty="0">
              <a:latin typeface="Arial" charset="0"/>
            </a:endParaRPr>
          </a:p>
        </p:txBody>
      </p:sp>
      <p:sp>
        <p:nvSpPr>
          <p:cNvPr id="8196" name="Заголовок 2"/>
          <p:cNvSpPr>
            <a:spLocks/>
          </p:cNvSpPr>
          <p:nvPr/>
        </p:nvSpPr>
        <p:spPr bwMode="auto">
          <a:xfrm>
            <a:off x="468313" y="188913"/>
            <a:ext cx="8218487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altLang="ru-RU" sz="3600" b="1" dirty="0">
                <a:solidFill>
                  <a:schemeClr val="tx2"/>
                </a:solidFill>
              </a:rPr>
              <a:t>Программирование циклов с заданным числом повторений</a:t>
            </a:r>
          </a:p>
        </p:txBody>
      </p:sp>
      <p:sp>
        <p:nvSpPr>
          <p:cNvPr id="41989" name="Text Box 5">
            <a:extLst/>
          </p:cNvPr>
          <p:cNvSpPr txBox="1">
            <a:spLocks noChangeArrowheads="1"/>
          </p:cNvSpPr>
          <p:nvPr/>
        </p:nvSpPr>
        <p:spPr bwMode="auto">
          <a:xfrm>
            <a:off x="428625" y="1071563"/>
            <a:ext cx="5786438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ru-RU" sz="2200" dirty="0"/>
              <a:t>Общий вид оператора:</a:t>
            </a:r>
          </a:p>
          <a:p>
            <a:pPr eaLnBrk="1" hangingPunct="1">
              <a:defRPr/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ru-RU" sz="2400" dirty="0"/>
              <a:t> </a:t>
            </a:r>
            <a:r>
              <a:rPr lang="en-US" sz="2400" dirty="0"/>
              <a:t> </a:t>
            </a:r>
            <a:r>
              <a:rPr lang="ru-RU" sz="2400" dirty="0"/>
              <a:t>&lt;</a:t>
            </a:r>
            <a:r>
              <a:rPr lang="ru-RU" sz="2400" b="1" dirty="0">
                <a:solidFill>
                  <a:srgbClr val="009249"/>
                </a:solidFill>
              </a:rPr>
              <a:t>параметр</a:t>
            </a:r>
            <a:r>
              <a:rPr lang="ru-RU" sz="2400" dirty="0"/>
              <a:t>&gt;</a:t>
            </a:r>
            <a:r>
              <a:rPr lang="en-US" sz="2400" dirty="0"/>
              <a:t>  </a:t>
            </a:r>
            <a:r>
              <a:rPr lang="en-US" sz="2400" b="1" dirty="0"/>
              <a:t>in  range</a:t>
            </a:r>
            <a:r>
              <a:rPr lang="ru-RU" sz="2400" b="1" dirty="0"/>
              <a:t> </a:t>
            </a:r>
            <a:r>
              <a:rPr lang="en-US" sz="2800" b="1" dirty="0"/>
              <a:t>(k,</a:t>
            </a:r>
            <a:r>
              <a:rPr lang="ru-RU" sz="2800" b="1" dirty="0"/>
              <a:t> </a:t>
            </a:r>
            <a:r>
              <a:rPr lang="en-US" sz="2800" b="1" dirty="0"/>
              <a:t>n, m):</a:t>
            </a:r>
            <a:endParaRPr lang="ru-RU" sz="2400" b="1" dirty="0"/>
          </a:p>
          <a:p>
            <a:pPr eaLnBrk="1" hangingPunct="1">
              <a:defRPr/>
            </a:pP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angSong" pitchFamily="49" charset="-122"/>
              </a:rPr>
              <a:t>    </a:t>
            </a:r>
            <a:r>
              <a:rPr lang="ru-RU" sz="2400" dirty="0"/>
              <a:t>&lt;</a:t>
            </a:r>
            <a:r>
              <a:rPr lang="ru-RU" sz="2400" b="1" dirty="0">
                <a:solidFill>
                  <a:srgbClr val="009249"/>
                </a:solidFill>
              </a:rPr>
              <a:t>оператор</a:t>
            </a:r>
            <a:r>
              <a:rPr lang="ru-RU" sz="2400" dirty="0"/>
              <a:t>&gt;</a:t>
            </a:r>
          </a:p>
        </p:txBody>
      </p:sp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468313" y="3038475"/>
            <a:ext cx="8643937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ts val="600"/>
              </a:spcBef>
              <a:buFontTx/>
              <a:buNone/>
            </a:pPr>
            <a:r>
              <a:rPr lang="ru-RU" altLang="ru-RU" sz="2200" dirty="0">
                <a:latin typeface="Arial" charset="0"/>
              </a:rPr>
              <a:t>&lt;</a:t>
            </a:r>
            <a:r>
              <a:rPr lang="ru-RU" altLang="ru-RU" sz="2200" b="1" dirty="0">
                <a:solidFill>
                  <a:srgbClr val="009249"/>
                </a:solidFill>
                <a:latin typeface="Arial" charset="0"/>
              </a:rPr>
              <a:t>параметр</a:t>
            </a:r>
            <a:r>
              <a:rPr lang="ru-RU" altLang="ru-RU" sz="2200" dirty="0">
                <a:latin typeface="Arial" charset="0"/>
              </a:rPr>
              <a:t>&gt; - переменная целого типа</a:t>
            </a:r>
            <a:endParaRPr lang="en-US" altLang="ru-RU" sz="2200" dirty="0">
              <a:latin typeface="Arial" charset="0"/>
            </a:endParaRPr>
          </a:p>
          <a:p>
            <a:pPr algn="just" eaLnBrk="1" hangingPunct="1">
              <a:spcBef>
                <a:spcPts val="600"/>
              </a:spcBef>
              <a:buFontTx/>
              <a:buNone/>
            </a:pPr>
            <a:r>
              <a:rPr lang="en-US" altLang="ru-RU" sz="2200" b="1" dirty="0">
                <a:latin typeface="Arial" charset="0"/>
              </a:rPr>
              <a:t>range() </a:t>
            </a:r>
            <a:r>
              <a:rPr lang="en-US" altLang="ru-RU" sz="2200" dirty="0">
                <a:latin typeface="Arial" charset="0"/>
              </a:rPr>
              <a:t>– </a:t>
            </a:r>
            <a:r>
              <a:rPr lang="ru-RU" altLang="ru-RU" sz="2200" dirty="0">
                <a:latin typeface="Arial" charset="0"/>
              </a:rPr>
              <a:t>диапазон</a:t>
            </a:r>
            <a:r>
              <a:rPr lang="en-US" altLang="ru-RU" sz="2200" dirty="0">
                <a:latin typeface="Arial" charset="0"/>
              </a:rPr>
              <a:t> </a:t>
            </a:r>
            <a:r>
              <a:rPr lang="ru-RU" altLang="ru-RU" sz="2200" dirty="0">
                <a:latin typeface="Arial" charset="0"/>
              </a:rPr>
              <a:t>значений:</a:t>
            </a:r>
          </a:p>
          <a:p>
            <a:pPr algn="just" eaLnBrk="1" hangingPunct="1">
              <a:spcBef>
                <a:spcPts val="600"/>
              </a:spcBef>
              <a:buFontTx/>
              <a:buNone/>
            </a:pPr>
            <a:r>
              <a:rPr lang="en-US" altLang="ru-RU" sz="2200" b="1" dirty="0">
                <a:latin typeface="Arial" charset="0"/>
              </a:rPr>
              <a:t>k </a:t>
            </a:r>
            <a:r>
              <a:rPr lang="en-US" altLang="ru-RU" sz="2200" dirty="0">
                <a:latin typeface="Arial" charset="0"/>
              </a:rPr>
              <a:t>– </a:t>
            </a:r>
            <a:r>
              <a:rPr lang="ru-RU" altLang="ru-RU" sz="2200" b="1" dirty="0">
                <a:solidFill>
                  <a:srgbClr val="009249"/>
                </a:solidFill>
                <a:latin typeface="Arial" charset="0"/>
              </a:rPr>
              <a:t>начальное значение</a:t>
            </a:r>
            <a:r>
              <a:rPr lang="en-US" altLang="ru-RU" sz="2200" b="1" dirty="0">
                <a:solidFill>
                  <a:srgbClr val="009249"/>
                </a:solidFill>
                <a:latin typeface="Arial" charset="0"/>
              </a:rPr>
              <a:t> </a:t>
            </a:r>
            <a:r>
              <a:rPr lang="ru-RU" altLang="ru-RU" sz="2200" b="1" dirty="0">
                <a:solidFill>
                  <a:srgbClr val="009249"/>
                </a:solidFill>
                <a:latin typeface="Arial" charset="0"/>
              </a:rPr>
              <a:t>переменной</a:t>
            </a:r>
            <a:r>
              <a:rPr lang="en-US" altLang="ru-RU" sz="2200" b="1" dirty="0">
                <a:solidFill>
                  <a:srgbClr val="009249"/>
                </a:solidFill>
                <a:latin typeface="Arial" charset="0"/>
              </a:rPr>
              <a:t> </a:t>
            </a:r>
            <a:r>
              <a:rPr lang="en-US" altLang="ru-RU" sz="2200" i="1" dirty="0">
                <a:latin typeface="Arial" charset="0"/>
              </a:rPr>
              <a:t>(</a:t>
            </a:r>
            <a:r>
              <a:rPr lang="ru-RU" altLang="ru-RU" sz="2200" i="1" dirty="0">
                <a:latin typeface="Arial" charset="0"/>
              </a:rPr>
              <a:t>по умолчанию равен 0)</a:t>
            </a:r>
          </a:p>
          <a:p>
            <a:pPr algn="just" eaLnBrk="1" hangingPunct="1">
              <a:spcBef>
                <a:spcPts val="600"/>
              </a:spcBef>
              <a:buFontTx/>
              <a:buNone/>
            </a:pPr>
            <a:r>
              <a:rPr lang="en-US" altLang="ru-RU" sz="2200" b="1" dirty="0">
                <a:latin typeface="Arial" charset="0"/>
              </a:rPr>
              <a:t>n</a:t>
            </a:r>
            <a:r>
              <a:rPr lang="en-US" altLang="ru-RU" sz="2200" dirty="0">
                <a:latin typeface="Arial" charset="0"/>
              </a:rPr>
              <a:t> –</a:t>
            </a:r>
            <a:r>
              <a:rPr lang="ru-RU" altLang="ru-RU" sz="2200" b="1" dirty="0">
                <a:solidFill>
                  <a:srgbClr val="009249"/>
                </a:solidFill>
                <a:latin typeface="Arial" charset="0"/>
              </a:rPr>
              <a:t>конечное значение</a:t>
            </a:r>
            <a:r>
              <a:rPr lang="en-US" altLang="ru-RU" sz="2200" b="1" dirty="0">
                <a:solidFill>
                  <a:srgbClr val="009249"/>
                </a:solidFill>
                <a:latin typeface="Arial" charset="0"/>
              </a:rPr>
              <a:t> </a:t>
            </a:r>
            <a:r>
              <a:rPr lang="ru-RU" altLang="ru-RU" sz="2200" b="1" dirty="0">
                <a:solidFill>
                  <a:srgbClr val="009249"/>
                </a:solidFill>
                <a:latin typeface="Arial" charset="0"/>
              </a:rPr>
              <a:t>переменной, </a:t>
            </a:r>
            <a:r>
              <a:rPr lang="ru-RU" altLang="ru-RU" sz="2200" i="1" dirty="0">
                <a:latin typeface="Arial" charset="0"/>
              </a:rPr>
              <a:t>не включая последнее</a:t>
            </a:r>
          </a:p>
          <a:p>
            <a:pPr algn="just" eaLnBrk="1" hangingPunct="1">
              <a:spcBef>
                <a:spcPts val="600"/>
              </a:spcBef>
              <a:buFontTx/>
              <a:buNone/>
            </a:pPr>
            <a:r>
              <a:rPr lang="en-US" altLang="ru-RU" sz="2200" b="1" dirty="0">
                <a:latin typeface="Arial" charset="0"/>
              </a:rPr>
              <a:t>m</a:t>
            </a:r>
            <a:r>
              <a:rPr lang="en-US" altLang="ru-RU" sz="2200" b="1" dirty="0">
                <a:solidFill>
                  <a:srgbClr val="009249"/>
                </a:solidFill>
                <a:latin typeface="Arial" charset="0"/>
              </a:rPr>
              <a:t> – </a:t>
            </a:r>
            <a:r>
              <a:rPr lang="ru-RU" altLang="ru-RU" sz="2200" b="1" dirty="0">
                <a:solidFill>
                  <a:srgbClr val="009249"/>
                </a:solidFill>
                <a:latin typeface="Arial" charset="0"/>
              </a:rPr>
              <a:t>шаг изменения переменной, </a:t>
            </a:r>
            <a:r>
              <a:rPr lang="ru-RU" altLang="ru-RU" sz="2200" i="1" dirty="0">
                <a:latin typeface="Arial" charset="0"/>
              </a:rPr>
              <a:t>по умолчанию равен 1</a:t>
            </a:r>
          </a:p>
        </p:txBody>
      </p:sp>
      <p:sp>
        <p:nvSpPr>
          <p:cNvPr id="41992" name="Text Box 8"/>
          <p:cNvSpPr txBox="1">
            <a:spLocks noChangeArrowheads="1"/>
          </p:cNvSpPr>
          <p:nvPr/>
        </p:nvSpPr>
        <p:spPr bwMode="auto">
          <a:xfrm>
            <a:off x="519113" y="5632450"/>
            <a:ext cx="842327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6195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200" dirty="0">
                <a:latin typeface="Arial" charset="0"/>
              </a:rPr>
              <a:t>После каждого выполнения тела цикла происходит увеличение на единицу параметра цикла; условие выхода из цикла  - достижение параметром конечного значения.</a:t>
            </a:r>
          </a:p>
        </p:txBody>
      </p:sp>
      <p:grpSp>
        <p:nvGrpSpPr>
          <p:cNvPr id="2" name="Group 38"/>
          <p:cNvGrpSpPr>
            <a:grpSpLocks/>
          </p:cNvGrpSpPr>
          <p:nvPr/>
        </p:nvGrpSpPr>
        <p:grpSpPr bwMode="auto">
          <a:xfrm>
            <a:off x="6215063" y="857250"/>
            <a:ext cx="2592387" cy="1873250"/>
            <a:chOff x="1882" y="935"/>
            <a:chExt cx="1633" cy="1180"/>
          </a:xfrm>
        </p:grpSpPr>
        <p:grpSp>
          <p:nvGrpSpPr>
            <p:cNvPr id="8201" name="Group 36"/>
            <p:cNvGrpSpPr>
              <a:grpSpLocks/>
            </p:cNvGrpSpPr>
            <p:nvPr/>
          </p:nvGrpSpPr>
          <p:grpSpPr bwMode="auto">
            <a:xfrm>
              <a:off x="1882" y="1071"/>
              <a:ext cx="1633" cy="1044"/>
              <a:chOff x="1882" y="1071"/>
              <a:chExt cx="1633" cy="1044"/>
            </a:xfrm>
          </p:grpSpPr>
          <p:sp>
            <p:nvSpPr>
              <p:cNvPr id="8203" name="Line 35"/>
              <p:cNvSpPr>
                <a:spLocks noChangeShapeType="1"/>
              </p:cNvSpPr>
              <p:nvPr/>
            </p:nvSpPr>
            <p:spPr bwMode="auto">
              <a:xfrm>
                <a:off x="2699" y="1434"/>
                <a:ext cx="0" cy="68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8204" name="Line 33"/>
              <p:cNvSpPr>
                <a:spLocks noChangeShapeType="1"/>
              </p:cNvSpPr>
              <p:nvPr/>
            </p:nvSpPr>
            <p:spPr bwMode="auto">
              <a:xfrm rot="5400000" flipV="1">
                <a:off x="2699" y="436"/>
                <a:ext cx="0" cy="163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8205" name="Rectangle 29"/>
              <p:cNvSpPr>
                <a:spLocks noChangeArrowheads="1"/>
              </p:cNvSpPr>
              <p:nvPr/>
            </p:nvSpPr>
            <p:spPr bwMode="auto">
              <a:xfrm>
                <a:off x="2200" y="1706"/>
                <a:ext cx="998" cy="273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0066FF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ru-RU" altLang="ru-RU" sz="1800" dirty="0">
                    <a:latin typeface="Arial" charset="0"/>
                  </a:rPr>
                  <a:t>Тело цикла</a:t>
                </a:r>
              </a:p>
            </p:txBody>
          </p:sp>
          <p:sp>
            <p:nvSpPr>
              <p:cNvPr id="8206" name="Line 30"/>
              <p:cNvSpPr>
                <a:spLocks noChangeShapeType="1"/>
              </p:cNvSpPr>
              <p:nvPr/>
            </p:nvSpPr>
            <p:spPr bwMode="auto">
              <a:xfrm>
                <a:off x="1882" y="1253"/>
                <a:ext cx="0" cy="86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8207" name="Line 31"/>
              <p:cNvSpPr>
                <a:spLocks noChangeShapeType="1"/>
              </p:cNvSpPr>
              <p:nvPr/>
            </p:nvSpPr>
            <p:spPr bwMode="auto">
              <a:xfrm rot="10800000">
                <a:off x="3515" y="1253"/>
                <a:ext cx="0" cy="77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8208" name="AutoShape 32"/>
              <p:cNvSpPr>
                <a:spLocks noChangeArrowheads="1"/>
              </p:cNvSpPr>
              <p:nvPr/>
            </p:nvSpPr>
            <p:spPr bwMode="auto">
              <a:xfrm>
                <a:off x="2200" y="1071"/>
                <a:ext cx="1043" cy="363"/>
              </a:xfrm>
              <a:prstGeom prst="flowChartPreparation">
                <a:avLst/>
              </a:prstGeom>
              <a:solidFill>
                <a:schemeClr val="bg1"/>
              </a:solidFill>
              <a:ln w="38100">
                <a:solidFill>
                  <a:srgbClr val="0066FF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ru-RU" sz="2000" i="1" dirty="0">
                    <a:latin typeface="Times New Roman" pitchFamily="18" charset="0"/>
                    <a:cs typeface="Times New Roman" pitchFamily="18" charset="0"/>
                  </a:rPr>
                  <a:t>i = k,n,m</a:t>
                </a:r>
                <a:endParaRPr lang="ru-RU" alt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209" name="Line 34"/>
              <p:cNvSpPr>
                <a:spLocks noChangeShapeType="1"/>
              </p:cNvSpPr>
              <p:nvPr/>
            </p:nvSpPr>
            <p:spPr bwMode="auto">
              <a:xfrm rot="-5400000">
                <a:off x="2291" y="1706"/>
                <a:ext cx="0" cy="81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 dirty="0"/>
              </a:p>
            </p:txBody>
          </p:sp>
        </p:grpSp>
        <p:sp>
          <p:nvSpPr>
            <p:cNvPr id="8202" name="Line 37"/>
            <p:cNvSpPr>
              <a:spLocks noChangeShapeType="1"/>
            </p:cNvSpPr>
            <p:nvPr/>
          </p:nvSpPr>
          <p:spPr bwMode="auto">
            <a:xfrm>
              <a:off x="2699" y="935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dirty="0"/>
            </a:p>
          </p:txBody>
        </p:sp>
      </p:grp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19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419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19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419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419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419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419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419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19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5" grpId="0" animBg="1"/>
      <p:bldP spid="9234" grpId="0" animBg="1"/>
      <p:bldP spid="9234" grpId="1" animBg="1"/>
      <p:bldP spid="41991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8"/>
          <p:cNvSpPr txBox="1">
            <a:spLocks noChangeArrowheads="1"/>
          </p:cNvSpPr>
          <p:nvPr/>
        </p:nvSpPr>
        <p:spPr bwMode="auto">
          <a:xfrm>
            <a:off x="395536" y="845924"/>
            <a:ext cx="8568952" cy="4616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ru-RU" altLang="ru-RU" sz="2800" dirty="0">
                <a:latin typeface="Arial" charset="0"/>
              </a:rPr>
              <a:t>Сколько раз будет выполнено тело цикла?</a:t>
            </a:r>
            <a:endParaRPr lang="en-US" altLang="ru-RU" sz="2800" dirty="0">
              <a:latin typeface="Arial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ru-RU" altLang="ru-RU" sz="2800" dirty="0">
                <a:latin typeface="Arial" charset="0"/>
              </a:rPr>
              <a:t>а</a:t>
            </a:r>
            <a:r>
              <a:rPr lang="ru-RU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) for i </a:t>
            </a:r>
            <a:r>
              <a:rPr lang="en-US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 range(15):</a:t>
            </a:r>
            <a:r>
              <a:rPr lang="ru-RU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s</a:t>
            </a:r>
            <a:r>
              <a:rPr lang="en-US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s</a:t>
            </a:r>
            <a:r>
              <a:rPr lang="en-US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lang="en-US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endParaRPr lang="en-US" altLang="ru-RU" sz="2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ru-RU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б) for i </a:t>
            </a:r>
            <a:r>
              <a:rPr lang="en-US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 range(10, 15):</a:t>
            </a:r>
            <a:r>
              <a:rPr lang="ru-RU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s</a:t>
            </a:r>
            <a:r>
              <a:rPr lang="en-US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s</a:t>
            </a:r>
            <a:r>
              <a:rPr lang="en-US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lang="en-US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endParaRPr lang="en-US" altLang="ru-RU" sz="2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ru-RU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в) for i </a:t>
            </a:r>
            <a:r>
              <a:rPr lang="en-US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 range(-1, 1):</a:t>
            </a:r>
            <a:r>
              <a:rPr lang="ru-RU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s</a:t>
            </a:r>
            <a:r>
              <a:rPr lang="en-US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s</a:t>
            </a:r>
            <a:r>
              <a:rPr lang="en-US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lang="en-US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endParaRPr lang="en-US" altLang="ru-RU" sz="2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ru-RU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г) for i </a:t>
            </a:r>
            <a:r>
              <a:rPr lang="en-US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 range(1, 1):</a:t>
            </a:r>
            <a:r>
              <a:rPr lang="ru-RU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s</a:t>
            </a:r>
            <a:r>
              <a:rPr lang="en-US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s</a:t>
            </a:r>
            <a:r>
              <a:rPr lang="en-US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lang="en-US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endParaRPr lang="en-US" altLang="ru-RU" sz="2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ru-RU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д) k</a:t>
            </a:r>
            <a:r>
              <a:rPr lang="en-US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endParaRPr lang="en-US" altLang="ru-RU" sz="2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ru-RU" altLang="ru-RU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ru-RU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i </a:t>
            </a:r>
            <a:r>
              <a:rPr lang="en-US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 range(k-1, k+1):</a:t>
            </a:r>
            <a:r>
              <a:rPr lang="ru-RU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s</a:t>
            </a:r>
            <a:r>
              <a:rPr lang="en-US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s</a:t>
            </a:r>
            <a:r>
              <a:rPr lang="en-US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lang="en-US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</p:txBody>
      </p:sp>
      <p:sp>
        <p:nvSpPr>
          <p:cNvPr id="18435" name="Заголовок 2"/>
          <p:cNvSpPr>
            <a:spLocks/>
          </p:cNvSpPr>
          <p:nvPr/>
        </p:nvSpPr>
        <p:spPr bwMode="auto">
          <a:xfrm>
            <a:off x="1042988" y="188913"/>
            <a:ext cx="7643812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400" b="1" dirty="0">
                <a:solidFill>
                  <a:schemeClr val="tx2"/>
                </a:solidFill>
              </a:rPr>
              <a:t>Вопросы и задания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178" y="144090"/>
            <a:ext cx="8229600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05126"/>
            <a:ext cx="8352928" cy="3059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6123952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24" y="864028"/>
            <a:ext cx="8135823" cy="2979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178" y="144090"/>
            <a:ext cx="8229600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Box 1"/>
          <p:cNvSpPr txBox="1">
            <a:spLocks noChangeArrowheads="1"/>
          </p:cNvSpPr>
          <p:nvPr/>
        </p:nvSpPr>
        <p:spPr bwMode="auto">
          <a:xfrm>
            <a:off x="632642" y="179808"/>
            <a:ext cx="8229600" cy="59372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ru-RU" altLang="ru-RU" sz="2400" b="1" i="1" u="sng" dirty="0">
                <a:solidFill>
                  <a:srgbClr val="7030A0"/>
                </a:solidFill>
                <a:latin typeface="Calibri" pitchFamily="34" charset="0"/>
              </a:rPr>
              <a:t>Задача 1</a:t>
            </a:r>
            <a:r>
              <a:rPr lang="ru-RU" altLang="ru-RU" sz="2400" b="1" i="1" dirty="0">
                <a:solidFill>
                  <a:srgbClr val="7030A0"/>
                </a:solidFill>
                <a:latin typeface="Calibri" pitchFamily="34" charset="0"/>
              </a:rPr>
              <a:t>:  </a:t>
            </a:r>
            <a:r>
              <a:rPr lang="ru-RU" altLang="ru-RU" sz="2400" b="1" i="1" dirty="0">
                <a:solidFill>
                  <a:srgbClr val="0070C0"/>
                </a:solidFill>
                <a:latin typeface="Calibri" pitchFamily="34" charset="0"/>
              </a:rPr>
              <a:t>Найти сумму всех  </a:t>
            </a:r>
            <a:r>
              <a:rPr lang="ru-RU" altLang="ru-RU" sz="2400" b="1" i="1" dirty="0" smtClean="0">
                <a:solidFill>
                  <a:srgbClr val="0070C0"/>
                </a:solidFill>
                <a:latin typeface="Calibri" pitchFamily="34" charset="0"/>
              </a:rPr>
              <a:t>четных </a:t>
            </a:r>
            <a:r>
              <a:rPr lang="ru-RU" altLang="ru-RU" sz="2400" b="1" i="1" dirty="0" smtClean="0">
                <a:solidFill>
                  <a:srgbClr val="0070C0"/>
                </a:solidFill>
                <a:latin typeface="Calibri" pitchFamily="34" charset="0"/>
              </a:rPr>
              <a:t>чисел </a:t>
            </a:r>
            <a:r>
              <a:rPr lang="ru-RU" altLang="ru-RU" sz="2400" b="1" i="1" dirty="0">
                <a:solidFill>
                  <a:srgbClr val="0070C0"/>
                </a:solidFill>
                <a:latin typeface="Calibri" pitchFamily="34" charset="0"/>
              </a:rPr>
              <a:t>от 1 до 10.</a:t>
            </a: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2060848"/>
            <a:ext cx="5832648" cy="551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8947720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395536" y="140420"/>
            <a:ext cx="8229600" cy="593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ru-RU" altLang="ru-RU" sz="2400" b="1" i="1" u="sng" dirty="0">
                <a:solidFill>
                  <a:srgbClr val="7030A0"/>
                </a:solidFill>
                <a:latin typeface="Calibri" pitchFamily="34" charset="0"/>
              </a:rPr>
              <a:t>Задача 1</a:t>
            </a:r>
            <a:r>
              <a:rPr lang="ru-RU" altLang="ru-RU" sz="2400" b="1" i="1" dirty="0">
                <a:solidFill>
                  <a:srgbClr val="7030A0"/>
                </a:solidFill>
                <a:latin typeface="Calibri" pitchFamily="34" charset="0"/>
              </a:rPr>
              <a:t>:  </a:t>
            </a:r>
            <a:r>
              <a:rPr lang="ru-RU" altLang="ru-RU" sz="2400" b="1" i="1" dirty="0">
                <a:solidFill>
                  <a:srgbClr val="0070C0"/>
                </a:solidFill>
                <a:latin typeface="Calibri" pitchFamily="34" charset="0"/>
              </a:rPr>
              <a:t>Найти </a:t>
            </a:r>
            <a:r>
              <a:rPr lang="ru-RU" altLang="ru-RU" sz="2400" b="1" i="1" dirty="0" smtClean="0">
                <a:solidFill>
                  <a:srgbClr val="0070C0"/>
                </a:solidFill>
                <a:latin typeface="Calibri" pitchFamily="34" charset="0"/>
              </a:rPr>
              <a:t>произведение</a:t>
            </a:r>
            <a:r>
              <a:rPr lang="ru-RU" altLang="ru-RU" sz="2400" b="1" i="1" dirty="0" smtClean="0">
                <a:solidFill>
                  <a:srgbClr val="0070C0"/>
                </a:solidFill>
                <a:latin typeface="Calibri" pitchFamily="34" charset="0"/>
              </a:rPr>
              <a:t>  </a:t>
            </a:r>
            <a:r>
              <a:rPr lang="ru-RU" altLang="ru-RU" sz="2400" b="1" i="1" dirty="0">
                <a:solidFill>
                  <a:srgbClr val="0070C0"/>
                </a:solidFill>
                <a:latin typeface="Calibri" pitchFamily="34" charset="0"/>
              </a:rPr>
              <a:t>чисел от 1 до 10.</a:t>
            </a:r>
          </a:p>
        </p:txBody>
      </p:sp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805201"/>
            <a:ext cx="8730746" cy="2936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6936245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31"/>
          <p:cNvSpPr txBox="1">
            <a:spLocks noChangeArrowheads="1"/>
          </p:cNvSpPr>
          <p:nvPr/>
        </p:nvSpPr>
        <p:spPr bwMode="auto">
          <a:xfrm>
            <a:off x="500062" y="980728"/>
            <a:ext cx="8536433" cy="3003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9525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10000"/>
              </a:spcBef>
              <a:spcAft>
                <a:spcPct val="10000"/>
              </a:spcAft>
              <a:buFontTx/>
              <a:buNone/>
            </a:pPr>
            <a:r>
              <a:rPr lang="en-US" altLang="ru-RU" sz="2200" dirty="0" smtClean="0">
                <a:latin typeface="Arial" charset="0"/>
              </a:rPr>
              <a:t>1. </a:t>
            </a:r>
            <a:r>
              <a:rPr lang="ru-RU" altLang="ru-RU" sz="2200" dirty="0" smtClean="0">
                <a:latin typeface="Arial" charset="0"/>
              </a:rPr>
              <a:t>Напишите </a:t>
            </a:r>
            <a:r>
              <a:rPr lang="ru-RU" altLang="ru-RU" sz="2200" dirty="0">
                <a:latin typeface="Arial" charset="0"/>
              </a:rPr>
              <a:t>программу, которая вычисляет </a:t>
            </a:r>
            <a:r>
              <a:rPr lang="ru-RU" altLang="ru-RU" sz="2200" dirty="0" smtClean="0">
                <a:latin typeface="Arial" charset="0"/>
              </a:rPr>
              <a:t>сумму</a:t>
            </a:r>
            <a:r>
              <a:rPr lang="en-US" altLang="ru-RU" sz="2200" dirty="0" smtClean="0">
                <a:latin typeface="Arial" charset="0"/>
              </a:rPr>
              <a:t> </a:t>
            </a:r>
            <a:r>
              <a:rPr lang="ru-RU" altLang="ru-RU" sz="2200" dirty="0" smtClean="0">
                <a:latin typeface="Arial" charset="0"/>
              </a:rPr>
              <a:t>всех </a:t>
            </a:r>
            <a:r>
              <a:rPr lang="ru-RU" altLang="ru-RU" sz="2200" dirty="0">
                <a:latin typeface="Arial" charset="0"/>
              </a:rPr>
              <a:t>чётных </a:t>
            </a:r>
            <a:r>
              <a:rPr lang="ru-RU" altLang="ru-RU" sz="2200" dirty="0" smtClean="0">
                <a:latin typeface="Arial" charset="0"/>
              </a:rPr>
              <a:t>целых </a:t>
            </a:r>
            <a:r>
              <a:rPr lang="ru-RU" altLang="ru-RU" sz="2200" dirty="0" smtClean="0">
                <a:latin typeface="Arial" charset="0"/>
              </a:rPr>
              <a:t>чисел </a:t>
            </a:r>
            <a:r>
              <a:rPr lang="ru-RU" altLang="ru-RU" sz="2200" dirty="0">
                <a:latin typeface="Arial" charset="0"/>
              </a:rPr>
              <a:t>в диапазоне от </a:t>
            </a:r>
            <a:r>
              <a:rPr lang="ru-RU" altLang="ru-RU" sz="2200" dirty="0" smtClean="0">
                <a:latin typeface="Arial" charset="0"/>
              </a:rPr>
              <a:t>100 </a:t>
            </a:r>
            <a:r>
              <a:rPr lang="ru-RU" altLang="ru-RU" sz="2200" dirty="0">
                <a:latin typeface="Arial" charset="0"/>
              </a:rPr>
              <a:t>до </a:t>
            </a:r>
            <a:r>
              <a:rPr lang="ru-RU" altLang="ru-RU" sz="2200" dirty="0" smtClean="0">
                <a:latin typeface="Arial" charset="0"/>
              </a:rPr>
              <a:t>120 (цикл </a:t>
            </a:r>
            <a:r>
              <a:rPr lang="en-US" altLang="ru-RU" sz="2200" dirty="0" smtClean="0">
                <a:latin typeface="Arial" charset="0"/>
              </a:rPr>
              <a:t>while)</a:t>
            </a:r>
            <a:r>
              <a:rPr lang="ru-RU" altLang="ru-RU" sz="2200" dirty="0" smtClean="0">
                <a:latin typeface="Arial" charset="0"/>
              </a:rPr>
              <a:t>.</a:t>
            </a:r>
            <a:endParaRPr lang="en-US" altLang="ru-RU" sz="2200" dirty="0">
              <a:latin typeface="Arial" charset="0"/>
            </a:endParaRPr>
          </a:p>
          <a:p>
            <a:pPr eaLnBrk="1" hangingPunct="1">
              <a:spcBef>
                <a:spcPct val="10000"/>
              </a:spcBef>
              <a:spcAft>
                <a:spcPct val="10000"/>
              </a:spcAft>
              <a:buFontTx/>
              <a:buNone/>
            </a:pPr>
            <a:r>
              <a:rPr lang="en-US" altLang="ru-RU" sz="2200" dirty="0" smtClean="0">
                <a:latin typeface="Arial" charset="0"/>
              </a:rPr>
              <a:t>2. </a:t>
            </a:r>
            <a:r>
              <a:rPr lang="ru-RU" altLang="ru-RU" sz="2200" dirty="0" smtClean="0">
                <a:latin typeface="Arial" charset="0"/>
              </a:rPr>
              <a:t>Напишите </a:t>
            </a:r>
            <a:r>
              <a:rPr lang="ru-RU" altLang="ru-RU" sz="2200" dirty="0">
                <a:latin typeface="Arial" charset="0"/>
              </a:rPr>
              <a:t>программу, которая вычисляет </a:t>
            </a:r>
            <a:r>
              <a:rPr lang="ru-RU" altLang="ru-RU" sz="2200" dirty="0" smtClean="0">
                <a:latin typeface="Arial" charset="0"/>
              </a:rPr>
              <a:t>произведение  </a:t>
            </a:r>
            <a:r>
              <a:rPr lang="ru-RU" altLang="ru-RU" sz="2200" dirty="0">
                <a:latin typeface="Arial" charset="0"/>
              </a:rPr>
              <a:t>всех </a:t>
            </a:r>
            <a:r>
              <a:rPr lang="ru-RU" altLang="ru-RU" sz="2200" dirty="0" smtClean="0">
                <a:latin typeface="Arial" charset="0"/>
              </a:rPr>
              <a:t>целых чисел, кратных 3 </a:t>
            </a:r>
            <a:r>
              <a:rPr lang="ru-RU" altLang="ru-RU" sz="2200" dirty="0">
                <a:latin typeface="Arial" charset="0"/>
              </a:rPr>
              <a:t>в диапазоне от 1 до </a:t>
            </a:r>
            <a:r>
              <a:rPr lang="ru-RU" altLang="ru-RU" sz="2200" dirty="0" smtClean="0">
                <a:latin typeface="Arial" charset="0"/>
              </a:rPr>
              <a:t>20 </a:t>
            </a:r>
            <a:r>
              <a:rPr lang="en-US" altLang="ru-RU" sz="2200" dirty="0" smtClean="0">
                <a:latin typeface="Arial" charset="0"/>
              </a:rPr>
              <a:t/>
            </a:r>
            <a:br>
              <a:rPr lang="en-US" altLang="ru-RU" sz="2200" dirty="0" smtClean="0">
                <a:latin typeface="Arial" charset="0"/>
              </a:rPr>
            </a:br>
            <a:r>
              <a:rPr lang="ru-RU" altLang="ru-RU" sz="2200" dirty="0" smtClean="0">
                <a:latin typeface="Arial" charset="0"/>
              </a:rPr>
              <a:t>(цикл </a:t>
            </a:r>
            <a:r>
              <a:rPr lang="en-US" altLang="ru-RU" sz="2200" dirty="0" smtClean="0">
                <a:latin typeface="Arial" charset="0"/>
              </a:rPr>
              <a:t>while True)</a:t>
            </a:r>
            <a:r>
              <a:rPr lang="ru-RU" altLang="ru-RU" sz="2200" dirty="0" smtClean="0">
                <a:latin typeface="Arial" charset="0"/>
              </a:rPr>
              <a:t>.</a:t>
            </a:r>
          </a:p>
          <a:p>
            <a:pPr indent="0" eaLnBrk="1" hangingPunct="1">
              <a:spcBef>
                <a:spcPct val="10000"/>
              </a:spcBef>
              <a:spcAft>
                <a:spcPct val="10000"/>
              </a:spcAft>
              <a:buFontTx/>
              <a:buNone/>
            </a:pPr>
            <a:r>
              <a:rPr lang="ru-RU" altLang="ru-RU" sz="2200" dirty="0">
                <a:latin typeface="Arial" charset="0"/>
              </a:rPr>
              <a:t> 3. Напишите программу, которая вычисляет </a:t>
            </a:r>
            <a:r>
              <a:rPr lang="ru-RU" altLang="ru-RU" sz="2200" dirty="0" smtClean="0">
                <a:latin typeface="Arial" charset="0"/>
              </a:rPr>
              <a:t>сумму  всех целых двузначных чисел</a:t>
            </a:r>
            <a:r>
              <a:rPr lang="en-US" altLang="ru-RU" sz="2200" dirty="0" smtClean="0">
                <a:latin typeface="Arial" charset="0"/>
              </a:rPr>
              <a:t>  (</a:t>
            </a:r>
            <a:r>
              <a:rPr lang="ru-RU" altLang="ru-RU" sz="2200" dirty="0" smtClean="0">
                <a:latin typeface="Arial" charset="0"/>
              </a:rPr>
              <a:t>цикл </a:t>
            </a:r>
            <a:r>
              <a:rPr lang="en-US" altLang="ru-RU" sz="2200" dirty="0" smtClean="0">
                <a:latin typeface="Arial" charset="0"/>
              </a:rPr>
              <a:t>for)</a:t>
            </a:r>
            <a:endParaRPr lang="ru-RU" altLang="ru-RU" sz="2200" dirty="0">
              <a:latin typeface="Arial" charset="0"/>
            </a:endParaRPr>
          </a:p>
          <a:p>
            <a:pPr eaLnBrk="1" hangingPunct="1">
              <a:spcBef>
                <a:spcPct val="10000"/>
              </a:spcBef>
              <a:spcAft>
                <a:spcPct val="10000"/>
              </a:spcAft>
              <a:buFontTx/>
              <a:buNone/>
            </a:pPr>
            <a:endParaRPr lang="ru-RU" altLang="ru-RU" sz="2200" dirty="0">
              <a:latin typeface="Arial" charset="0"/>
            </a:endParaRPr>
          </a:p>
        </p:txBody>
      </p:sp>
      <p:sp>
        <p:nvSpPr>
          <p:cNvPr id="23555" name="Заголовок 2"/>
          <p:cNvSpPr>
            <a:spLocks/>
          </p:cNvSpPr>
          <p:nvPr/>
        </p:nvSpPr>
        <p:spPr bwMode="auto">
          <a:xfrm>
            <a:off x="1042988" y="188913"/>
            <a:ext cx="7643812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400" b="1" dirty="0" smtClean="0">
                <a:solidFill>
                  <a:schemeClr val="tx2"/>
                </a:solidFill>
              </a:rPr>
              <a:t>Домашнее задание:</a:t>
            </a:r>
            <a:endParaRPr lang="ru-RU" altLang="ru-RU" sz="44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1951</TotalTime>
  <Words>259</Words>
  <Application>Microsoft Office PowerPoint</Application>
  <PresentationFormat>Экран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ФИРО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Босова Людмила Леонидовна</dc:creator>
  <cp:lastModifiedBy>User</cp:lastModifiedBy>
  <cp:revision>174</cp:revision>
  <dcterms:created xsi:type="dcterms:W3CDTF">2011-09-19T18:11:49Z</dcterms:created>
  <dcterms:modified xsi:type="dcterms:W3CDTF">2022-04-24T12:32:55Z</dcterms:modified>
</cp:coreProperties>
</file>