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64" r:id="rId5"/>
    <p:sldId id="265" r:id="rId6"/>
    <p:sldId id="266" r:id="rId7"/>
    <p:sldId id="268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20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4" y="1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>
                <a:solidFill>
                  <a:srgbClr val="40200C"/>
                </a:solidFill>
                <a:effectLst/>
              </a:rPr>
              <a:t>Тема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10001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«Алгоритмы с повторением»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561134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Ты знаешь, как пришить пуговицу?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13970" y="1952458"/>
            <a:ext cx="4543428" cy="45259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dirty="0">
                <a:solidFill>
                  <a:srgbClr val="40200C"/>
                </a:solidFill>
              </a:rPr>
              <a:t>Вдеть нитку в иголку.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Приложить пуговицу к ткани.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rgbClr val="40200C"/>
                </a:solidFill>
              </a:rPr>
              <a:t>Выполнить несколько стежков через отверстия в пуговице.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Закрепить нитку.</a:t>
            </a:r>
          </a:p>
          <a:p>
            <a:pPr marL="514350" indent="-514350">
              <a:buAutoNum type="arabicPeriod"/>
            </a:pPr>
            <a:r>
              <a:rPr lang="ru-RU" b="1" dirty="0">
                <a:solidFill>
                  <a:srgbClr val="40200C"/>
                </a:solidFill>
              </a:rPr>
              <a:t>Отрезать нитку.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Шитье Записи в рубрике Шитье Дневник Ирин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lum bright="20000" contrast="10000"/>
          </a:blip>
          <a:srcRect/>
          <a:stretch>
            <a:fillRect/>
          </a:stretch>
        </p:blipFill>
        <p:spPr bwMode="auto">
          <a:xfrm>
            <a:off x="428596" y="1785926"/>
            <a:ext cx="3571900" cy="342902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8617" y="1035046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Ты знаешь, как пришить 5 пуговиц?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7984" y="1525625"/>
            <a:ext cx="3309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Повтори </a:t>
            </a:r>
            <a:r>
              <a:rPr lang="ru-RU" sz="4000" b="1" dirty="0">
                <a:solidFill>
                  <a:srgbClr val="C00000"/>
                </a:solidFill>
              </a:rPr>
              <a:t>5</a:t>
            </a:r>
            <a:r>
              <a:rPr lang="ru-RU" sz="4000" b="1" dirty="0">
                <a:solidFill>
                  <a:srgbClr val="002060"/>
                </a:solidFill>
              </a:rPr>
              <a:t> раз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69892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Какой алгоритм у тебя получился?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71438"/>
            <a:ext cx="7691437" cy="1143000"/>
          </a:xfrm>
        </p:spPr>
        <p:txBody>
          <a:bodyPr/>
          <a:lstStyle/>
          <a:p>
            <a:pPr algn="ctr" fontAlgn="auto">
              <a:lnSpc>
                <a:spcPct val="65000"/>
              </a:lnSpc>
              <a:spcAft>
                <a:spcPts val="0"/>
              </a:spcAft>
              <a:defRPr/>
            </a:pPr>
            <a:r>
              <a:rPr lang="ru-RU" kern="0" dirty="0">
                <a:solidFill>
                  <a:srgbClr val="1F497D"/>
                </a:solidFill>
              </a:rPr>
              <a:t>Алгоритм с повторением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88" y="1143000"/>
            <a:ext cx="7358062" cy="17859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с повторением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форма организации действий, при которой выполнение одной и той же последовательности команд 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повторяется, пока выполняется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некоторое заранее установленное 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условие.</a:t>
            </a:r>
          </a:p>
        </p:txBody>
      </p:sp>
      <p:grpSp>
        <p:nvGrpSpPr>
          <p:cNvPr id="25604" name="Group 15"/>
          <p:cNvGrpSpPr>
            <a:grpSpLocks/>
          </p:cNvGrpSpPr>
          <p:nvPr/>
        </p:nvGrpSpPr>
        <p:grpSpPr bwMode="auto">
          <a:xfrm>
            <a:off x="1571625" y="3071813"/>
            <a:ext cx="3649663" cy="3492500"/>
            <a:chOff x="3646" y="2136"/>
            <a:chExt cx="1722" cy="1637"/>
          </a:xfrm>
        </p:grpSpPr>
        <p:sp>
          <p:nvSpPr>
            <p:cNvPr id="25607" name="Line 24"/>
            <p:cNvSpPr>
              <a:spLocks noChangeShapeType="1"/>
            </p:cNvSpPr>
            <p:nvPr/>
          </p:nvSpPr>
          <p:spPr bwMode="auto">
            <a:xfrm>
              <a:off x="4899" y="2692"/>
              <a:ext cx="465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913" name="AutoShape 17"/>
            <p:cNvSpPr>
              <a:spLocks noChangeArrowheads="1"/>
            </p:cNvSpPr>
            <p:nvPr/>
          </p:nvSpPr>
          <p:spPr bwMode="auto">
            <a:xfrm>
              <a:off x="4118" y="2395"/>
              <a:ext cx="894" cy="581"/>
            </a:xfrm>
            <a:prstGeom prst="flowChartDecision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Условие</a:t>
              </a:r>
            </a:p>
          </p:txBody>
        </p:sp>
        <p:sp>
          <p:nvSpPr>
            <p:cNvPr id="80914" name="AutoShape 18"/>
            <p:cNvSpPr>
              <a:spLocks noChangeArrowheads="1"/>
            </p:cNvSpPr>
            <p:nvPr/>
          </p:nvSpPr>
          <p:spPr bwMode="auto">
            <a:xfrm>
              <a:off x="4098" y="3243"/>
              <a:ext cx="923" cy="330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Тело цикла</a:t>
              </a:r>
            </a:p>
          </p:txBody>
        </p:sp>
        <p:sp>
          <p:nvSpPr>
            <p:cNvPr id="25614" name="Line 19"/>
            <p:cNvSpPr>
              <a:spLocks noChangeShapeType="1"/>
            </p:cNvSpPr>
            <p:nvPr/>
          </p:nvSpPr>
          <p:spPr bwMode="auto">
            <a:xfrm>
              <a:off x="4566" y="2963"/>
              <a:ext cx="0" cy="28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5" name="Line 20"/>
            <p:cNvSpPr>
              <a:spLocks noChangeShapeType="1"/>
            </p:cNvSpPr>
            <p:nvPr/>
          </p:nvSpPr>
          <p:spPr bwMode="auto">
            <a:xfrm>
              <a:off x="4577" y="3573"/>
              <a:ext cx="0" cy="2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6" name="Line 21"/>
            <p:cNvSpPr>
              <a:spLocks noChangeShapeType="1"/>
            </p:cNvSpPr>
            <p:nvPr/>
          </p:nvSpPr>
          <p:spPr bwMode="auto">
            <a:xfrm flipH="1">
              <a:off x="3646" y="3773"/>
              <a:ext cx="931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7" name="Line 22"/>
            <p:cNvSpPr>
              <a:spLocks noChangeShapeType="1"/>
            </p:cNvSpPr>
            <p:nvPr/>
          </p:nvSpPr>
          <p:spPr bwMode="auto">
            <a:xfrm flipV="1">
              <a:off x="3654" y="2675"/>
              <a:ext cx="0" cy="109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Line 23"/>
            <p:cNvSpPr>
              <a:spLocks noChangeShapeType="1"/>
            </p:cNvSpPr>
            <p:nvPr/>
          </p:nvSpPr>
          <p:spPr bwMode="auto">
            <a:xfrm>
              <a:off x="3647" y="2682"/>
              <a:ext cx="509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9" name="Line 25"/>
            <p:cNvSpPr>
              <a:spLocks noChangeShapeType="1"/>
            </p:cNvSpPr>
            <p:nvPr/>
          </p:nvSpPr>
          <p:spPr bwMode="auto">
            <a:xfrm>
              <a:off x="5358" y="2690"/>
              <a:ext cx="0" cy="553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0" name="Text Box 26"/>
            <p:cNvSpPr txBox="1">
              <a:spLocks noChangeArrowheads="1"/>
            </p:cNvSpPr>
            <p:nvPr/>
          </p:nvSpPr>
          <p:spPr bwMode="auto">
            <a:xfrm>
              <a:off x="4625" y="3005"/>
              <a:ext cx="39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altLang="ru-RU" sz="2000" b="1">
                  <a:solidFill>
                    <a:schemeClr val="hlink"/>
                  </a:solidFill>
                </a:rPr>
                <a:t>Да</a:t>
              </a:r>
            </a:p>
          </p:txBody>
        </p:sp>
        <p:sp>
          <p:nvSpPr>
            <p:cNvPr id="25621" name="Text Box 27"/>
            <p:cNvSpPr txBox="1">
              <a:spLocks noChangeArrowheads="1"/>
            </p:cNvSpPr>
            <p:nvPr/>
          </p:nvSpPr>
          <p:spPr bwMode="auto">
            <a:xfrm>
              <a:off x="4875" y="2404"/>
              <a:ext cx="49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altLang="ru-RU" sz="2000" b="1">
                  <a:solidFill>
                    <a:schemeClr val="hlink"/>
                  </a:solidFill>
                </a:rPr>
                <a:t>Нет</a:t>
              </a:r>
            </a:p>
          </p:txBody>
        </p:sp>
        <p:sp>
          <p:nvSpPr>
            <p:cNvPr id="25622" name="Line 16"/>
            <p:cNvSpPr>
              <a:spLocks noChangeShapeType="1"/>
            </p:cNvSpPr>
            <p:nvPr/>
          </p:nvSpPr>
          <p:spPr bwMode="auto">
            <a:xfrm>
              <a:off x="4569" y="2136"/>
              <a:ext cx="0" cy="28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Овал 17"/>
          <p:cNvSpPr/>
          <p:nvPr/>
        </p:nvSpPr>
        <p:spPr>
          <a:xfrm>
            <a:off x="357188" y="1158875"/>
            <a:ext cx="990600" cy="100012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25606" name="Picture 2" descr="http://www.profi-forex.org/system/news/6_EU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92906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43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358187" cy="135731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kern="0" dirty="0">
                <a:solidFill>
                  <a:srgbClr val="1F497D"/>
                </a:solidFill>
              </a:rPr>
              <a:t>Подготовка</a:t>
            </a:r>
            <a:br>
              <a:rPr lang="ru-RU" kern="0" dirty="0">
                <a:solidFill>
                  <a:srgbClr val="1F497D"/>
                </a:solidFill>
              </a:rPr>
            </a:br>
            <a:r>
              <a:rPr lang="ru-RU" kern="0" dirty="0">
                <a:solidFill>
                  <a:srgbClr val="1F497D"/>
                </a:solidFill>
              </a:rPr>
              <a:t>домашнего задания</a:t>
            </a:r>
          </a:p>
        </p:txBody>
      </p:sp>
      <p:grpSp>
        <p:nvGrpSpPr>
          <p:cNvPr id="26627" name="Group 26"/>
          <p:cNvGrpSpPr>
            <a:grpSpLocks/>
          </p:cNvGrpSpPr>
          <p:nvPr/>
        </p:nvGrpSpPr>
        <p:grpSpPr bwMode="auto">
          <a:xfrm>
            <a:off x="1866900" y="1714500"/>
            <a:ext cx="5848350" cy="4848225"/>
            <a:chOff x="1176" y="1080"/>
            <a:chExt cx="3684" cy="3054"/>
          </a:xfrm>
        </p:grpSpPr>
        <p:sp>
          <p:nvSpPr>
            <p:cNvPr id="81924" name="AutoShape 4"/>
            <p:cNvSpPr>
              <a:spLocks noChangeArrowheads="1"/>
            </p:cNvSpPr>
            <p:nvPr/>
          </p:nvSpPr>
          <p:spPr bwMode="auto">
            <a:xfrm>
              <a:off x="1686" y="1080"/>
              <a:ext cx="1069" cy="386"/>
            </a:xfrm>
            <a:prstGeom prst="flowChartTerminator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Начало</a:t>
              </a:r>
            </a:p>
          </p:txBody>
        </p:sp>
        <p:sp>
          <p:nvSpPr>
            <p:cNvPr id="81925" name="AutoShape 5"/>
            <p:cNvSpPr>
              <a:spLocks noChangeArrowheads="1"/>
            </p:cNvSpPr>
            <p:nvPr/>
          </p:nvSpPr>
          <p:spPr bwMode="auto">
            <a:xfrm>
              <a:off x="1176" y="1791"/>
              <a:ext cx="2109" cy="988"/>
            </a:xfrm>
            <a:prstGeom prst="flowChartDecision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Все задачи </a:t>
              </a:r>
              <a:b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 математике </a:t>
              </a:r>
              <a:b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решены?</a:t>
              </a:r>
            </a:p>
          </p:txBody>
        </p:sp>
        <p:sp>
          <p:nvSpPr>
            <p:cNvPr id="81926" name="AutoShape 6"/>
            <p:cNvSpPr>
              <a:spLocks noChangeArrowheads="1"/>
            </p:cNvSpPr>
            <p:nvPr/>
          </p:nvSpPr>
          <p:spPr bwMode="auto">
            <a:xfrm>
              <a:off x="3510" y="1752"/>
              <a:ext cx="1350" cy="386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Решить задачу</a:t>
              </a:r>
            </a:p>
          </p:txBody>
        </p:sp>
        <p:sp>
          <p:nvSpPr>
            <p:cNvPr id="81927" name="AutoShape 7"/>
            <p:cNvSpPr>
              <a:spLocks noChangeArrowheads="1"/>
            </p:cNvSpPr>
            <p:nvPr/>
          </p:nvSpPr>
          <p:spPr bwMode="auto">
            <a:xfrm>
              <a:off x="1199" y="3073"/>
              <a:ext cx="2041" cy="387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Пойти гулять до ужина</a:t>
              </a:r>
            </a:p>
          </p:txBody>
        </p:sp>
        <p:sp>
          <p:nvSpPr>
            <p:cNvPr id="81928" name="AutoShape 8"/>
            <p:cNvSpPr>
              <a:spLocks noChangeArrowheads="1"/>
            </p:cNvSpPr>
            <p:nvPr/>
          </p:nvSpPr>
          <p:spPr bwMode="auto">
            <a:xfrm>
              <a:off x="1746" y="3748"/>
              <a:ext cx="992" cy="386"/>
            </a:xfrm>
            <a:prstGeom prst="flowChartTerminator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Конец</a:t>
              </a:r>
            </a:p>
          </p:txBody>
        </p:sp>
        <p:sp>
          <p:nvSpPr>
            <p:cNvPr id="26644" name="Line 9"/>
            <p:cNvSpPr>
              <a:spLocks noChangeShapeType="1"/>
            </p:cNvSpPr>
            <p:nvPr/>
          </p:nvSpPr>
          <p:spPr bwMode="auto">
            <a:xfrm>
              <a:off x="2225" y="1461"/>
              <a:ext cx="0" cy="33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5" name="Line 10"/>
            <p:cNvSpPr>
              <a:spLocks noChangeShapeType="1"/>
            </p:cNvSpPr>
            <p:nvPr/>
          </p:nvSpPr>
          <p:spPr bwMode="auto">
            <a:xfrm>
              <a:off x="2220" y="2769"/>
              <a:ext cx="0" cy="29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35" name="Text Box 15"/>
            <p:cNvSpPr txBox="1">
              <a:spLocks noChangeArrowheads="1"/>
            </p:cNvSpPr>
            <p:nvPr/>
          </p:nvSpPr>
          <p:spPr bwMode="auto">
            <a:xfrm>
              <a:off x="2292" y="2754"/>
              <a:ext cx="37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Да</a:t>
              </a:r>
            </a:p>
          </p:txBody>
        </p:sp>
        <p:sp>
          <p:nvSpPr>
            <p:cNvPr id="81936" name="Text Box 16"/>
            <p:cNvSpPr txBox="1">
              <a:spLocks noChangeArrowheads="1"/>
            </p:cNvSpPr>
            <p:nvPr/>
          </p:nvSpPr>
          <p:spPr bwMode="auto">
            <a:xfrm>
              <a:off x="3330" y="2295"/>
              <a:ext cx="4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Нет</a:t>
              </a:r>
            </a:p>
          </p:txBody>
        </p:sp>
        <p:sp>
          <p:nvSpPr>
            <p:cNvPr id="26648" name="Line 22"/>
            <p:cNvSpPr>
              <a:spLocks noChangeShapeType="1"/>
            </p:cNvSpPr>
            <p:nvPr/>
          </p:nvSpPr>
          <p:spPr bwMode="auto">
            <a:xfrm>
              <a:off x="3282" y="2286"/>
              <a:ext cx="907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9" name="Line 23"/>
            <p:cNvSpPr>
              <a:spLocks noChangeShapeType="1"/>
            </p:cNvSpPr>
            <p:nvPr/>
          </p:nvSpPr>
          <p:spPr bwMode="auto">
            <a:xfrm flipV="1">
              <a:off x="4189" y="2115"/>
              <a:ext cx="0" cy="18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0" name="Line 24"/>
            <p:cNvSpPr>
              <a:spLocks noChangeShapeType="1"/>
            </p:cNvSpPr>
            <p:nvPr/>
          </p:nvSpPr>
          <p:spPr bwMode="auto">
            <a:xfrm flipV="1">
              <a:off x="4189" y="1570"/>
              <a:ext cx="0" cy="18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1" name="Line 25"/>
            <p:cNvSpPr>
              <a:spLocks noChangeShapeType="1"/>
            </p:cNvSpPr>
            <p:nvPr/>
          </p:nvSpPr>
          <p:spPr bwMode="auto">
            <a:xfrm flipH="1">
              <a:off x="2232" y="1580"/>
              <a:ext cx="195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2" name="Line 10"/>
            <p:cNvSpPr>
              <a:spLocks noChangeShapeType="1"/>
            </p:cNvSpPr>
            <p:nvPr/>
          </p:nvSpPr>
          <p:spPr bwMode="auto">
            <a:xfrm>
              <a:off x="2205" y="3437"/>
              <a:ext cx="0" cy="29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6628" name="Picture 4" descr="http://vseznajka.com.ua/images/portfolio-dlja-detej-doshkolnogo-vozrasta-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90"/>
          <a:stretch>
            <a:fillRect/>
          </a:stretch>
        </p:blipFill>
        <p:spPr bwMode="auto">
          <a:xfrm>
            <a:off x="5572125" y="4071938"/>
            <a:ext cx="3300413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71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972646"/>
              </p:ext>
            </p:extLst>
          </p:nvPr>
        </p:nvGraphicFramePr>
        <p:xfrm>
          <a:off x="5534436" y="1268760"/>
          <a:ext cx="2485773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5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6588224" y="229643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3      4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96136" y="229475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9252" name="Группа 9251"/>
          <p:cNvGrpSpPr/>
          <p:nvPr/>
        </p:nvGrpSpPr>
        <p:grpSpPr>
          <a:xfrm>
            <a:off x="467544" y="225681"/>
            <a:ext cx="4248473" cy="6205091"/>
            <a:chOff x="467544" y="225681"/>
            <a:chExt cx="4248473" cy="6205091"/>
          </a:xfrm>
        </p:grpSpPr>
        <p:sp>
          <p:nvSpPr>
            <p:cNvPr id="9218" name="Line 2"/>
            <p:cNvSpPr>
              <a:spLocks noChangeShapeType="1"/>
            </p:cNvSpPr>
            <p:nvPr/>
          </p:nvSpPr>
          <p:spPr bwMode="auto">
            <a:xfrm>
              <a:off x="2226503" y="5278787"/>
              <a:ext cx="0" cy="686974"/>
            </a:xfrm>
            <a:prstGeom prst="line">
              <a:avLst/>
            </a:prstGeom>
            <a:ln w="28575"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9220" name="Oval 4"/>
            <p:cNvSpPr>
              <a:spLocks noChangeArrowheads="1"/>
            </p:cNvSpPr>
            <p:nvPr/>
          </p:nvSpPr>
          <p:spPr bwMode="auto">
            <a:xfrm>
              <a:off x="1089555" y="225681"/>
              <a:ext cx="2151863" cy="46501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начало</a:t>
              </a:r>
            </a:p>
          </p:txBody>
        </p:sp>
        <p:sp>
          <p:nvSpPr>
            <p:cNvPr id="9221" name="AutoShape 5"/>
            <p:cNvSpPr>
              <a:spLocks noChangeArrowheads="1"/>
            </p:cNvSpPr>
            <p:nvPr/>
          </p:nvSpPr>
          <p:spPr bwMode="auto">
            <a:xfrm>
              <a:off x="1027859" y="955369"/>
              <a:ext cx="2275254" cy="463549"/>
            </a:xfrm>
            <a:prstGeom prst="parallelogram">
              <a:avLst>
                <a:gd name="adj" fmla="val 132334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А, В</a:t>
              </a:r>
            </a:p>
          </p:txBody>
        </p:sp>
        <p:sp>
          <p:nvSpPr>
            <p:cNvPr id="9224" name="AutoShape 8"/>
            <p:cNvSpPr>
              <a:spLocks noChangeArrowheads="1"/>
            </p:cNvSpPr>
            <p:nvPr/>
          </p:nvSpPr>
          <p:spPr bwMode="auto">
            <a:xfrm>
              <a:off x="905146" y="2018457"/>
              <a:ext cx="2520678" cy="862756"/>
            </a:xfrm>
            <a:prstGeom prst="diamond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А </a:t>
              </a:r>
              <a:r>
                <a:rPr lang="en-US" sz="2400" b="1">
                  <a:latin typeface="Times New Roman" pitchFamily="18" charset="0"/>
                </a:rPr>
                <a:t>&lt;</a:t>
              </a:r>
              <a:r>
                <a:rPr lang="ru-RU" sz="2400" b="1">
                  <a:latin typeface="Times New Roman" pitchFamily="18" charset="0"/>
                </a:rPr>
                <a:t> В</a:t>
              </a:r>
            </a:p>
          </p:txBody>
        </p:sp>
        <p:sp>
          <p:nvSpPr>
            <p:cNvPr id="9226" name="AutoShape 10"/>
            <p:cNvSpPr>
              <a:spLocks noChangeArrowheads="1"/>
            </p:cNvSpPr>
            <p:nvPr/>
          </p:nvSpPr>
          <p:spPr bwMode="auto">
            <a:xfrm>
              <a:off x="1111287" y="5067620"/>
              <a:ext cx="2275254" cy="463549"/>
            </a:xfrm>
            <a:prstGeom prst="parallelogram">
              <a:avLst>
                <a:gd name="adj" fmla="val 132334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А, В</a:t>
              </a:r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>
              <a:off x="1172982" y="5965761"/>
              <a:ext cx="2151863" cy="465011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конец</a:t>
              </a: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1387897" y="3357115"/>
              <a:ext cx="1722033" cy="8627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 dirty="0">
                  <a:latin typeface="Times New Roman" pitchFamily="18" charset="0"/>
                </a:rPr>
                <a:t>А = А +1</a:t>
              </a:r>
            </a:p>
            <a:p>
              <a:pPr algn="ctr"/>
              <a:r>
                <a:rPr lang="ru-RU" sz="2400" b="1" dirty="0">
                  <a:latin typeface="Times New Roman" pitchFamily="18" charset="0"/>
                </a:rPr>
                <a:t> В = В - 1</a:t>
              </a: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2318181" y="2799320"/>
              <a:ext cx="492204" cy="530814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 dirty="0">
                  <a:solidFill>
                    <a:schemeClr val="hlink"/>
                  </a:solidFill>
                </a:rPr>
                <a:t>ДА</a:t>
              </a: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auto">
            <a:xfrm>
              <a:off x="3598375" y="1990525"/>
              <a:ext cx="492204" cy="596618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2400" b="1" dirty="0">
                  <a:solidFill>
                    <a:schemeClr val="hlink"/>
                  </a:solidFill>
                </a:rPr>
                <a:t>НЕТ</a:t>
              </a:r>
            </a:p>
          </p:txBody>
        </p:sp>
        <p:cxnSp>
          <p:nvCxnSpPr>
            <p:cNvPr id="24" name="Прямая со стрелкой 23"/>
            <p:cNvCxnSpPr>
              <a:stCxn id="9221" idx="4"/>
            </p:cNvCxnSpPr>
            <p:nvPr/>
          </p:nvCxnSpPr>
          <p:spPr>
            <a:xfrm flipH="1">
              <a:off x="2165485" y="1418918"/>
              <a:ext cx="1" cy="62778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9220" idx="4"/>
              <a:endCxn id="9221" idx="0"/>
            </p:cNvCxnSpPr>
            <p:nvPr/>
          </p:nvCxnSpPr>
          <p:spPr>
            <a:xfrm>
              <a:off x="2165486" y="690692"/>
              <a:ext cx="0" cy="2646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>
              <a:stCxn id="9224" idx="2"/>
            </p:cNvCxnSpPr>
            <p:nvPr/>
          </p:nvCxnSpPr>
          <p:spPr>
            <a:xfrm>
              <a:off x="2165485" y="2881213"/>
              <a:ext cx="0" cy="47590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9228" idx="2"/>
            </p:cNvCxnSpPr>
            <p:nvPr/>
          </p:nvCxnSpPr>
          <p:spPr>
            <a:xfrm flipH="1">
              <a:off x="2248913" y="4219871"/>
              <a:ext cx="1" cy="2892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467544" y="4509120"/>
              <a:ext cx="178137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16" name="Прямая соединительная линия 9215"/>
            <p:cNvCxnSpPr/>
            <p:nvPr/>
          </p:nvCxnSpPr>
          <p:spPr>
            <a:xfrm flipV="1">
              <a:off x="467544" y="2449835"/>
              <a:ext cx="0" cy="20592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38" name="Прямая со стрелкой 9237"/>
            <p:cNvCxnSpPr>
              <a:endCxn id="9224" idx="1"/>
            </p:cNvCxnSpPr>
            <p:nvPr/>
          </p:nvCxnSpPr>
          <p:spPr>
            <a:xfrm>
              <a:off x="467544" y="2449835"/>
              <a:ext cx="43760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42" name="Прямая соединительная линия 9241"/>
            <p:cNvCxnSpPr>
              <a:stCxn id="9224" idx="3"/>
            </p:cNvCxnSpPr>
            <p:nvPr/>
          </p:nvCxnSpPr>
          <p:spPr>
            <a:xfrm>
              <a:off x="3425824" y="2449835"/>
              <a:ext cx="129019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44" name="Прямая соединительная линия 9243"/>
            <p:cNvCxnSpPr/>
            <p:nvPr/>
          </p:nvCxnSpPr>
          <p:spPr>
            <a:xfrm>
              <a:off x="4716016" y="2449835"/>
              <a:ext cx="0" cy="220330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46" name="Прямая соединительная линия 9245"/>
            <p:cNvCxnSpPr/>
            <p:nvPr/>
          </p:nvCxnSpPr>
          <p:spPr>
            <a:xfrm flipH="1">
              <a:off x="2226503" y="4653136"/>
              <a:ext cx="2489514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50" name="Прямая со стрелкой 9249"/>
            <p:cNvCxnSpPr>
              <a:endCxn id="9226" idx="0"/>
            </p:cNvCxnSpPr>
            <p:nvPr/>
          </p:nvCxnSpPr>
          <p:spPr>
            <a:xfrm>
              <a:off x="2248914" y="4653136"/>
              <a:ext cx="0" cy="41448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/>
          <p:cNvSpPr txBox="1"/>
          <p:nvPr/>
        </p:nvSpPr>
        <p:spPr>
          <a:xfrm>
            <a:off x="5788299" y="274535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588224" y="2741225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4      3</a:t>
            </a:r>
          </a:p>
        </p:txBody>
      </p:sp>
      <p:sp>
        <p:nvSpPr>
          <p:cNvPr id="9253" name="TextBox 9252"/>
          <p:cNvSpPr txBox="1"/>
          <p:nvPr/>
        </p:nvSpPr>
        <p:spPr>
          <a:xfrm>
            <a:off x="4812990" y="4986399"/>
            <a:ext cx="330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А=4, В=3 </a:t>
            </a:r>
          </a:p>
        </p:txBody>
      </p:sp>
    </p:spTree>
    <p:extLst>
      <p:ext uri="{BB962C8B-B14F-4D97-AF65-F5344CB8AC3E}">
        <p14:creationId xmlns:p14="http://schemas.microsoft.com/office/powerpoint/2010/main" val="96321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101" grpId="0"/>
      <p:bldP spid="102" grpId="0"/>
      <p:bldP spid="92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5" r="3067"/>
          <a:stretch/>
        </p:blipFill>
        <p:spPr bwMode="auto">
          <a:xfrm>
            <a:off x="107504" y="0"/>
            <a:ext cx="6385499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641640"/>
              </p:ext>
            </p:extLst>
          </p:nvPr>
        </p:nvGraphicFramePr>
        <p:xfrm>
          <a:off x="6372200" y="1030665"/>
          <a:ext cx="2485773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5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82280" y="205666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1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33900" y="205666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6063" y="250726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25988" y="2606130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5     10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69813" y="5333079"/>
            <a:ext cx="2388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Х=5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33900" y="310094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78368" y="3087905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5      5</a:t>
            </a:r>
          </a:p>
        </p:txBody>
      </p:sp>
    </p:spTree>
    <p:extLst>
      <p:ext uri="{BB962C8B-B14F-4D97-AF65-F5344CB8AC3E}">
        <p14:creationId xmlns:p14="http://schemas.microsoft.com/office/powerpoint/2010/main" val="137398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901459"/>
              </p:ext>
            </p:extLst>
          </p:nvPr>
        </p:nvGraphicFramePr>
        <p:xfrm>
          <a:off x="5534436" y="1268760"/>
          <a:ext cx="2485773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5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2226503" y="5278787"/>
            <a:ext cx="0" cy="686974"/>
          </a:xfrm>
          <a:prstGeom prst="line">
            <a:avLst/>
          </a:prstGeom>
          <a:ln w="28575">
            <a:headEnd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089555" y="225681"/>
            <a:ext cx="2151863" cy="46501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начало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027859" y="955369"/>
            <a:ext cx="2275254" cy="463549"/>
          </a:xfrm>
          <a:prstGeom prst="parallelogram">
            <a:avLst>
              <a:gd name="adj" fmla="val 132334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А, В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905146" y="2018457"/>
            <a:ext cx="2520678" cy="862756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А </a:t>
            </a:r>
            <a:r>
              <a:rPr lang="ru-RU" sz="2400" b="1" dirty="0" smtClean="0">
                <a:latin typeface="Times New Roman" pitchFamily="18" charset="0"/>
              </a:rPr>
              <a:t>≥1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1111287" y="5067620"/>
            <a:ext cx="2275254" cy="463549"/>
          </a:xfrm>
          <a:prstGeom prst="parallelogram">
            <a:avLst>
              <a:gd name="adj" fmla="val 132334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А, В</a:t>
            </a:r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1172982" y="5965761"/>
            <a:ext cx="2151863" cy="46501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конец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1387897" y="3357115"/>
            <a:ext cx="1722033" cy="8627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А = А - 1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</a:rPr>
              <a:t>= В *2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2318181" y="2799320"/>
            <a:ext cx="492204" cy="53081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hlink"/>
                </a:solidFill>
              </a:rPr>
              <a:t>ДА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3598375" y="1990525"/>
            <a:ext cx="492204" cy="59661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hlink"/>
                </a:solidFill>
              </a:rPr>
              <a:t>НЕТ</a:t>
            </a:r>
          </a:p>
        </p:txBody>
      </p:sp>
      <p:cxnSp>
        <p:nvCxnSpPr>
          <p:cNvPr id="24" name="Прямая со стрелкой 23"/>
          <p:cNvCxnSpPr>
            <a:stCxn id="9221" idx="4"/>
          </p:cNvCxnSpPr>
          <p:nvPr/>
        </p:nvCxnSpPr>
        <p:spPr>
          <a:xfrm flipH="1">
            <a:off x="2165485" y="1418918"/>
            <a:ext cx="1" cy="62778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9220" idx="4"/>
            <a:endCxn id="9221" idx="0"/>
          </p:cNvCxnSpPr>
          <p:nvPr/>
        </p:nvCxnSpPr>
        <p:spPr>
          <a:xfrm>
            <a:off x="2165486" y="690692"/>
            <a:ext cx="0" cy="2646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9224" idx="2"/>
          </p:cNvCxnSpPr>
          <p:nvPr/>
        </p:nvCxnSpPr>
        <p:spPr>
          <a:xfrm>
            <a:off x="2165485" y="2881213"/>
            <a:ext cx="0" cy="4759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9228" idx="2"/>
          </p:cNvCxnSpPr>
          <p:nvPr/>
        </p:nvCxnSpPr>
        <p:spPr>
          <a:xfrm flipH="1">
            <a:off x="2248913" y="4219871"/>
            <a:ext cx="1" cy="28924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467544" y="4509120"/>
            <a:ext cx="17813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6" name="Прямая соединительная линия 9215"/>
          <p:cNvCxnSpPr/>
          <p:nvPr/>
        </p:nvCxnSpPr>
        <p:spPr>
          <a:xfrm flipV="1">
            <a:off x="467544" y="2449835"/>
            <a:ext cx="0" cy="20592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8" name="Прямая со стрелкой 9237"/>
          <p:cNvCxnSpPr>
            <a:endCxn id="9224" idx="1"/>
          </p:cNvCxnSpPr>
          <p:nvPr/>
        </p:nvCxnSpPr>
        <p:spPr>
          <a:xfrm>
            <a:off x="467544" y="2449835"/>
            <a:ext cx="43760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2" name="Прямая соединительная линия 9241"/>
          <p:cNvCxnSpPr>
            <a:stCxn id="9224" idx="3"/>
          </p:cNvCxnSpPr>
          <p:nvPr/>
        </p:nvCxnSpPr>
        <p:spPr>
          <a:xfrm>
            <a:off x="3425824" y="2449835"/>
            <a:ext cx="12901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4" name="Прямая соединительная линия 9243"/>
          <p:cNvCxnSpPr/>
          <p:nvPr/>
        </p:nvCxnSpPr>
        <p:spPr>
          <a:xfrm>
            <a:off x="4716016" y="2449835"/>
            <a:ext cx="0" cy="22033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6" name="Прямая соединительная линия 9245"/>
          <p:cNvCxnSpPr/>
          <p:nvPr/>
        </p:nvCxnSpPr>
        <p:spPr>
          <a:xfrm flipH="1">
            <a:off x="2226503" y="4653136"/>
            <a:ext cx="2489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0" name="Прямая со стрелкой 9249"/>
          <p:cNvCxnSpPr>
            <a:endCxn id="9226" idx="0"/>
          </p:cNvCxnSpPr>
          <p:nvPr/>
        </p:nvCxnSpPr>
        <p:spPr>
          <a:xfrm>
            <a:off x="2248914" y="4653136"/>
            <a:ext cx="0" cy="4144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53" name="TextBox 9252"/>
          <p:cNvSpPr txBox="1"/>
          <p:nvPr/>
        </p:nvSpPr>
        <p:spPr>
          <a:xfrm>
            <a:off x="4812990" y="4986399"/>
            <a:ext cx="1447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90579" y="458186"/>
            <a:ext cx="3323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Домашняя задача</a:t>
            </a:r>
          </a:p>
        </p:txBody>
      </p:sp>
    </p:spTree>
    <p:extLst>
      <p:ext uri="{BB962C8B-B14F-4D97-AF65-F5344CB8AC3E}">
        <p14:creationId xmlns:p14="http://schemas.microsoft.com/office/powerpoint/2010/main" val="349117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405746"/>
              </p:ext>
            </p:extLst>
          </p:nvPr>
        </p:nvGraphicFramePr>
        <p:xfrm>
          <a:off x="5534436" y="1268760"/>
          <a:ext cx="2485773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5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85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6588224" y="229643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4      4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96136" y="229475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2226503" y="5278787"/>
            <a:ext cx="0" cy="686974"/>
          </a:xfrm>
          <a:prstGeom prst="line">
            <a:avLst/>
          </a:prstGeom>
          <a:ln w="28575">
            <a:headEnd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089555" y="225681"/>
            <a:ext cx="2151863" cy="46501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начало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027859" y="955369"/>
            <a:ext cx="2275254" cy="463549"/>
          </a:xfrm>
          <a:prstGeom prst="parallelogram">
            <a:avLst>
              <a:gd name="adj" fmla="val 132334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А, В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905146" y="2018457"/>
            <a:ext cx="2520678" cy="862756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А </a:t>
            </a:r>
            <a:r>
              <a:rPr lang="ru-RU" sz="2400" b="1" dirty="0" smtClean="0">
                <a:latin typeface="Times New Roman" pitchFamily="18" charset="0"/>
              </a:rPr>
              <a:t>≥1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1111287" y="5067620"/>
            <a:ext cx="2275254" cy="463549"/>
          </a:xfrm>
          <a:prstGeom prst="parallelogram">
            <a:avLst>
              <a:gd name="adj" fmla="val 132334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А, В</a:t>
            </a:r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1172982" y="5965761"/>
            <a:ext cx="2151863" cy="465011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конец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1387897" y="3357115"/>
            <a:ext cx="1722033" cy="8627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А = А - 1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</a:rPr>
              <a:t>= В *2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2318181" y="2799320"/>
            <a:ext cx="492204" cy="53081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hlink"/>
                </a:solidFill>
              </a:rPr>
              <a:t>ДА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3598375" y="1990525"/>
            <a:ext cx="492204" cy="59661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hlink"/>
                </a:solidFill>
              </a:rPr>
              <a:t>НЕТ</a:t>
            </a:r>
          </a:p>
        </p:txBody>
      </p:sp>
      <p:cxnSp>
        <p:nvCxnSpPr>
          <p:cNvPr id="24" name="Прямая со стрелкой 23"/>
          <p:cNvCxnSpPr>
            <a:stCxn id="9221" idx="4"/>
          </p:cNvCxnSpPr>
          <p:nvPr/>
        </p:nvCxnSpPr>
        <p:spPr>
          <a:xfrm flipH="1">
            <a:off x="2165485" y="1418918"/>
            <a:ext cx="1" cy="62778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9220" idx="4"/>
            <a:endCxn id="9221" idx="0"/>
          </p:cNvCxnSpPr>
          <p:nvPr/>
        </p:nvCxnSpPr>
        <p:spPr>
          <a:xfrm>
            <a:off x="2165486" y="690692"/>
            <a:ext cx="0" cy="2646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9224" idx="2"/>
          </p:cNvCxnSpPr>
          <p:nvPr/>
        </p:nvCxnSpPr>
        <p:spPr>
          <a:xfrm>
            <a:off x="2165485" y="2881213"/>
            <a:ext cx="0" cy="4759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9228" idx="2"/>
          </p:cNvCxnSpPr>
          <p:nvPr/>
        </p:nvCxnSpPr>
        <p:spPr>
          <a:xfrm flipH="1">
            <a:off x="2248913" y="4219871"/>
            <a:ext cx="1" cy="28924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467544" y="4509120"/>
            <a:ext cx="17813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6" name="Прямая соединительная линия 9215"/>
          <p:cNvCxnSpPr/>
          <p:nvPr/>
        </p:nvCxnSpPr>
        <p:spPr>
          <a:xfrm flipV="1">
            <a:off x="467544" y="2449835"/>
            <a:ext cx="0" cy="20592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8" name="Прямая со стрелкой 9237"/>
          <p:cNvCxnSpPr>
            <a:endCxn id="9224" idx="1"/>
          </p:cNvCxnSpPr>
          <p:nvPr/>
        </p:nvCxnSpPr>
        <p:spPr>
          <a:xfrm>
            <a:off x="467544" y="2449835"/>
            <a:ext cx="43760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2" name="Прямая соединительная линия 9241"/>
          <p:cNvCxnSpPr>
            <a:stCxn id="9224" idx="3"/>
          </p:cNvCxnSpPr>
          <p:nvPr/>
        </p:nvCxnSpPr>
        <p:spPr>
          <a:xfrm>
            <a:off x="3425824" y="2449835"/>
            <a:ext cx="12901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4" name="Прямая соединительная линия 9243"/>
          <p:cNvCxnSpPr/>
          <p:nvPr/>
        </p:nvCxnSpPr>
        <p:spPr>
          <a:xfrm>
            <a:off x="4716016" y="2449835"/>
            <a:ext cx="0" cy="22033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46" name="Прямая соединительная линия 9245"/>
          <p:cNvCxnSpPr/>
          <p:nvPr/>
        </p:nvCxnSpPr>
        <p:spPr>
          <a:xfrm flipH="1">
            <a:off x="2226503" y="4653136"/>
            <a:ext cx="2489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0" name="Прямая со стрелкой 9249"/>
          <p:cNvCxnSpPr>
            <a:endCxn id="9226" idx="0"/>
          </p:cNvCxnSpPr>
          <p:nvPr/>
        </p:nvCxnSpPr>
        <p:spPr>
          <a:xfrm>
            <a:off x="2248914" y="4653136"/>
            <a:ext cx="0" cy="4144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5788299" y="274535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588224" y="2844225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3      8</a:t>
            </a:r>
          </a:p>
        </p:txBody>
      </p:sp>
      <p:sp>
        <p:nvSpPr>
          <p:cNvPr id="9253" name="TextBox 9252"/>
          <p:cNvSpPr txBox="1"/>
          <p:nvPr/>
        </p:nvSpPr>
        <p:spPr>
          <a:xfrm>
            <a:off x="4812990" y="4986399"/>
            <a:ext cx="3512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А=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В=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6136" y="333904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40604" y="332600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2      16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88299" y="385233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540604" y="3852337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1      32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90579" y="458186"/>
            <a:ext cx="3323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Домашняя задача</a:t>
            </a:r>
          </a:p>
        </p:txBody>
      </p:sp>
    </p:spTree>
    <p:extLst>
      <p:ext uri="{BB962C8B-B14F-4D97-AF65-F5344CB8AC3E}">
        <p14:creationId xmlns:p14="http://schemas.microsoft.com/office/powerpoint/2010/main" val="372910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101" grpId="0"/>
      <p:bldP spid="102" grpId="0"/>
      <p:bldP spid="9253" grpId="0"/>
      <p:bldP spid="29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254</Words>
  <Application>Microsoft Office PowerPoint</Application>
  <PresentationFormat>Экран (4:3)</PresentationFormat>
  <Paragraphs>104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 урока:</vt:lpstr>
      <vt:lpstr>Ты знаешь, как пришить пуговицу?</vt:lpstr>
      <vt:lpstr>Алгоритм с повторением</vt:lpstr>
      <vt:lpstr>Подготовка домашнего задания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</dc:title>
  <dc:creator>User</dc:creator>
  <cp:lastModifiedBy>User</cp:lastModifiedBy>
  <cp:revision>45</cp:revision>
  <dcterms:modified xsi:type="dcterms:W3CDTF">2022-04-25T16:51:06Z</dcterms:modified>
</cp:coreProperties>
</file>