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331" r:id="rId3"/>
    <p:sldId id="332" r:id="rId4"/>
    <p:sldId id="354" r:id="rId5"/>
    <p:sldId id="353" r:id="rId6"/>
    <p:sldId id="343" r:id="rId7"/>
    <p:sldId id="344" r:id="rId8"/>
    <p:sldId id="356" r:id="rId9"/>
    <p:sldId id="35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8000"/>
    <a:srgbClr val="CC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257" autoAdjust="0"/>
  </p:normalViewPr>
  <p:slideViewPr>
    <p:cSldViewPr>
      <p:cViewPr varScale="1">
        <p:scale>
          <a:sx n="81" d="100"/>
          <a:sy n="81" d="100"/>
        </p:scale>
        <p:origin x="-142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340768"/>
            <a:ext cx="0" cy="3708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695692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altLang="en-US" noProof="0"/>
              <a:t>Образец заголовка</a:t>
            </a:r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ru-RU" altLang="en-US" noProof="0"/>
              <a:t>Образец подзаголовка</a:t>
            </a:r>
            <a:endParaRPr lang="ru-RU" altLang="en-US" noProof="0" dirty="0"/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03E105-D027-40A3-847D-303E8E35392D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pic>
        <p:nvPicPr>
          <p:cNvPr id="6146" name="Picture 2" descr="D:\_Папа-адм\Desktop\Рисунок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171" y="6597651"/>
            <a:ext cx="2700337" cy="26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E:\_Папа-админ\Desktop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765" y="2924944"/>
            <a:ext cx="1643003" cy="177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_Папа-адм\Desktop\Рисунок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171" y="6597651"/>
            <a:ext cx="2700337" cy="26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:\_Папа-админ\Desktop\Рисунок1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765" y="2924944"/>
            <a:ext cx="1643003" cy="177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554309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60E95-A5D1-48FA-827D-1A9B1C67C702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566844106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E3CA5-2211-486F-BA15-A5BF6B12B867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05826932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pPr lvl="0"/>
            <a:r>
              <a:rPr lang="ru-RU" noProof="0"/>
              <a:t>Вставка таблицы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4620E-03B6-4A88-961C-A5C37945337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936381513"/>
      </p:ext>
    </p:extLst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2E84B-C348-421B-83C5-873C26BD10DF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75263916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E0ED7-DB4D-4DB9-8182-EFC0D4946C72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52212859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D58D7-701D-48F6-95CE-CD010E4E597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987069601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09E74-0138-4E6B-8763-A93950415DB8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264100426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B4771-EDA8-44CC-AC72-72A9B03C887B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835957176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27D03-7E06-4DA9-A3C8-9CB304C503B2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89058435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93E3B-E540-4AB8-B4D1-FF27EE22D9ED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497456742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DEED7-92A4-43A8-9B21-73CC7A85329D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55863918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56D9F-73B6-4FAC-BBD0-32571A58418C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19923410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8100392" y="128360"/>
            <a:ext cx="0" cy="900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fld id="{EF3DB5B2-37A1-44B2-9AFD-B95B216D0AE0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pic>
        <p:nvPicPr>
          <p:cNvPr id="40" name="Picture 2" descr="D:\_Папа-адм\Desktop\Рисунок1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171" y="6597651"/>
            <a:ext cx="2700337" cy="26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E:\_Папа-админ\Desktop\Рисунок1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96" y="80628"/>
            <a:ext cx="95689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_Папа-адм\Desktop\Рисунок1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171" y="6597651"/>
            <a:ext cx="2700337" cy="26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E:\_Папа-админ\Desktop\Рисунок1.jpg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96" y="80628"/>
            <a:ext cx="95689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</p:sldLayoutIdLst>
  <p:transition spd="med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3508" y="1592796"/>
            <a:ext cx="7164795" cy="935521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ru-RU" sz="3200">
                <a:solidFill>
                  <a:srgbClr val="330066"/>
                </a:solidFill>
                <a:latin typeface="Arial"/>
              </a:rPr>
              <a:t>Язык программирования </a:t>
            </a:r>
            <a:r>
              <a:rPr lang="en-US" sz="3200">
                <a:solidFill>
                  <a:srgbClr val="330066"/>
                </a:solidFill>
                <a:latin typeface="Arial"/>
              </a:rPr>
              <a:t>Python</a:t>
            </a:r>
            <a:endParaRPr lang="ru-RU" sz="44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140968"/>
            <a:ext cx="7236804" cy="1279512"/>
          </a:xfrm>
        </p:spPr>
        <p:txBody>
          <a:bodyPr/>
          <a:lstStyle/>
          <a:p>
            <a:r>
              <a:rPr lang="ru-RU" b="1">
                <a:solidFill>
                  <a:schemeClr val="accent6">
                    <a:lumMod val="75000"/>
                  </a:schemeClr>
                </a:solidFill>
              </a:rPr>
              <a:t>Операторы ветвления в языке </a:t>
            </a:r>
            <a:r>
              <a:rPr lang="en-US" b="1">
                <a:solidFill>
                  <a:schemeClr val="accent6">
                    <a:lumMod val="75000"/>
                  </a:schemeClr>
                </a:solidFill>
              </a:rPr>
              <a:t>Python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2"/>
          <a:stretch/>
        </p:blipFill>
        <p:spPr bwMode="auto">
          <a:xfrm>
            <a:off x="7235687" y="116632"/>
            <a:ext cx="1690726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06"/>
          <p:cNvSpPr>
            <a:spLocks noGrp="1" noChangeArrowheads="1"/>
          </p:cNvSpPr>
          <p:nvPr>
            <p:ph type="title"/>
          </p:nvPr>
        </p:nvSpPr>
        <p:spPr>
          <a:xfrm>
            <a:off x="683568" y="152636"/>
            <a:ext cx="7272338" cy="800708"/>
          </a:xfrm>
          <a:noFill/>
        </p:spPr>
        <p:txBody>
          <a:bodyPr anchor="t"/>
          <a:lstStyle/>
          <a:p>
            <a:pPr algn="ctr" eaLnBrk="1" hangingPunct="1"/>
            <a:r>
              <a:rPr lang="ru-RU" sz="3600" dirty="0"/>
              <a:t>Операторы ветвления</a:t>
            </a:r>
            <a:r>
              <a:rPr lang="ru-RU" dirty="0"/>
              <a:t> </a:t>
            </a:r>
            <a:br>
              <a:rPr lang="ru-RU" dirty="0"/>
            </a:br>
            <a:endParaRPr lang="ru-RU" sz="2400" i="1" dirty="0"/>
          </a:p>
        </p:txBody>
      </p:sp>
      <p:grpSp>
        <p:nvGrpSpPr>
          <p:cNvPr id="4099" name="Group 303"/>
          <p:cNvGrpSpPr>
            <a:grpSpLocks/>
          </p:cNvGrpSpPr>
          <p:nvPr/>
        </p:nvGrpSpPr>
        <p:grpSpPr bwMode="auto">
          <a:xfrm>
            <a:off x="352410" y="1306513"/>
            <a:ext cx="3595688" cy="2120900"/>
            <a:chOff x="522" y="1035"/>
            <a:chExt cx="2265" cy="1336"/>
          </a:xfrm>
        </p:grpSpPr>
        <p:sp>
          <p:nvSpPr>
            <p:cNvPr id="4104" name="Line 290"/>
            <p:cNvSpPr>
              <a:spLocks noChangeAspect="1" noChangeShapeType="1"/>
            </p:cNvSpPr>
            <p:nvPr/>
          </p:nvSpPr>
          <p:spPr bwMode="auto">
            <a:xfrm>
              <a:off x="1661" y="1035"/>
              <a:ext cx="0" cy="2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05" name="AutoShape 291"/>
            <p:cNvSpPr>
              <a:spLocks noChangeAspect="1" noChangeArrowheads="1"/>
            </p:cNvSpPr>
            <p:nvPr/>
          </p:nvSpPr>
          <p:spPr bwMode="auto">
            <a:xfrm>
              <a:off x="1093" y="1268"/>
              <a:ext cx="1134" cy="389"/>
            </a:xfrm>
            <a:prstGeom prst="flowChartDecision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 anchorCtr="1"/>
            <a:lstStyle/>
            <a:p>
              <a:pPr algn="ctr"/>
              <a:r>
                <a:rPr lang="ru-RU" sz="1600"/>
                <a:t>условие</a:t>
              </a:r>
            </a:p>
          </p:txBody>
        </p:sp>
        <p:sp>
          <p:nvSpPr>
            <p:cNvPr id="4106" name="Rectangle 292"/>
            <p:cNvSpPr>
              <a:spLocks noChangeArrowheads="1"/>
            </p:cNvSpPr>
            <p:nvPr/>
          </p:nvSpPr>
          <p:spPr bwMode="auto">
            <a:xfrm>
              <a:off x="522" y="1755"/>
              <a:ext cx="816" cy="272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 anchorCtr="1"/>
            <a:lstStyle/>
            <a:p>
              <a:pPr algn="ctr"/>
              <a:r>
                <a:rPr lang="ru-RU" sz="1600" dirty="0"/>
                <a:t>действия_1</a:t>
              </a:r>
            </a:p>
          </p:txBody>
        </p:sp>
        <p:sp>
          <p:nvSpPr>
            <p:cNvPr id="4107" name="Rectangle 293"/>
            <p:cNvSpPr>
              <a:spLocks noChangeArrowheads="1"/>
            </p:cNvSpPr>
            <p:nvPr/>
          </p:nvSpPr>
          <p:spPr bwMode="auto">
            <a:xfrm>
              <a:off x="1971" y="1755"/>
              <a:ext cx="816" cy="272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 anchorCtr="1"/>
            <a:lstStyle/>
            <a:p>
              <a:pPr algn="ctr"/>
              <a:r>
                <a:rPr lang="ru-RU" sz="1600" dirty="0"/>
                <a:t>действия_2</a:t>
              </a:r>
            </a:p>
          </p:txBody>
        </p:sp>
        <p:sp>
          <p:nvSpPr>
            <p:cNvPr id="4108" name="Freeform 294"/>
            <p:cNvSpPr>
              <a:spLocks noChangeAspect="1"/>
            </p:cNvSpPr>
            <p:nvPr/>
          </p:nvSpPr>
          <p:spPr bwMode="auto">
            <a:xfrm flipH="1">
              <a:off x="2227" y="1462"/>
              <a:ext cx="146" cy="293"/>
            </a:xfrm>
            <a:custGeom>
              <a:avLst/>
              <a:gdLst>
                <a:gd name="T0" fmla="*/ 60 w 228"/>
                <a:gd name="T1" fmla="*/ 0 h 285"/>
                <a:gd name="T2" fmla="*/ 0 w 228"/>
                <a:gd name="T3" fmla="*/ 0 h 285"/>
                <a:gd name="T4" fmla="*/ 0 w 228"/>
                <a:gd name="T5" fmla="*/ 309 h 28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8" h="285">
                  <a:moveTo>
                    <a:pt x="228" y="0"/>
                  </a:moveTo>
                  <a:lnTo>
                    <a:pt x="0" y="0"/>
                  </a:lnTo>
                  <a:lnTo>
                    <a:pt x="0" y="285"/>
                  </a:lnTo>
                </a:path>
              </a:pathLst>
            </a:custGeom>
            <a:noFill/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09" name="Freeform 295"/>
            <p:cNvSpPr>
              <a:spLocks noChangeAspect="1"/>
            </p:cNvSpPr>
            <p:nvPr/>
          </p:nvSpPr>
          <p:spPr bwMode="auto">
            <a:xfrm>
              <a:off x="947" y="1462"/>
              <a:ext cx="146" cy="293"/>
            </a:xfrm>
            <a:custGeom>
              <a:avLst/>
              <a:gdLst>
                <a:gd name="T0" fmla="*/ 60 w 228"/>
                <a:gd name="T1" fmla="*/ 0 h 285"/>
                <a:gd name="T2" fmla="*/ 0 w 228"/>
                <a:gd name="T3" fmla="*/ 0 h 285"/>
                <a:gd name="T4" fmla="*/ 0 w 228"/>
                <a:gd name="T5" fmla="*/ 309 h 28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8" h="285">
                  <a:moveTo>
                    <a:pt x="228" y="0"/>
                  </a:moveTo>
                  <a:lnTo>
                    <a:pt x="0" y="0"/>
                  </a:lnTo>
                  <a:lnTo>
                    <a:pt x="0" y="285"/>
                  </a:lnTo>
                </a:path>
              </a:pathLst>
            </a:custGeom>
            <a:noFill/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10" name="Freeform 296"/>
            <p:cNvSpPr>
              <a:spLocks noChangeAspect="1"/>
            </p:cNvSpPr>
            <p:nvPr/>
          </p:nvSpPr>
          <p:spPr bwMode="auto">
            <a:xfrm>
              <a:off x="947" y="2024"/>
              <a:ext cx="1426" cy="118"/>
            </a:xfrm>
            <a:custGeom>
              <a:avLst/>
              <a:gdLst>
                <a:gd name="T0" fmla="*/ 0 w 2223"/>
                <a:gd name="T1" fmla="*/ 0 h 114"/>
                <a:gd name="T2" fmla="*/ 0 w 2223"/>
                <a:gd name="T3" fmla="*/ 126 h 114"/>
                <a:gd name="T4" fmla="*/ 587 w 2223"/>
                <a:gd name="T5" fmla="*/ 126 h 114"/>
                <a:gd name="T6" fmla="*/ 587 w 2223"/>
                <a:gd name="T7" fmla="*/ 0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23" h="114">
                  <a:moveTo>
                    <a:pt x="0" y="0"/>
                  </a:moveTo>
                  <a:lnTo>
                    <a:pt x="0" y="114"/>
                  </a:lnTo>
                  <a:lnTo>
                    <a:pt x="2223" y="114"/>
                  </a:lnTo>
                  <a:lnTo>
                    <a:pt x="2223" y="0"/>
                  </a:lnTo>
                </a:path>
              </a:pathLst>
            </a:custGeom>
            <a:noFill/>
            <a:ln w="127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11" name="Line 297"/>
            <p:cNvSpPr>
              <a:spLocks noChangeAspect="1" noChangeShapeType="1"/>
            </p:cNvSpPr>
            <p:nvPr/>
          </p:nvSpPr>
          <p:spPr bwMode="auto">
            <a:xfrm>
              <a:off x="1665" y="2137"/>
              <a:ext cx="0" cy="2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12" name="Text Box 298"/>
            <p:cNvSpPr txBox="1">
              <a:spLocks noChangeAspect="1" noChangeArrowheads="1"/>
            </p:cNvSpPr>
            <p:nvPr/>
          </p:nvSpPr>
          <p:spPr bwMode="auto">
            <a:xfrm>
              <a:off x="816" y="1292"/>
              <a:ext cx="329" cy="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1600"/>
                <a:t>да</a:t>
              </a:r>
            </a:p>
          </p:txBody>
        </p:sp>
        <p:sp>
          <p:nvSpPr>
            <p:cNvPr id="4113" name="Text Box 299"/>
            <p:cNvSpPr txBox="1">
              <a:spLocks noChangeAspect="1" noChangeArrowheads="1"/>
            </p:cNvSpPr>
            <p:nvPr/>
          </p:nvSpPr>
          <p:spPr bwMode="auto">
            <a:xfrm>
              <a:off x="2169" y="1292"/>
              <a:ext cx="329" cy="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1600"/>
                <a:t>нет</a:t>
              </a:r>
            </a:p>
          </p:txBody>
        </p:sp>
      </p:grpSp>
      <p:sp>
        <p:nvSpPr>
          <p:cNvPr id="8493" name="Text Box 301"/>
          <p:cNvSpPr txBox="1">
            <a:spLocks noChangeArrowheads="1"/>
          </p:cNvSpPr>
          <p:nvPr/>
        </p:nvSpPr>
        <p:spPr bwMode="auto">
          <a:xfrm>
            <a:off x="1418122" y="758518"/>
            <a:ext cx="56886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i="1" dirty="0">
                <a:solidFill>
                  <a:schemeClr val="tx2"/>
                </a:solidFill>
              </a:rPr>
              <a:t>Полная форма ветвления (условного оператора):</a:t>
            </a:r>
          </a:p>
        </p:txBody>
      </p:sp>
      <p:sp>
        <p:nvSpPr>
          <p:cNvPr id="4101" name="Text Box 304"/>
          <p:cNvSpPr txBox="1">
            <a:spLocks noChangeArrowheads="1"/>
          </p:cNvSpPr>
          <p:nvPr/>
        </p:nvSpPr>
        <p:spPr bwMode="auto">
          <a:xfrm>
            <a:off x="647564" y="3427413"/>
            <a:ext cx="79640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b="1" dirty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Если</a:t>
            </a:r>
            <a:r>
              <a:rPr lang="ru-RU" sz="2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условие истинно, то выполняется блок_1, </a:t>
            </a:r>
            <a:r>
              <a:rPr lang="ru-RU" sz="2000" b="1" dirty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иначе</a:t>
            </a:r>
            <a:r>
              <a:rPr lang="ru-RU" sz="2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– блок_2. </a:t>
            </a:r>
          </a:p>
        </p:txBody>
      </p:sp>
      <p:sp>
        <p:nvSpPr>
          <p:cNvPr id="16" name="Text Box 301"/>
          <p:cNvSpPr txBox="1">
            <a:spLocks noChangeArrowheads="1"/>
          </p:cNvSpPr>
          <p:nvPr/>
        </p:nvSpPr>
        <p:spPr bwMode="auto">
          <a:xfrm>
            <a:off x="4354684" y="1335889"/>
            <a:ext cx="4468021" cy="156966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lg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>
                <a:solidFill>
                  <a:srgbClr val="CC6600"/>
                </a:solidFill>
                <a:latin typeface="Courier New"/>
              </a:rPr>
              <a:t>i</a:t>
            </a:r>
            <a:r>
              <a:rPr lang="ru-RU" sz="2400" b="1" dirty="0">
                <a:solidFill>
                  <a:srgbClr val="CC6600"/>
                </a:solidFill>
                <a:latin typeface="Courier New"/>
              </a:rPr>
              <a:t>f</a:t>
            </a:r>
            <a:r>
              <a:rPr lang="ru-RU" sz="2400" b="1" dirty="0">
                <a:solidFill>
                  <a:srgbClr val="000000"/>
                </a:solidFill>
                <a:latin typeface="Courier New"/>
              </a:rPr>
              <a:t> &lt;условие&gt;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/>
              </a:rPr>
              <a:t>    &lt;блок_операторов_1&gt; </a:t>
            </a:r>
            <a:endParaRPr lang="en-US" sz="2400" b="1" dirty="0">
              <a:solidFill>
                <a:srgbClr val="000000"/>
              </a:solidFill>
              <a:latin typeface="Courier New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C6600"/>
                </a:solidFill>
                <a:latin typeface="Courier New"/>
              </a:rPr>
              <a:t>e</a:t>
            </a:r>
            <a:r>
              <a:rPr lang="ru-RU" sz="2400" b="1" dirty="0" err="1">
                <a:solidFill>
                  <a:srgbClr val="CC6600"/>
                </a:solidFill>
                <a:latin typeface="Courier New"/>
              </a:rPr>
              <a:t>lse</a:t>
            </a:r>
            <a:r>
              <a:rPr lang="en-US" sz="2400" b="1" dirty="0">
                <a:latin typeface="Courier New"/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/>
              </a:rPr>
              <a:t>    &lt;блок_операторов_2&gt;</a:t>
            </a:r>
            <a:endParaRPr lang="ru-RU" sz="2400" b="1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19" y="3897052"/>
            <a:ext cx="8558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>
                <a:solidFill>
                  <a:schemeClr val="tx2"/>
                </a:solidFill>
              </a:rPr>
              <a:t>В языке </a:t>
            </a:r>
            <a:r>
              <a:rPr lang="en-US" i="1" dirty="0">
                <a:solidFill>
                  <a:schemeClr val="tx2"/>
                </a:solidFill>
              </a:rPr>
              <a:t>Python </a:t>
            </a:r>
            <a:r>
              <a:rPr lang="ru-RU" i="1" dirty="0">
                <a:solidFill>
                  <a:schemeClr val="tx2"/>
                </a:solidFill>
              </a:rPr>
              <a:t>важную роль играют отступы операторов от левой границы текста программы. Начало и конец блоков операторов определяется этими сдвигами. Задаются отступы пробелами или клавишей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</a:t>
            </a:r>
            <a:r>
              <a:rPr lang="ru-RU" i="1" dirty="0">
                <a:solidFill>
                  <a:schemeClr val="tx2"/>
                </a:solidFill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6704" y="5249073"/>
            <a:ext cx="8558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chemeClr val="tx2"/>
                </a:solidFill>
              </a:rPr>
              <a:t>Если в блоке всего один оператор, то допустима такая форма записи:</a:t>
            </a:r>
          </a:p>
        </p:txBody>
      </p:sp>
      <p:sp>
        <p:nvSpPr>
          <p:cNvPr id="20" name="Text Box 301"/>
          <p:cNvSpPr txBox="1">
            <a:spLocks noChangeArrowheads="1"/>
          </p:cNvSpPr>
          <p:nvPr/>
        </p:nvSpPr>
        <p:spPr bwMode="auto">
          <a:xfrm>
            <a:off x="359388" y="5622339"/>
            <a:ext cx="5256727" cy="83099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lg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>
                <a:solidFill>
                  <a:srgbClr val="CC6600"/>
                </a:solidFill>
                <a:latin typeface="Courier New"/>
              </a:rPr>
              <a:t>i</a:t>
            </a:r>
            <a:r>
              <a:rPr lang="ru-RU" sz="2400" b="1" dirty="0">
                <a:solidFill>
                  <a:srgbClr val="CC6600"/>
                </a:solidFill>
                <a:latin typeface="Courier New"/>
              </a:rPr>
              <a:t>f</a:t>
            </a:r>
            <a:r>
              <a:rPr lang="ru-RU" sz="2400" b="1" dirty="0">
                <a:solidFill>
                  <a:srgbClr val="000000"/>
                </a:solidFill>
                <a:latin typeface="Courier New"/>
              </a:rPr>
              <a:t> &lt;условие&gt;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:</a:t>
            </a:r>
            <a:r>
              <a:rPr lang="ru-RU" sz="2400" b="1" dirty="0">
                <a:solidFill>
                  <a:srgbClr val="000000"/>
                </a:solidFill>
                <a:latin typeface="Courier New"/>
              </a:rPr>
              <a:t> &lt;оператор_1&gt; 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C6600"/>
                </a:solidFill>
                <a:latin typeface="Courier New"/>
              </a:rPr>
              <a:t>e</a:t>
            </a:r>
            <a:r>
              <a:rPr lang="ru-RU" sz="2400" b="1" dirty="0" err="1">
                <a:solidFill>
                  <a:srgbClr val="CC6600"/>
                </a:solidFill>
                <a:latin typeface="Courier New"/>
              </a:rPr>
              <a:t>lse</a:t>
            </a:r>
            <a:r>
              <a:rPr lang="en-US" sz="2400" b="1" dirty="0">
                <a:latin typeface="Courier New"/>
              </a:rPr>
              <a:t>:</a:t>
            </a:r>
            <a:r>
              <a:rPr lang="ru-RU" sz="2400" b="1" dirty="0">
                <a:latin typeface="Courier New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Courier New"/>
              </a:rPr>
              <a:t>&lt;оператор_2&gt;</a:t>
            </a:r>
            <a:endParaRPr lang="ru-RU" sz="2400" b="1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69543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16" grpId="0" animBg="1"/>
      <p:bldP spid="2" grpId="0"/>
      <p:bldP spid="3" grpId="0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83" name="Text Box 19"/>
          <p:cNvSpPr txBox="1">
            <a:spLocks noChangeArrowheads="1"/>
          </p:cNvSpPr>
          <p:nvPr/>
        </p:nvSpPr>
        <p:spPr bwMode="auto">
          <a:xfrm>
            <a:off x="1348719" y="764704"/>
            <a:ext cx="597666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i="1" dirty="0">
                <a:solidFill>
                  <a:schemeClr val="tx2"/>
                </a:solidFill>
              </a:rPr>
              <a:t>Неполная форма </a:t>
            </a:r>
            <a:r>
              <a:rPr lang="ru-RU" i="1" dirty="0">
                <a:solidFill>
                  <a:srgbClr val="330066"/>
                </a:solidFill>
              </a:rPr>
              <a:t>ветвления (условного оператора):</a:t>
            </a:r>
            <a:endParaRPr lang="ru-RU" i="1" dirty="0">
              <a:solidFill>
                <a:schemeClr val="tx2"/>
              </a:solidFill>
            </a:endParaRPr>
          </a:p>
          <a:p>
            <a:pPr>
              <a:defRPr/>
            </a:pPr>
            <a:endParaRPr lang="en-US" sz="800" i="1" dirty="0">
              <a:solidFill>
                <a:schemeClr val="tx2"/>
              </a:solidFill>
            </a:endParaRPr>
          </a:p>
        </p:txBody>
      </p:sp>
      <p:grpSp>
        <p:nvGrpSpPr>
          <p:cNvPr id="5125" name="Group 23"/>
          <p:cNvGrpSpPr>
            <a:grpSpLocks/>
          </p:cNvGrpSpPr>
          <p:nvPr/>
        </p:nvGrpSpPr>
        <p:grpSpPr bwMode="auto">
          <a:xfrm>
            <a:off x="467544" y="1301831"/>
            <a:ext cx="3136900" cy="2127250"/>
            <a:chOff x="136" y="869"/>
            <a:chExt cx="1976" cy="1340"/>
          </a:xfrm>
        </p:grpSpPr>
        <p:sp>
          <p:nvSpPr>
            <p:cNvPr id="5126" name="Line 7"/>
            <p:cNvSpPr>
              <a:spLocks noChangeAspect="1" noChangeShapeType="1"/>
            </p:cNvSpPr>
            <p:nvPr/>
          </p:nvSpPr>
          <p:spPr bwMode="auto">
            <a:xfrm>
              <a:off x="1275" y="869"/>
              <a:ext cx="0" cy="2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5127" name="AutoShape 8"/>
            <p:cNvSpPr>
              <a:spLocks noChangeAspect="1" noChangeArrowheads="1"/>
            </p:cNvSpPr>
            <p:nvPr/>
          </p:nvSpPr>
          <p:spPr bwMode="auto">
            <a:xfrm>
              <a:off x="707" y="1102"/>
              <a:ext cx="1134" cy="389"/>
            </a:xfrm>
            <a:prstGeom prst="flowChartDecision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 anchorCtr="1"/>
            <a:lstStyle/>
            <a:p>
              <a:pPr algn="ctr"/>
              <a:r>
                <a:rPr lang="ru-RU" sz="1600"/>
                <a:t>условие</a:t>
              </a:r>
            </a:p>
          </p:txBody>
        </p:sp>
        <p:sp>
          <p:nvSpPr>
            <p:cNvPr id="5128" name="Rectangle 9"/>
            <p:cNvSpPr>
              <a:spLocks noChangeArrowheads="1"/>
            </p:cNvSpPr>
            <p:nvPr/>
          </p:nvSpPr>
          <p:spPr bwMode="auto">
            <a:xfrm>
              <a:off x="136" y="1589"/>
              <a:ext cx="816" cy="272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 anchorCtr="1"/>
            <a:lstStyle/>
            <a:p>
              <a:pPr algn="ctr"/>
              <a:r>
                <a:rPr lang="ru-RU" sz="1600"/>
                <a:t>действия </a:t>
              </a:r>
            </a:p>
          </p:txBody>
        </p:sp>
        <p:sp>
          <p:nvSpPr>
            <p:cNvPr id="5129" name="Freeform 12"/>
            <p:cNvSpPr>
              <a:spLocks noChangeAspect="1"/>
            </p:cNvSpPr>
            <p:nvPr/>
          </p:nvSpPr>
          <p:spPr bwMode="auto">
            <a:xfrm>
              <a:off x="561" y="1296"/>
              <a:ext cx="146" cy="293"/>
            </a:xfrm>
            <a:custGeom>
              <a:avLst/>
              <a:gdLst>
                <a:gd name="T0" fmla="*/ 60 w 228"/>
                <a:gd name="T1" fmla="*/ 0 h 285"/>
                <a:gd name="T2" fmla="*/ 0 w 228"/>
                <a:gd name="T3" fmla="*/ 0 h 285"/>
                <a:gd name="T4" fmla="*/ 0 w 228"/>
                <a:gd name="T5" fmla="*/ 309 h 28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8" h="285">
                  <a:moveTo>
                    <a:pt x="228" y="0"/>
                  </a:moveTo>
                  <a:lnTo>
                    <a:pt x="0" y="0"/>
                  </a:lnTo>
                  <a:lnTo>
                    <a:pt x="0" y="285"/>
                  </a:lnTo>
                </a:path>
              </a:pathLst>
            </a:custGeom>
            <a:noFill/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5130" name="Line 14"/>
            <p:cNvSpPr>
              <a:spLocks noChangeAspect="1" noChangeShapeType="1"/>
            </p:cNvSpPr>
            <p:nvPr/>
          </p:nvSpPr>
          <p:spPr bwMode="auto">
            <a:xfrm>
              <a:off x="1279" y="1975"/>
              <a:ext cx="0" cy="2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5131" name="Text Box 15"/>
            <p:cNvSpPr txBox="1">
              <a:spLocks noChangeAspect="1" noChangeArrowheads="1"/>
            </p:cNvSpPr>
            <p:nvPr/>
          </p:nvSpPr>
          <p:spPr bwMode="auto">
            <a:xfrm>
              <a:off x="430" y="1126"/>
              <a:ext cx="329" cy="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1600"/>
                <a:t>да</a:t>
              </a:r>
            </a:p>
          </p:txBody>
        </p:sp>
        <p:sp>
          <p:nvSpPr>
            <p:cNvPr id="5132" name="Text Box 16"/>
            <p:cNvSpPr txBox="1">
              <a:spLocks noChangeAspect="1" noChangeArrowheads="1"/>
            </p:cNvSpPr>
            <p:nvPr/>
          </p:nvSpPr>
          <p:spPr bwMode="auto">
            <a:xfrm>
              <a:off x="1783" y="1126"/>
              <a:ext cx="329" cy="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1600"/>
                <a:t>нет</a:t>
              </a:r>
            </a:p>
          </p:txBody>
        </p:sp>
        <p:sp>
          <p:nvSpPr>
            <p:cNvPr id="5133" name="Freeform 22"/>
            <p:cNvSpPr>
              <a:spLocks/>
            </p:cNvSpPr>
            <p:nvPr/>
          </p:nvSpPr>
          <p:spPr bwMode="auto">
            <a:xfrm>
              <a:off x="567" y="1298"/>
              <a:ext cx="1428" cy="681"/>
            </a:xfrm>
            <a:custGeom>
              <a:avLst/>
              <a:gdLst>
                <a:gd name="T0" fmla="*/ 1270 w 1428"/>
                <a:gd name="T1" fmla="*/ 0 h 681"/>
                <a:gd name="T2" fmla="*/ 1428 w 1428"/>
                <a:gd name="T3" fmla="*/ 0 h 681"/>
                <a:gd name="T4" fmla="*/ 1428 w 1428"/>
                <a:gd name="T5" fmla="*/ 681 h 681"/>
                <a:gd name="T6" fmla="*/ 0 w 1428"/>
                <a:gd name="T7" fmla="*/ 681 h 681"/>
                <a:gd name="T8" fmla="*/ 0 w 1428"/>
                <a:gd name="T9" fmla="*/ 567 h 6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8" h="681">
                  <a:moveTo>
                    <a:pt x="1270" y="0"/>
                  </a:moveTo>
                  <a:lnTo>
                    <a:pt x="1428" y="0"/>
                  </a:lnTo>
                  <a:lnTo>
                    <a:pt x="1428" y="681"/>
                  </a:lnTo>
                  <a:lnTo>
                    <a:pt x="0" y="681"/>
                  </a:lnTo>
                  <a:lnTo>
                    <a:pt x="0" y="567"/>
                  </a:ln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4463988" y="1982869"/>
            <a:ext cx="4303809" cy="83099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lg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>
                <a:solidFill>
                  <a:srgbClr val="CC6600"/>
                </a:solidFill>
                <a:latin typeface="Courier New"/>
              </a:rPr>
              <a:t>i</a:t>
            </a:r>
            <a:r>
              <a:rPr lang="ru-RU" sz="2400" b="1" dirty="0">
                <a:solidFill>
                  <a:srgbClr val="CC6600"/>
                </a:solidFill>
                <a:latin typeface="Courier New"/>
              </a:rPr>
              <a:t>f</a:t>
            </a:r>
            <a:r>
              <a:rPr lang="ru-RU" sz="2400" b="1" dirty="0">
                <a:solidFill>
                  <a:srgbClr val="000000"/>
                </a:solidFill>
                <a:latin typeface="Courier New"/>
              </a:rPr>
              <a:t> &lt;условие&gt;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:</a:t>
            </a:r>
          </a:p>
          <a:p>
            <a:pPr lvl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/>
              </a:rPr>
              <a:t>    &lt;</a:t>
            </a:r>
            <a:r>
              <a:rPr lang="ru-RU" sz="2400" b="1" dirty="0" err="1">
                <a:solidFill>
                  <a:srgbClr val="000000"/>
                </a:solidFill>
                <a:latin typeface="Courier New"/>
              </a:rPr>
              <a:t>блок_операторов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&gt;</a:t>
            </a:r>
            <a:r>
              <a:rPr lang="ru-RU" sz="2400" b="1" dirty="0">
                <a:solidFill>
                  <a:srgbClr val="000000"/>
                </a:solidFill>
                <a:latin typeface="Courier New"/>
              </a:rPr>
              <a:t> </a:t>
            </a:r>
            <a:endParaRPr lang="en-US" sz="2400" b="1" dirty="0">
              <a:solidFill>
                <a:srgbClr val="000000"/>
              </a:solidFill>
              <a:latin typeface="Courier New"/>
            </a:endParaRPr>
          </a:p>
        </p:txBody>
      </p:sp>
      <p:sp>
        <p:nvSpPr>
          <p:cNvPr id="16" name="Rectangle 206"/>
          <p:cNvSpPr>
            <a:spLocks noGrp="1" noChangeArrowheads="1"/>
          </p:cNvSpPr>
          <p:nvPr>
            <p:ph type="title"/>
          </p:nvPr>
        </p:nvSpPr>
        <p:spPr>
          <a:xfrm>
            <a:off x="683568" y="152636"/>
            <a:ext cx="7272338" cy="800708"/>
          </a:xfrm>
          <a:noFill/>
        </p:spPr>
        <p:txBody>
          <a:bodyPr anchor="t"/>
          <a:lstStyle/>
          <a:p>
            <a:pPr algn="ctr" eaLnBrk="1" hangingPunct="1"/>
            <a:r>
              <a:rPr lang="ru-RU" sz="3600" dirty="0"/>
              <a:t>Операторы ветвления</a:t>
            </a:r>
            <a:r>
              <a:rPr lang="ru-RU" dirty="0"/>
              <a:t> </a:t>
            </a:r>
            <a:br>
              <a:rPr lang="ru-RU" dirty="0"/>
            </a:br>
            <a:endParaRPr lang="ru-RU" sz="2400" i="1" dirty="0"/>
          </a:p>
        </p:txBody>
      </p:sp>
      <p:sp>
        <p:nvSpPr>
          <p:cNvPr id="17" name="Text Box 304"/>
          <p:cNvSpPr txBox="1">
            <a:spLocks noChangeArrowheads="1"/>
          </p:cNvSpPr>
          <p:nvPr/>
        </p:nvSpPr>
        <p:spPr bwMode="auto">
          <a:xfrm>
            <a:off x="561519" y="3427413"/>
            <a:ext cx="835292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ru-RU" sz="2000" b="1" dirty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Если</a:t>
            </a:r>
            <a:r>
              <a:rPr lang="ru-RU" sz="2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условие истинно, то выполняется блок</a:t>
            </a:r>
            <a:r>
              <a:rPr lang="en-US" sz="2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операторов.</a:t>
            </a:r>
          </a:p>
          <a:p>
            <a:pPr eaLnBrk="1" hangingPunct="1">
              <a:spcBef>
                <a:spcPts val="0"/>
              </a:spcBef>
            </a:pPr>
            <a:r>
              <a:rPr lang="ru-RU" sz="2000" dirty="0">
                <a:solidFill>
                  <a:schemeClr val="tx2"/>
                </a:solidFill>
              </a:rPr>
              <a:t>В противном случае </a:t>
            </a:r>
            <a:r>
              <a:rPr lang="ru-RU" sz="2000" dirty="0">
                <a:solidFill>
                  <a:srgbClr val="330066"/>
                </a:solidFill>
              </a:rPr>
              <a:t>–</a:t>
            </a:r>
            <a:r>
              <a:rPr lang="ru-RU" sz="2000" dirty="0">
                <a:solidFill>
                  <a:schemeClr val="tx2"/>
                </a:solidFill>
              </a:rPr>
              <a:t> переход к следующему оператору программы.</a:t>
            </a:r>
            <a:endParaRPr lang="ru-RU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356378" y="4280966"/>
            <a:ext cx="8558069" cy="834931"/>
            <a:chOff x="298407" y="4329100"/>
            <a:chExt cx="8558069" cy="834931"/>
          </a:xfrm>
        </p:grpSpPr>
        <p:sp>
          <p:nvSpPr>
            <p:cNvPr id="18" name="TextBox 17"/>
            <p:cNvSpPr txBox="1"/>
            <p:nvPr/>
          </p:nvSpPr>
          <p:spPr>
            <a:xfrm>
              <a:off x="298407" y="4329100"/>
              <a:ext cx="85580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i="1" dirty="0">
                  <a:solidFill>
                    <a:schemeClr val="tx2"/>
                  </a:solidFill>
                </a:rPr>
                <a:t>Если в блоке всего один оператор, то допустима такая форма записи:</a:t>
              </a:r>
            </a:p>
          </p:txBody>
        </p:sp>
        <p:sp>
          <p:nvSpPr>
            <p:cNvPr id="19" name="Text Box 301"/>
            <p:cNvSpPr txBox="1">
              <a:spLocks noChangeArrowheads="1"/>
            </p:cNvSpPr>
            <p:nvPr/>
          </p:nvSpPr>
          <p:spPr bwMode="auto">
            <a:xfrm>
              <a:off x="391091" y="4702366"/>
              <a:ext cx="5256727" cy="461665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  <a:prstDash val="lg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err="1">
                  <a:solidFill>
                    <a:srgbClr val="CC6600"/>
                  </a:solidFill>
                  <a:latin typeface="Courier New"/>
                </a:rPr>
                <a:t>i</a:t>
              </a:r>
              <a:r>
                <a:rPr lang="ru-RU" sz="2400" b="1" dirty="0">
                  <a:solidFill>
                    <a:srgbClr val="CC6600"/>
                  </a:solidFill>
                  <a:latin typeface="Courier New"/>
                </a:rPr>
                <a:t>f</a:t>
              </a:r>
              <a:r>
                <a:rPr lang="ru-RU" sz="2400" b="1" dirty="0">
                  <a:solidFill>
                    <a:srgbClr val="000000"/>
                  </a:solidFill>
                  <a:latin typeface="Courier New"/>
                </a:rPr>
                <a:t> &lt;условие&gt;</a:t>
              </a:r>
              <a:r>
                <a:rPr lang="en-US" sz="2400" b="1" dirty="0">
                  <a:solidFill>
                    <a:srgbClr val="000000"/>
                  </a:solidFill>
                  <a:latin typeface="Courier New"/>
                </a:rPr>
                <a:t>:</a:t>
              </a:r>
              <a:r>
                <a:rPr lang="ru-RU" sz="2400" b="1" dirty="0">
                  <a:solidFill>
                    <a:srgbClr val="000000"/>
                  </a:solidFill>
                  <a:latin typeface="Courier New"/>
                </a:rPr>
                <a:t> &lt;оператор&gt;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380412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9635" y="224644"/>
            <a:ext cx="7543800" cy="652934"/>
          </a:xfrm>
        </p:spPr>
        <p:txBody>
          <a:bodyPr/>
          <a:lstStyle/>
          <a:p>
            <a:pPr algn="ctr"/>
            <a:r>
              <a:rPr lang="ru-RU" dirty="0"/>
              <a:t>Записать в тетрадь!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1196752"/>
            <a:ext cx="829597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324944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296652"/>
            <a:ext cx="7543800" cy="652934"/>
          </a:xfrm>
        </p:spPr>
        <p:txBody>
          <a:bodyPr/>
          <a:lstStyle/>
          <a:p>
            <a:pPr algn="ctr" eaLnBrk="1" hangingPunct="1"/>
            <a:r>
              <a:rPr lang="ru-RU" sz="3600" dirty="0"/>
              <a:t>Вложенные ветвления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540" y="1016732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chemeClr val="tx2"/>
                </a:solidFill>
              </a:rPr>
              <a:t>Внутри условного оператора могут находиться любые операторы, в том числе и другие условные операторы (</a:t>
            </a:r>
            <a:r>
              <a:rPr lang="ru-RU" b="1" dirty="0">
                <a:solidFill>
                  <a:schemeClr val="tx2"/>
                </a:solidFill>
              </a:rPr>
              <a:t>вложенные условные операторы</a:t>
            </a:r>
            <a:r>
              <a:rPr lang="ru-RU" dirty="0">
                <a:solidFill>
                  <a:schemeClr val="tx2"/>
                </a:solidFill>
              </a:rPr>
              <a:t>).</a:t>
            </a:r>
          </a:p>
          <a:p>
            <a:pPr algn="just"/>
            <a:r>
              <a:rPr lang="ru-RU" dirty="0">
                <a:solidFill>
                  <a:schemeClr val="tx2"/>
                </a:solidFill>
              </a:rPr>
              <a:t>Это позволяет сделать выбор не из двух, а из нескольких вариантов.</a:t>
            </a:r>
          </a:p>
        </p:txBody>
      </p:sp>
      <p:sp>
        <p:nvSpPr>
          <p:cNvPr id="5" name="Text Box 301"/>
          <p:cNvSpPr txBox="1">
            <a:spLocks noChangeArrowheads="1"/>
          </p:cNvSpPr>
          <p:nvPr/>
        </p:nvSpPr>
        <p:spPr bwMode="auto">
          <a:xfrm>
            <a:off x="791580" y="3356992"/>
            <a:ext cx="3348373" cy="2616101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lg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err="1">
                <a:solidFill>
                  <a:srgbClr val="CC6600"/>
                </a:solidFill>
                <a:latin typeface="Courier New"/>
              </a:rPr>
              <a:t>i</a:t>
            </a:r>
            <a:r>
              <a:rPr lang="ru-RU" sz="2000" b="1" dirty="0">
                <a:solidFill>
                  <a:srgbClr val="CC6600"/>
                </a:solidFill>
                <a:latin typeface="Courier New"/>
              </a:rPr>
              <a:t>f</a:t>
            </a:r>
            <a:r>
              <a:rPr lang="ru-RU" sz="2000" b="1" dirty="0">
                <a:solidFill>
                  <a:srgbClr val="000000"/>
                </a:solidFill>
                <a:latin typeface="Courier New"/>
              </a:rPr>
              <a:t> &lt;условие_1&gt;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Courier New"/>
              </a:rPr>
              <a:t>    &lt;блок_1&gt; </a:t>
            </a: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CC6600"/>
                </a:solidFill>
                <a:latin typeface="Courier New"/>
              </a:rPr>
              <a:t>e</a:t>
            </a:r>
            <a:r>
              <a:rPr lang="ru-RU" sz="2000" b="1" dirty="0" err="1">
                <a:solidFill>
                  <a:srgbClr val="CC6600"/>
                </a:solidFill>
                <a:latin typeface="Courier New"/>
              </a:rPr>
              <a:t>lse</a:t>
            </a:r>
            <a:r>
              <a:rPr lang="en-US" sz="2000" b="1" dirty="0">
                <a:latin typeface="Courier New"/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C6600"/>
                </a:solidFill>
                <a:latin typeface="Courier New"/>
              </a:rPr>
              <a:t>    </a:t>
            </a:r>
            <a:r>
              <a:rPr lang="en-US" sz="2000" b="1" dirty="0" err="1">
                <a:solidFill>
                  <a:srgbClr val="CC6600"/>
                </a:solidFill>
                <a:latin typeface="Courier New"/>
              </a:rPr>
              <a:t>i</a:t>
            </a:r>
            <a:r>
              <a:rPr lang="ru-RU" sz="2000" b="1" dirty="0">
                <a:solidFill>
                  <a:srgbClr val="CC6600"/>
                </a:solidFill>
                <a:latin typeface="Courier New"/>
              </a:rPr>
              <a:t>f</a:t>
            </a:r>
            <a:r>
              <a:rPr lang="ru-RU" sz="2000" b="1" dirty="0">
                <a:solidFill>
                  <a:srgbClr val="000000"/>
                </a:solidFill>
                <a:latin typeface="Courier New"/>
              </a:rPr>
              <a:t> &lt;условие_2&gt;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:</a:t>
            </a:r>
          </a:p>
          <a:p>
            <a:pPr lvl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Courier New"/>
              </a:rPr>
              <a:t>        &lt;блок_2&gt; </a:t>
            </a: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C6600"/>
                </a:solidFill>
                <a:latin typeface="Courier New"/>
              </a:rPr>
              <a:t>    </a:t>
            </a:r>
            <a:r>
              <a:rPr lang="en-US" sz="2000" b="1" dirty="0">
                <a:solidFill>
                  <a:srgbClr val="CC6600"/>
                </a:solidFill>
                <a:latin typeface="Courier New"/>
              </a:rPr>
              <a:t>e</a:t>
            </a:r>
            <a:r>
              <a:rPr lang="ru-RU" sz="2000" b="1" dirty="0" err="1">
                <a:solidFill>
                  <a:srgbClr val="CC6600"/>
                </a:solidFill>
                <a:latin typeface="Courier New"/>
              </a:rPr>
              <a:t>lse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:</a:t>
            </a:r>
          </a:p>
          <a:p>
            <a:pPr lvl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Courier New"/>
              </a:rPr>
              <a:t>        &lt;блок_3&gt;</a:t>
            </a:r>
            <a:endParaRPr lang="ru-RU" sz="2000" b="1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ru-RU" sz="2400" b="1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 Box 301"/>
          <p:cNvSpPr txBox="1">
            <a:spLocks noChangeArrowheads="1"/>
          </p:cNvSpPr>
          <p:nvPr/>
        </p:nvSpPr>
        <p:spPr bwMode="auto">
          <a:xfrm>
            <a:off x="5004048" y="3356991"/>
            <a:ext cx="3348373" cy="2616101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lg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err="1">
                <a:solidFill>
                  <a:srgbClr val="CC6600"/>
                </a:solidFill>
                <a:latin typeface="Courier New"/>
              </a:rPr>
              <a:t>i</a:t>
            </a:r>
            <a:r>
              <a:rPr lang="ru-RU" sz="2000" b="1" dirty="0">
                <a:solidFill>
                  <a:srgbClr val="CC6600"/>
                </a:solidFill>
                <a:latin typeface="Courier New"/>
              </a:rPr>
              <a:t>f</a:t>
            </a:r>
            <a:r>
              <a:rPr lang="ru-RU" sz="2000" b="1" dirty="0">
                <a:solidFill>
                  <a:srgbClr val="000000"/>
                </a:solidFill>
                <a:latin typeface="Courier New"/>
              </a:rPr>
              <a:t> &lt;условие_1&gt;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Courier New"/>
              </a:rPr>
              <a:t>    &lt;блок_1&gt; </a:t>
            </a: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CC6600"/>
                </a:solidFill>
                <a:latin typeface="Courier New"/>
              </a:rPr>
              <a:t>e</a:t>
            </a:r>
            <a:r>
              <a:rPr lang="ru-RU" sz="2000" b="1" dirty="0">
                <a:solidFill>
                  <a:srgbClr val="CC6600"/>
                </a:solidFill>
                <a:latin typeface="Courier New"/>
              </a:rPr>
              <a:t>l</a:t>
            </a:r>
            <a:r>
              <a:rPr lang="en-US" sz="2000" b="1" dirty="0" err="1">
                <a:solidFill>
                  <a:srgbClr val="CC6600"/>
                </a:solidFill>
                <a:latin typeface="Courier New"/>
              </a:rPr>
              <a:t>i</a:t>
            </a:r>
            <a:r>
              <a:rPr lang="ru-RU" sz="2000" b="1" dirty="0">
                <a:solidFill>
                  <a:srgbClr val="CC6600"/>
                </a:solidFill>
                <a:latin typeface="Courier New"/>
              </a:rPr>
              <a:t>f</a:t>
            </a:r>
            <a:r>
              <a:rPr lang="ru-RU" sz="2000" b="1" dirty="0">
                <a:solidFill>
                  <a:srgbClr val="000000"/>
                </a:solidFill>
                <a:latin typeface="Courier New"/>
              </a:rPr>
              <a:t> &lt;условие_2&gt;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:</a:t>
            </a:r>
          </a:p>
          <a:p>
            <a:pPr lvl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Courier New"/>
              </a:rPr>
              <a:t>    &lt;блок_2&gt; </a:t>
            </a:r>
            <a:endParaRPr lang="en-US" sz="2000" b="1" dirty="0">
              <a:solidFill>
                <a:srgbClr val="000000"/>
              </a:solidFill>
              <a:latin typeface="Courier New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C6600"/>
                </a:solidFill>
                <a:latin typeface="Courier New"/>
              </a:rPr>
              <a:t>. . .</a:t>
            </a:r>
          </a:p>
          <a:p>
            <a:pPr lvl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CC6600"/>
                </a:solidFill>
                <a:latin typeface="Courier New"/>
              </a:rPr>
              <a:t>e</a:t>
            </a:r>
            <a:r>
              <a:rPr lang="ru-RU" sz="2000" b="1" dirty="0" err="1">
                <a:solidFill>
                  <a:srgbClr val="CC6600"/>
                </a:solidFill>
                <a:latin typeface="Courier New"/>
              </a:rPr>
              <a:t>lse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:</a:t>
            </a:r>
          </a:p>
          <a:p>
            <a:pPr lvl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Courier New"/>
              </a:rPr>
              <a:t>    &lt;блок_</a:t>
            </a:r>
            <a:r>
              <a:rPr lang="en-US" sz="2000" b="1" dirty="0">
                <a:solidFill>
                  <a:srgbClr val="000000"/>
                </a:solidFill>
                <a:latin typeface="Courier New"/>
              </a:rPr>
              <a:t>N</a:t>
            </a:r>
            <a:r>
              <a:rPr lang="ru-RU" sz="2000" b="1" dirty="0">
                <a:solidFill>
                  <a:srgbClr val="000000"/>
                </a:solidFill>
                <a:latin typeface="Courier New"/>
              </a:rPr>
              <a:t>&gt;</a:t>
            </a:r>
            <a:endParaRPr lang="ru-RU" sz="2000" b="1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ru-RU" sz="2400" b="1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1540" y="1917100"/>
            <a:ext cx="835292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dirty="0">
                <a:solidFill>
                  <a:schemeClr val="tx2"/>
                </a:solidFill>
              </a:rPr>
              <a:t>Если после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else</a:t>
            </a:r>
            <a:r>
              <a:rPr lang="ru-RU" dirty="0">
                <a:solidFill>
                  <a:schemeClr val="tx2"/>
                </a:solidFill>
              </a:rPr>
              <a:t> следует еще один оператор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if</a:t>
            </a:r>
            <a:r>
              <a:rPr lang="ru-RU" dirty="0">
                <a:solidFill>
                  <a:schemeClr val="tx2"/>
                </a:solidFill>
              </a:rPr>
              <a:t>, можно использовать «каскадное» ветвление с ключевыми словами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elif</a:t>
            </a:r>
            <a:r>
              <a:rPr lang="en-US" dirty="0">
                <a:solidFill>
                  <a:schemeClr val="tx2"/>
                </a:solidFill>
              </a:rPr>
              <a:t> (</a:t>
            </a:r>
            <a:r>
              <a:rPr lang="ru-RU" dirty="0">
                <a:solidFill>
                  <a:schemeClr val="tx2"/>
                </a:solidFill>
              </a:rPr>
              <a:t>«</a:t>
            </a:r>
            <a:r>
              <a:rPr lang="en-US" dirty="0">
                <a:solidFill>
                  <a:schemeClr val="tx2"/>
                </a:solidFill>
              </a:rPr>
              <a:t>else-if</a:t>
            </a:r>
            <a:r>
              <a:rPr lang="ru-RU" dirty="0">
                <a:solidFill>
                  <a:schemeClr val="tx2"/>
                </a:solidFill>
              </a:rPr>
              <a:t>»</a:t>
            </a:r>
            <a:r>
              <a:rPr lang="en-US" dirty="0">
                <a:solidFill>
                  <a:schemeClr val="tx2"/>
                </a:solidFill>
              </a:rPr>
              <a:t>)</a:t>
            </a:r>
            <a:r>
              <a:rPr lang="ru-RU" dirty="0">
                <a:solidFill>
                  <a:schemeClr val="tx2"/>
                </a:solidFill>
              </a:rPr>
              <a:t>. </a:t>
            </a:r>
          </a:p>
          <a:p>
            <a:pPr algn="just">
              <a:spcBef>
                <a:spcPts val="600"/>
              </a:spcBef>
            </a:pPr>
            <a:r>
              <a:rPr lang="ru-RU" dirty="0">
                <a:solidFill>
                  <a:schemeClr val="tx2"/>
                </a:solidFill>
              </a:rPr>
              <a:t>Если очередное условие ложно, то выполняется проверка следующего условия и т. д. </a:t>
            </a:r>
          </a:p>
        </p:txBody>
      </p:sp>
    </p:spTree>
    <p:extLst>
      <p:ext uri="{BB962C8B-B14F-4D97-AF65-F5344CB8AC3E}">
        <p14:creationId xmlns:p14="http://schemas.microsoft.com/office/powerpoint/2010/main" val="228106980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215900" y="0"/>
            <a:ext cx="754380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lvl="0"/>
            <a:r>
              <a:rPr lang="ru-RU" sz="2400" b="1" dirty="0">
                <a:solidFill>
                  <a:srgbClr val="330066"/>
                </a:solidFill>
              </a:rPr>
              <a:t>Задача</a:t>
            </a:r>
            <a:r>
              <a:rPr lang="en-US" sz="2400" b="1" dirty="0">
                <a:solidFill>
                  <a:srgbClr val="330066"/>
                </a:solidFill>
              </a:rPr>
              <a:t> 1</a:t>
            </a:r>
            <a:endParaRPr lang="ru-RU" sz="2400" dirty="0">
              <a:solidFill>
                <a:srgbClr val="330066"/>
              </a:solidFill>
            </a:endParaRP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179388" y="404813"/>
            <a:ext cx="7777162" cy="3667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tx2"/>
                </a:solidFill>
              </a:rPr>
              <a:t>Найти значение функции для любого значения аргумента.</a:t>
            </a:r>
          </a:p>
        </p:txBody>
      </p:sp>
      <p:sp>
        <p:nvSpPr>
          <p:cNvPr id="13316" name="Text Box 47"/>
          <p:cNvSpPr txBox="1">
            <a:spLocks noChangeArrowheads="1"/>
          </p:cNvSpPr>
          <p:nvPr/>
        </p:nvSpPr>
        <p:spPr bwMode="auto">
          <a:xfrm>
            <a:off x="179388" y="908050"/>
            <a:ext cx="31321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grpSp>
        <p:nvGrpSpPr>
          <p:cNvPr id="13318" name="Group 132"/>
          <p:cNvGrpSpPr>
            <a:grpSpLocks/>
          </p:cNvGrpSpPr>
          <p:nvPr/>
        </p:nvGrpSpPr>
        <p:grpSpPr bwMode="auto">
          <a:xfrm>
            <a:off x="215900" y="836612"/>
            <a:ext cx="5118674" cy="3225236"/>
            <a:chOff x="249" y="1434"/>
            <a:chExt cx="1361" cy="1065"/>
          </a:xfrm>
        </p:grpSpPr>
        <p:grpSp>
          <p:nvGrpSpPr>
            <p:cNvPr id="13344" name="Group 126"/>
            <p:cNvGrpSpPr>
              <a:grpSpLocks/>
            </p:cNvGrpSpPr>
            <p:nvPr/>
          </p:nvGrpSpPr>
          <p:grpSpPr bwMode="auto">
            <a:xfrm>
              <a:off x="272" y="1434"/>
              <a:ext cx="1338" cy="1065"/>
              <a:chOff x="272" y="1434"/>
              <a:chExt cx="1338" cy="1065"/>
            </a:xfrm>
          </p:grpSpPr>
          <p:sp>
            <p:nvSpPr>
              <p:cNvPr id="13350" name="Line 50"/>
              <p:cNvSpPr>
                <a:spLocks noChangeShapeType="1"/>
              </p:cNvSpPr>
              <p:nvPr/>
            </p:nvSpPr>
            <p:spPr bwMode="auto">
              <a:xfrm flipH="1">
                <a:off x="884" y="1502"/>
                <a:ext cx="0" cy="9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1" name="Line 51"/>
              <p:cNvSpPr>
                <a:spLocks noChangeShapeType="1"/>
              </p:cNvSpPr>
              <p:nvPr/>
            </p:nvSpPr>
            <p:spPr bwMode="auto">
              <a:xfrm flipV="1">
                <a:off x="272" y="2137"/>
                <a:ext cx="122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3352" name="Group 55"/>
              <p:cNvGrpSpPr>
                <a:grpSpLocks/>
              </p:cNvGrpSpPr>
              <p:nvPr/>
            </p:nvGrpSpPr>
            <p:grpSpPr bwMode="auto">
              <a:xfrm rot="-5400000">
                <a:off x="760" y="2240"/>
                <a:ext cx="250" cy="46"/>
                <a:chOff x="1020" y="2115"/>
                <a:chExt cx="250" cy="46"/>
              </a:xfrm>
            </p:grpSpPr>
            <p:sp>
              <p:nvSpPr>
                <p:cNvPr id="13392" name="Line 52"/>
                <p:cNvSpPr>
                  <a:spLocks noChangeShapeType="1"/>
                </p:cNvSpPr>
                <p:nvPr/>
              </p:nvSpPr>
              <p:spPr bwMode="auto">
                <a:xfrm>
                  <a:off x="1020" y="2137"/>
                  <a:ext cx="25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93" name="Line 53"/>
                <p:cNvSpPr>
                  <a:spLocks noChangeShapeType="1"/>
                </p:cNvSpPr>
                <p:nvPr/>
              </p:nvSpPr>
              <p:spPr bwMode="auto">
                <a:xfrm>
                  <a:off x="1020" y="2115"/>
                  <a:ext cx="0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94" name="Line 54"/>
                <p:cNvSpPr>
                  <a:spLocks noChangeShapeType="1"/>
                </p:cNvSpPr>
                <p:nvPr/>
              </p:nvSpPr>
              <p:spPr bwMode="auto">
                <a:xfrm>
                  <a:off x="1270" y="2116"/>
                  <a:ext cx="0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353" name="Group 56"/>
              <p:cNvGrpSpPr>
                <a:grpSpLocks/>
              </p:cNvGrpSpPr>
              <p:nvPr/>
            </p:nvGrpSpPr>
            <p:grpSpPr bwMode="auto">
              <a:xfrm rot="-5400000">
                <a:off x="760" y="1990"/>
                <a:ext cx="250" cy="46"/>
                <a:chOff x="1020" y="2115"/>
                <a:chExt cx="250" cy="46"/>
              </a:xfrm>
            </p:grpSpPr>
            <p:sp>
              <p:nvSpPr>
                <p:cNvPr id="13389" name="Line 57"/>
                <p:cNvSpPr>
                  <a:spLocks noChangeShapeType="1"/>
                </p:cNvSpPr>
                <p:nvPr/>
              </p:nvSpPr>
              <p:spPr bwMode="auto">
                <a:xfrm>
                  <a:off x="1020" y="2137"/>
                  <a:ext cx="25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90" name="Line 58"/>
                <p:cNvSpPr>
                  <a:spLocks noChangeShapeType="1"/>
                </p:cNvSpPr>
                <p:nvPr/>
              </p:nvSpPr>
              <p:spPr bwMode="auto">
                <a:xfrm>
                  <a:off x="1020" y="2115"/>
                  <a:ext cx="0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91" name="Line 59"/>
                <p:cNvSpPr>
                  <a:spLocks noChangeShapeType="1"/>
                </p:cNvSpPr>
                <p:nvPr/>
              </p:nvSpPr>
              <p:spPr bwMode="auto">
                <a:xfrm>
                  <a:off x="1270" y="2116"/>
                  <a:ext cx="0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354" name="Group 60"/>
              <p:cNvGrpSpPr>
                <a:grpSpLocks/>
              </p:cNvGrpSpPr>
              <p:nvPr/>
            </p:nvGrpSpPr>
            <p:grpSpPr bwMode="auto">
              <a:xfrm>
                <a:off x="635" y="2115"/>
                <a:ext cx="250" cy="46"/>
                <a:chOff x="1020" y="2115"/>
                <a:chExt cx="250" cy="46"/>
              </a:xfrm>
            </p:grpSpPr>
            <p:sp>
              <p:nvSpPr>
                <p:cNvPr id="13386" name="Line 61"/>
                <p:cNvSpPr>
                  <a:spLocks noChangeShapeType="1"/>
                </p:cNvSpPr>
                <p:nvPr/>
              </p:nvSpPr>
              <p:spPr bwMode="auto">
                <a:xfrm>
                  <a:off x="1020" y="2137"/>
                  <a:ext cx="25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87" name="Line 62"/>
                <p:cNvSpPr>
                  <a:spLocks noChangeShapeType="1"/>
                </p:cNvSpPr>
                <p:nvPr/>
              </p:nvSpPr>
              <p:spPr bwMode="auto">
                <a:xfrm>
                  <a:off x="1020" y="2115"/>
                  <a:ext cx="0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88" name="Line 63"/>
                <p:cNvSpPr>
                  <a:spLocks noChangeShapeType="1"/>
                </p:cNvSpPr>
                <p:nvPr/>
              </p:nvSpPr>
              <p:spPr bwMode="auto">
                <a:xfrm>
                  <a:off x="1270" y="2116"/>
                  <a:ext cx="0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355" name="Group 68"/>
              <p:cNvGrpSpPr>
                <a:grpSpLocks/>
              </p:cNvGrpSpPr>
              <p:nvPr/>
            </p:nvGrpSpPr>
            <p:grpSpPr bwMode="auto">
              <a:xfrm>
                <a:off x="884" y="2115"/>
                <a:ext cx="250" cy="46"/>
                <a:chOff x="1020" y="2115"/>
                <a:chExt cx="250" cy="46"/>
              </a:xfrm>
            </p:grpSpPr>
            <p:sp>
              <p:nvSpPr>
                <p:cNvPr id="13383" name="Line 69"/>
                <p:cNvSpPr>
                  <a:spLocks noChangeShapeType="1"/>
                </p:cNvSpPr>
                <p:nvPr/>
              </p:nvSpPr>
              <p:spPr bwMode="auto">
                <a:xfrm>
                  <a:off x="1020" y="2137"/>
                  <a:ext cx="25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84" name="Line 70"/>
                <p:cNvSpPr>
                  <a:spLocks noChangeShapeType="1"/>
                </p:cNvSpPr>
                <p:nvPr/>
              </p:nvSpPr>
              <p:spPr bwMode="auto">
                <a:xfrm>
                  <a:off x="1020" y="2115"/>
                  <a:ext cx="0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85" name="Line 71"/>
                <p:cNvSpPr>
                  <a:spLocks noChangeShapeType="1"/>
                </p:cNvSpPr>
                <p:nvPr/>
              </p:nvSpPr>
              <p:spPr bwMode="auto">
                <a:xfrm>
                  <a:off x="1270" y="2116"/>
                  <a:ext cx="0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3356" name="Text Box 72"/>
              <p:cNvSpPr txBox="1">
                <a:spLocks noChangeArrowheads="1"/>
              </p:cNvSpPr>
              <p:nvPr/>
            </p:nvSpPr>
            <p:spPr bwMode="auto">
              <a:xfrm>
                <a:off x="884" y="1434"/>
                <a:ext cx="159" cy="1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200"/>
                  <a:t>y</a:t>
                </a:r>
                <a:endParaRPr lang="ru-RU" sz="1200"/>
              </a:p>
            </p:txBody>
          </p:sp>
          <p:sp>
            <p:nvSpPr>
              <p:cNvPr id="13357" name="Text Box 73"/>
              <p:cNvSpPr txBox="1">
                <a:spLocks noChangeArrowheads="1"/>
              </p:cNvSpPr>
              <p:nvPr/>
            </p:nvSpPr>
            <p:spPr bwMode="auto">
              <a:xfrm>
                <a:off x="1451" y="1979"/>
                <a:ext cx="159" cy="1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200"/>
                  <a:t>x</a:t>
                </a:r>
                <a:endParaRPr lang="ru-RU" sz="1200"/>
              </a:p>
            </p:txBody>
          </p:sp>
          <p:sp>
            <p:nvSpPr>
              <p:cNvPr id="13358" name="Text Box 74"/>
              <p:cNvSpPr txBox="1">
                <a:spLocks noChangeArrowheads="1"/>
              </p:cNvSpPr>
              <p:nvPr/>
            </p:nvSpPr>
            <p:spPr bwMode="auto">
              <a:xfrm>
                <a:off x="748" y="1775"/>
                <a:ext cx="159" cy="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/>
                  <a:t>1</a:t>
                </a:r>
                <a:endParaRPr lang="ru-RU" sz="1000"/>
              </a:p>
            </p:txBody>
          </p:sp>
          <p:sp>
            <p:nvSpPr>
              <p:cNvPr id="13359" name="Text Box 75"/>
              <p:cNvSpPr txBox="1">
                <a:spLocks noChangeArrowheads="1"/>
              </p:cNvSpPr>
              <p:nvPr/>
            </p:nvSpPr>
            <p:spPr bwMode="auto">
              <a:xfrm>
                <a:off x="1043" y="2138"/>
                <a:ext cx="159" cy="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/>
                  <a:t>1</a:t>
                </a:r>
                <a:endParaRPr lang="ru-RU" sz="1000"/>
              </a:p>
            </p:txBody>
          </p:sp>
          <p:sp>
            <p:nvSpPr>
              <p:cNvPr id="13360" name="Text Box 76"/>
              <p:cNvSpPr txBox="1">
                <a:spLocks noChangeArrowheads="1"/>
              </p:cNvSpPr>
              <p:nvPr/>
            </p:nvSpPr>
            <p:spPr bwMode="auto">
              <a:xfrm>
                <a:off x="571" y="2147"/>
                <a:ext cx="204" cy="1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/>
                  <a:t>-1</a:t>
                </a:r>
                <a:endParaRPr lang="ru-RU" sz="2400" dirty="0"/>
              </a:p>
            </p:txBody>
          </p:sp>
          <p:sp>
            <p:nvSpPr>
              <p:cNvPr id="13361" name="Text Box 77"/>
              <p:cNvSpPr txBox="1">
                <a:spLocks noChangeArrowheads="1"/>
              </p:cNvSpPr>
              <p:nvPr/>
            </p:nvSpPr>
            <p:spPr bwMode="auto">
              <a:xfrm>
                <a:off x="725" y="2297"/>
                <a:ext cx="204" cy="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/>
                  <a:t>-1</a:t>
                </a:r>
                <a:endParaRPr lang="ru-RU" sz="1000"/>
              </a:p>
            </p:txBody>
          </p:sp>
          <p:sp>
            <p:nvSpPr>
              <p:cNvPr id="13362" name="Text Box 78"/>
              <p:cNvSpPr txBox="1">
                <a:spLocks noChangeArrowheads="1"/>
              </p:cNvSpPr>
              <p:nvPr/>
            </p:nvSpPr>
            <p:spPr bwMode="auto">
              <a:xfrm>
                <a:off x="839" y="2115"/>
                <a:ext cx="159" cy="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/>
                  <a:t>0</a:t>
                </a:r>
                <a:endParaRPr lang="ru-RU" sz="1000"/>
              </a:p>
            </p:txBody>
          </p:sp>
          <p:grpSp>
            <p:nvGrpSpPr>
              <p:cNvPr id="13363" name="Group 81"/>
              <p:cNvGrpSpPr>
                <a:grpSpLocks/>
              </p:cNvGrpSpPr>
              <p:nvPr/>
            </p:nvGrpSpPr>
            <p:grpSpPr bwMode="auto">
              <a:xfrm rot="-5400000">
                <a:off x="760" y="1740"/>
                <a:ext cx="250" cy="46"/>
                <a:chOff x="1020" y="2115"/>
                <a:chExt cx="250" cy="46"/>
              </a:xfrm>
            </p:grpSpPr>
            <p:sp>
              <p:nvSpPr>
                <p:cNvPr id="13380" name="Line 82"/>
                <p:cNvSpPr>
                  <a:spLocks noChangeShapeType="1"/>
                </p:cNvSpPr>
                <p:nvPr/>
              </p:nvSpPr>
              <p:spPr bwMode="auto">
                <a:xfrm>
                  <a:off x="1020" y="2137"/>
                  <a:ext cx="25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81" name="Line 83"/>
                <p:cNvSpPr>
                  <a:spLocks noChangeShapeType="1"/>
                </p:cNvSpPr>
                <p:nvPr/>
              </p:nvSpPr>
              <p:spPr bwMode="auto">
                <a:xfrm>
                  <a:off x="1020" y="2115"/>
                  <a:ext cx="0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82" name="Line 84"/>
                <p:cNvSpPr>
                  <a:spLocks noChangeShapeType="1"/>
                </p:cNvSpPr>
                <p:nvPr/>
              </p:nvSpPr>
              <p:spPr bwMode="auto">
                <a:xfrm>
                  <a:off x="1270" y="2116"/>
                  <a:ext cx="0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3379" name="Line 103"/>
              <p:cNvSpPr>
                <a:spLocks noChangeShapeType="1"/>
              </p:cNvSpPr>
              <p:nvPr/>
            </p:nvSpPr>
            <p:spPr bwMode="auto">
              <a:xfrm rot="16200000">
                <a:off x="887" y="2366"/>
                <a:ext cx="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3365" name="Group 109"/>
              <p:cNvGrpSpPr>
                <a:grpSpLocks/>
              </p:cNvGrpSpPr>
              <p:nvPr/>
            </p:nvGrpSpPr>
            <p:grpSpPr bwMode="auto">
              <a:xfrm>
                <a:off x="1134" y="2115"/>
                <a:ext cx="250" cy="46"/>
                <a:chOff x="1020" y="2115"/>
                <a:chExt cx="250" cy="46"/>
              </a:xfrm>
            </p:grpSpPr>
            <p:sp>
              <p:nvSpPr>
                <p:cNvPr id="13374" name="Line 110"/>
                <p:cNvSpPr>
                  <a:spLocks noChangeShapeType="1"/>
                </p:cNvSpPr>
                <p:nvPr/>
              </p:nvSpPr>
              <p:spPr bwMode="auto">
                <a:xfrm>
                  <a:off x="1020" y="2137"/>
                  <a:ext cx="25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75" name="Line 111"/>
                <p:cNvSpPr>
                  <a:spLocks noChangeShapeType="1"/>
                </p:cNvSpPr>
                <p:nvPr/>
              </p:nvSpPr>
              <p:spPr bwMode="auto">
                <a:xfrm>
                  <a:off x="1020" y="2115"/>
                  <a:ext cx="0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76" name="Line 112"/>
                <p:cNvSpPr>
                  <a:spLocks noChangeShapeType="1"/>
                </p:cNvSpPr>
                <p:nvPr/>
              </p:nvSpPr>
              <p:spPr bwMode="auto">
                <a:xfrm>
                  <a:off x="1270" y="2116"/>
                  <a:ext cx="0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366" name="Group 118"/>
              <p:cNvGrpSpPr>
                <a:grpSpLocks/>
              </p:cNvGrpSpPr>
              <p:nvPr/>
            </p:nvGrpSpPr>
            <p:grpSpPr bwMode="auto">
              <a:xfrm>
                <a:off x="385" y="2115"/>
                <a:ext cx="250" cy="46"/>
                <a:chOff x="1020" y="2115"/>
                <a:chExt cx="250" cy="46"/>
              </a:xfrm>
            </p:grpSpPr>
            <p:sp>
              <p:nvSpPr>
                <p:cNvPr id="13371" name="Line 119"/>
                <p:cNvSpPr>
                  <a:spLocks noChangeShapeType="1"/>
                </p:cNvSpPr>
                <p:nvPr/>
              </p:nvSpPr>
              <p:spPr bwMode="auto">
                <a:xfrm>
                  <a:off x="1020" y="2137"/>
                  <a:ext cx="25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72" name="Line 120"/>
                <p:cNvSpPr>
                  <a:spLocks noChangeShapeType="1"/>
                </p:cNvSpPr>
                <p:nvPr/>
              </p:nvSpPr>
              <p:spPr bwMode="auto">
                <a:xfrm>
                  <a:off x="1020" y="2115"/>
                  <a:ext cx="0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73" name="Line 121"/>
                <p:cNvSpPr>
                  <a:spLocks noChangeShapeType="1"/>
                </p:cNvSpPr>
                <p:nvPr/>
              </p:nvSpPr>
              <p:spPr bwMode="auto">
                <a:xfrm>
                  <a:off x="1270" y="2116"/>
                  <a:ext cx="0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3367" name="Text Box 122"/>
              <p:cNvSpPr txBox="1">
                <a:spLocks noChangeArrowheads="1"/>
              </p:cNvSpPr>
              <p:nvPr/>
            </p:nvSpPr>
            <p:spPr bwMode="auto">
              <a:xfrm>
                <a:off x="748" y="1525"/>
                <a:ext cx="159" cy="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/>
                  <a:t>2</a:t>
                </a:r>
                <a:endParaRPr lang="ru-RU" sz="1000"/>
              </a:p>
            </p:txBody>
          </p:sp>
          <p:sp>
            <p:nvSpPr>
              <p:cNvPr id="13369" name="Text Box 124"/>
              <p:cNvSpPr txBox="1">
                <a:spLocks noChangeArrowheads="1"/>
              </p:cNvSpPr>
              <p:nvPr/>
            </p:nvSpPr>
            <p:spPr bwMode="auto">
              <a:xfrm>
                <a:off x="1292" y="2137"/>
                <a:ext cx="159" cy="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dirty="0"/>
                  <a:t>2</a:t>
                </a:r>
                <a:endParaRPr lang="ru-RU" sz="1000" dirty="0"/>
              </a:p>
            </p:txBody>
          </p:sp>
          <p:sp>
            <p:nvSpPr>
              <p:cNvPr id="13370" name="Text Box 125"/>
              <p:cNvSpPr txBox="1">
                <a:spLocks noChangeArrowheads="1"/>
              </p:cNvSpPr>
              <p:nvPr/>
            </p:nvSpPr>
            <p:spPr bwMode="auto">
              <a:xfrm>
                <a:off x="295" y="2137"/>
                <a:ext cx="204" cy="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/>
                  <a:t>-2</a:t>
                </a:r>
                <a:endParaRPr lang="ru-RU" sz="1000"/>
              </a:p>
            </p:txBody>
          </p:sp>
        </p:grpSp>
        <p:sp>
          <p:nvSpPr>
            <p:cNvPr id="13345" name="Line 127"/>
            <p:cNvSpPr>
              <a:spLocks noChangeShapeType="1"/>
            </p:cNvSpPr>
            <p:nvPr/>
          </p:nvSpPr>
          <p:spPr bwMode="auto">
            <a:xfrm flipH="1">
              <a:off x="249" y="1888"/>
              <a:ext cx="386" cy="385"/>
            </a:xfrm>
            <a:prstGeom prst="line">
              <a:avLst/>
            </a:prstGeom>
            <a:noFill/>
            <a:ln w="19050">
              <a:solidFill>
                <a:srgbClr val="00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7" name="Line 129"/>
            <p:cNvSpPr>
              <a:spLocks noChangeShapeType="1"/>
            </p:cNvSpPr>
            <p:nvPr/>
          </p:nvSpPr>
          <p:spPr bwMode="auto">
            <a:xfrm flipV="1">
              <a:off x="635" y="1886"/>
              <a:ext cx="862" cy="2"/>
            </a:xfrm>
            <a:prstGeom prst="line">
              <a:avLst/>
            </a:prstGeom>
            <a:noFill/>
            <a:ln w="19050">
              <a:solidFill>
                <a:srgbClr val="00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8" name="Line 130"/>
            <p:cNvSpPr>
              <a:spLocks noChangeShapeType="1"/>
            </p:cNvSpPr>
            <p:nvPr/>
          </p:nvSpPr>
          <p:spPr bwMode="auto">
            <a:xfrm>
              <a:off x="635" y="1888"/>
              <a:ext cx="0" cy="2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" name="Дуга 5"/>
          <p:cNvSpPr/>
          <p:nvPr/>
        </p:nvSpPr>
        <p:spPr>
          <a:xfrm rot="5400000">
            <a:off x="385298" y="1240750"/>
            <a:ext cx="434290" cy="2286025"/>
          </a:xfrm>
          <a:prstGeom prst="arc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Левая круглая скобка 6"/>
          <p:cNvSpPr/>
          <p:nvPr/>
        </p:nvSpPr>
        <p:spPr>
          <a:xfrm rot="16200000">
            <a:off x="3428504" y="725424"/>
            <a:ext cx="115656" cy="3428870"/>
          </a:xfrm>
          <a:prstGeom prst="leftBracket">
            <a:avLst>
              <a:gd name="adj" fmla="val 263388"/>
            </a:avLst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499992" y="936357"/>
                <a:ext cx="4419671" cy="10125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𝑦</m:t>
                      </m:r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+2, при 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&lt;−1</m:t>
                              </m:r>
                            </m:e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1, </m:t>
                              </m:r>
                              <m:r>
                                <a:rPr lang="ru-RU" sz="3200" b="0" i="1" smtClean="0">
                                  <a:latin typeface="Cambria Math"/>
                                </a:rPr>
                                <m:t>при 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  <m:t>≥−1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936357"/>
                <a:ext cx="4419671" cy="101252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Прямоугольник 86"/>
          <p:cNvSpPr/>
          <p:nvPr/>
        </p:nvSpPr>
        <p:spPr>
          <a:xfrm>
            <a:off x="3101384" y="3727211"/>
            <a:ext cx="6061654" cy="2985433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/>
              </a:rPr>
              <a:t>print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sz="2400" b="1" dirty="0">
                <a:solidFill>
                  <a:srgbClr val="008000"/>
                </a:solidFill>
                <a:latin typeface="Courier New"/>
              </a:rPr>
              <a:t>‘</a:t>
            </a:r>
            <a:r>
              <a:rPr lang="ru-RU" sz="2400" b="1" dirty="0">
                <a:solidFill>
                  <a:srgbClr val="008000"/>
                </a:solidFill>
                <a:latin typeface="Courier New"/>
              </a:rPr>
              <a:t>Иванов 8А</a:t>
            </a:r>
            <a:r>
              <a:rPr lang="en-US" sz="2400" b="1" dirty="0">
                <a:solidFill>
                  <a:srgbClr val="008000"/>
                </a:solidFill>
                <a:latin typeface="Courier New"/>
              </a:rPr>
              <a:t>’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)</a:t>
            </a:r>
            <a:endParaRPr lang="en-US" sz="2400" b="1" dirty="0">
              <a:solidFill>
                <a:srgbClr val="FF0000"/>
              </a:solidFill>
              <a:latin typeface="Courier New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Courier New"/>
              </a:rPr>
              <a:t>x =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/>
              </a:rPr>
              <a:t>float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/>
              </a:rPr>
              <a:t>input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400" b="1" dirty="0">
                <a:solidFill>
                  <a:srgbClr val="008000"/>
                </a:solidFill>
                <a:latin typeface="Courier New"/>
              </a:rPr>
              <a:t>‘</a:t>
            </a:r>
            <a:r>
              <a:rPr lang="en-US" sz="2400" b="1" dirty="0" err="1">
                <a:solidFill>
                  <a:srgbClr val="008000"/>
                </a:solidFill>
                <a:latin typeface="Courier New"/>
              </a:rPr>
              <a:t>Введите</a:t>
            </a:r>
            <a:r>
              <a:rPr lang="en-US" sz="2400" b="1" dirty="0">
                <a:solidFill>
                  <a:srgbClr val="008000"/>
                </a:solidFill>
                <a:latin typeface="Courier New"/>
              </a:rPr>
              <a:t> x: ‘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))</a:t>
            </a:r>
          </a:p>
          <a:p>
            <a:r>
              <a:rPr lang="en-US" sz="2400" b="1" dirty="0">
                <a:solidFill>
                  <a:srgbClr val="CC6600"/>
                </a:solidFill>
                <a:latin typeface="Courier New"/>
              </a:rPr>
              <a:t>if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 x &lt; -1:</a:t>
            </a:r>
          </a:p>
          <a:p>
            <a:r>
              <a:rPr lang="en-US" sz="2400" b="1" dirty="0">
                <a:solidFill>
                  <a:srgbClr val="000000"/>
                </a:solidFill>
                <a:latin typeface="Courier New"/>
              </a:rPr>
              <a:t>	y = x+2</a:t>
            </a:r>
          </a:p>
          <a:p>
            <a:r>
              <a:rPr lang="en-US" sz="2400" b="1" dirty="0">
                <a:solidFill>
                  <a:srgbClr val="CC6600"/>
                </a:solidFill>
                <a:latin typeface="Courier New"/>
              </a:rPr>
              <a:t>else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:</a:t>
            </a:r>
          </a:p>
          <a:p>
            <a:r>
              <a:rPr lang="en-US" sz="2400" b="1" dirty="0">
                <a:solidFill>
                  <a:srgbClr val="000000"/>
                </a:solidFill>
                <a:latin typeface="Courier New"/>
              </a:rPr>
              <a:t>	y = 1</a:t>
            </a:r>
          </a:p>
          <a:p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/>
              </a:rPr>
              <a:t>print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 (‘</a:t>
            </a:r>
            <a:r>
              <a:rPr lang="ru-RU" sz="2400" b="1" dirty="0">
                <a:solidFill>
                  <a:srgbClr val="00B050"/>
                </a:solidFill>
                <a:latin typeface="Courier New"/>
              </a:rPr>
              <a:t>При </a:t>
            </a:r>
            <a:r>
              <a:rPr lang="en-US" sz="2400" b="1" dirty="0">
                <a:solidFill>
                  <a:srgbClr val="00B050"/>
                </a:solidFill>
                <a:latin typeface="Courier New"/>
              </a:rPr>
              <a:t>x=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 ‘,x,</a:t>
            </a:r>
            <a:r>
              <a:rPr lang="en-US" sz="2400" b="1" dirty="0">
                <a:solidFill>
                  <a:srgbClr val="008000"/>
                </a:solidFill>
                <a:latin typeface="Courier New"/>
              </a:rPr>
              <a:t>‘ y= ‘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, y)</a:t>
            </a:r>
          </a:p>
          <a:p>
            <a:endParaRPr lang="en-US" sz="2000" b="1" dirty="0">
              <a:solidFill>
                <a:srgbClr val="000000"/>
              </a:solidFill>
              <a:latin typeface="Courier New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1583668" y="2862606"/>
            <a:ext cx="204068" cy="20593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Левая фигурная скобка 3"/>
          <p:cNvSpPr/>
          <p:nvPr/>
        </p:nvSpPr>
        <p:spPr>
          <a:xfrm rot="16200000">
            <a:off x="605392" y="2805794"/>
            <a:ext cx="552862" cy="1727266"/>
          </a:xfrm>
          <a:prstGeom prst="lef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5244" y="3964414"/>
            <a:ext cx="1023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</a:t>
            </a:r>
            <a:r>
              <a:rPr lang="en-US" sz="2400" dirty="0" smtClean="0"/>
              <a:t>=x+2</a:t>
            </a:r>
            <a:endParaRPr lang="ru-RU" sz="2400" dirty="0"/>
          </a:p>
        </p:txBody>
      </p:sp>
      <p:sp>
        <p:nvSpPr>
          <p:cNvPr id="58" name="Левая фигурная скобка 57"/>
          <p:cNvSpPr/>
          <p:nvPr/>
        </p:nvSpPr>
        <p:spPr>
          <a:xfrm rot="16200000">
            <a:off x="3120890" y="1635128"/>
            <a:ext cx="552862" cy="3276512"/>
          </a:xfrm>
          <a:prstGeom prst="lef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2715239" y="3347147"/>
            <a:ext cx="689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y=1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3415176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" grpId="0" animBg="1"/>
      <p:bldP spid="4" grpId="0" animBg="1"/>
      <p:bldP spid="5" grpId="0"/>
      <p:bldP spid="58" grpId="0" animBg="1"/>
      <p:bldP spid="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Прямоугольник 55"/>
          <p:cNvSpPr/>
          <p:nvPr/>
        </p:nvSpPr>
        <p:spPr>
          <a:xfrm>
            <a:off x="4548963" y="2587848"/>
            <a:ext cx="4151723" cy="543109"/>
          </a:xfrm>
          <a:prstGeom prst="rect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671394" y="2581530"/>
            <a:ext cx="1900606" cy="543109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15900" y="0"/>
            <a:ext cx="754380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ru-RU" sz="2400" b="1" dirty="0">
                <a:solidFill>
                  <a:schemeClr val="tx2"/>
                </a:solidFill>
              </a:rPr>
              <a:t>Задача</a:t>
            </a:r>
            <a:r>
              <a:rPr lang="en-US" sz="2400" b="1" dirty="0">
                <a:solidFill>
                  <a:schemeClr val="tx2"/>
                </a:solidFill>
              </a:rPr>
              <a:t> 2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79388" y="404813"/>
            <a:ext cx="7777162" cy="3667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chemeClr val="tx2"/>
                </a:solidFill>
              </a:rPr>
              <a:t>Найти значение функции для любого значения аргумента.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79388" y="908050"/>
            <a:ext cx="31321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74026" y="3181032"/>
            <a:ext cx="6084676" cy="3416320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/>
              </a:rPr>
              <a:t>print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 ('</a:t>
            </a:r>
            <a:r>
              <a:rPr lang="ru-RU" sz="2400" b="1" dirty="0">
                <a:solidFill>
                  <a:srgbClr val="00B050"/>
                </a:solidFill>
                <a:latin typeface="Courier New"/>
              </a:rPr>
              <a:t>Иванов 8А</a:t>
            </a:r>
            <a:r>
              <a:rPr lang="ru-RU" sz="2400" b="1" dirty="0">
                <a:solidFill>
                  <a:srgbClr val="000000"/>
                </a:solidFill>
                <a:latin typeface="Courier New"/>
              </a:rPr>
              <a:t>')</a:t>
            </a:r>
          </a:p>
          <a:p>
            <a:r>
              <a:rPr lang="en-US" sz="2400" b="1" dirty="0">
                <a:solidFill>
                  <a:srgbClr val="000000"/>
                </a:solidFill>
                <a:latin typeface="Courier New"/>
              </a:rPr>
              <a:t>x = </a:t>
            </a:r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/>
              </a:rPr>
              <a:t>float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/>
              </a:rPr>
              <a:t>input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('</a:t>
            </a:r>
            <a:r>
              <a:rPr lang="ru-RU" sz="2400" b="1" dirty="0">
                <a:solidFill>
                  <a:srgbClr val="00B050"/>
                </a:solidFill>
                <a:latin typeface="Courier New"/>
              </a:rPr>
              <a:t>Введите </a:t>
            </a:r>
            <a:r>
              <a:rPr lang="en-US" sz="2400" b="1" dirty="0">
                <a:solidFill>
                  <a:srgbClr val="00B050"/>
                </a:solidFill>
                <a:latin typeface="Courier New"/>
              </a:rPr>
              <a:t>x: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 '))</a:t>
            </a:r>
          </a:p>
          <a:p>
            <a:r>
              <a:rPr lang="en-US" sz="2400" b="1" dirty="0">
                <a:solidFill>
                  <a:srgbClr val="FF9900"/>
                </a:solidFill>
                <a:latin typeface="Courier New"/>
              </a:rPr>
              <a:t>if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 x &lt; -1:</a:t>
            </a:r>
          </a:p>
          <a:p>
            <a:r>
              <a:rPr lang="en-US" sz="2400" b="1" dirty="0">
                <a:solidFill>
                  <a:srgbClr val="000000"/>
                </a:solidFill>
                <a:latin typeface="Courier New"/>
              </a:rPr>
              <a:t>	y = x+2</a:t>
            </a:r>
          </a:p>
          <a:p>
            <a:r>
              <a:rPr lang="en-US" sz="2400" b="1" dirty="0" err="1">
                <a:solidFill>
                  <a:srgbClr val="FF9900"/>
                </a:solidFill>
                <a:latin typeface="Courier New"/>
              </a:rPr>
              <a:t>elif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 x &lt;= 1:</a:t>
            </a:r>
          </a:p>
          <a:p>
            <a:r>
              <a:rPr lang="en-US" sz="2400" b="1" dirty="0">
                <a:solidFill>
                  <a:srgbClr val="000000"/>
                </a:solidFill>
                <a:latin typeface="Courier New"/>
              </a:rPr>
              <a:t>	y = 1</a:t>
            </a:r>
          </a:p>
          <a:p>
            <a:r>
              <a:rPr lang="en-US" sz="2400" b="1" dirty="0">
                <a:solidFill>
                  <a:srgbClr val="FF9900"/>
                </a:solidFill>
                <a:latin typeface="Courier New"/>
              </a:rPr>
              <a:t>else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:</a:t>
            </a:r>
          </a:p>
          <a:p>
            <a:r>
              <a:rPr lang="en-US" sz="2400" b="1" dirty="0">
                <a:solidFill>
                  <a:srgbClr val="000000"/>
                </a:solidFill>
                <a:latin typeface="Courier New"/>
              </a:rPr>
              <a:t>	y = 2-x</a:t>
            </a:r>
          </a:p>
          <a:p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/>
              </a:rPr>
              <a:t>print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 (‘ </a:t>
            </a:r>
            <a:r>
              <a:rPr lang="en-US" sz="2400" b="1" dirty="0">
                <a:solidFill>
                  <a:srgbClr val="00B050"/>
                </a:solidFill>
                <a:latin typeface="Courier New"/>
              </a:rPr>
              <a:t>y =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 ', y)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558702" y="3573016"/>
            <a:ext cx="2141984" cy="646331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Введите x: </a:t>
            </a:r>
            <a:r>
              <a:rPr lang="ru-RU" dirty="0">
                <a:latin typeface="Courier New" pitchFamily="49" charset="0"/>
                <a:cs typeface="Courier New" pitchFamily="49" charset="0"/>
              </a:rPr>
              <a:t>-2</a:t>
            </a:r>
          </a:p>
          <a:p>
            <a:r>
              <a:rPr lang="ru-RU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y= 0.0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558702" y="4566026"/>
            <a:ext cx="2141984" cy="646331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Введите x: </a:t>
            </a:r>
            <a:r>
              <a:rPr lang="ru-RU" dirty="0">
                <a:latin typeface="Courier New" pitchFamily="49" charset="0"/>
                <a:cs typeface="Courier New" pitchFamily="49" charset="0"/>
              </a:rPr>
              <a:t>0.5</a:t>
            </a:r>
          </a:p>
          <a:p>
            <a:r>
              <a:rPr lang="ru-RU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y= 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570476" y="5564385"/>
            <a:ext cx="2141984" cy="646331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Введите x: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5</a:t>
            </a:r>
            <a:endParaRPr lang="ru-RU" dirty="0">
              <a:latin typeface="Courier New" pitchFamily="49" charset="0"/>
              <a:cs typeface="Courier New" pitchFamily="49" charset="0"/>
            </a:endParaRPr>
          </a:p>
          <a:p>
            <a:r>
              <a:rPr lang="ru-RU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y= </a:t>
            </a:r>
            <a:r>
              <a:rPr lang="en-US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-3</a:t>
            </a:r>
            <a:r>
              <a:rPr lang="ru-RU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.0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889309" y="731847"/>
                <a:ext cx="5003171" cy="1467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𝑦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+2, при 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&lt;−1</m:t>
                              </m:r>
                            </m:e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1, </m:t>
                              </m:r>
                              <m:r>
                                <a:rPr lang="ru-RU" sz="2800" b="0" i="1" smtClean="0">
                                  <a:latin typeface="Cambria Math"/>
                                </a:rPr>
                                <m:t>при 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−1</m:t>
                              </m:r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2−</m:t>
                              </m:r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ru-RU" sz="2800" b="0" i="1" smtClean="0">
                                  <a:latin typeface="Cambria Math"/>
                                  <a:ea typeface="Cambria Math"/>
                                </a:rPr>
                                <m:t>, при </m:t>
                              </m:r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&gt;1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9309" y="731847"/>
                <a:ext cx="5003171" cy="14679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Прямоугольник 34"/>
          <p:cNvSpPr/>
          <p:nvPr/>
        </p:nvSpPr>
        <p:spPr>
          <a:xfrm>
            <a:off x="92189" y="2567356"/>
            <a:ext cx="2571599" cy="543109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 стрелкой 36"/>
          <p:cNvCxnSpPr/>
          <p:nvPr/>
        </p:nvCxnSpPr>
        <p:spPr>
          <a:xfrm flipV="1">
            <a:off x="539552" y="2534862"/>
            <a:ext cx="8172908" cy="466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>
            <a:off x="2663788" y="2473518"/>
            <a:ext cx="187677" cy="187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4384323" y="2473518"/>
            <a:ext cx="187677" cy="187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7984552" y="249491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х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607585" y="2724529"/>
            <a:ext cx="412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-1</a:t>
            </a:r>
            <a:endParaRPr lang="ru-RU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4408333" y="274085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1</a:t>
            </a:r>
            <a:endParaRPr lang="ru-RU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Прямоугольник 45"/>
              <p:cNvSpPr/>
              <p:nvPr/>
            </p:nvSpPr>
            <p:spPr>
              <a:xfrm>
                <a:off x="935596" y="2104186"/>
                <a:ext cx="10204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>
                    <a:cs typeface="Times New Roman" panose="02020603050405020304" pitchFamily="18" charset="0"/>
                  </a:rPr>
                  <a:t>у=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ru-RU" b="0" i="1" smtClean="0">
                        <a:latin typeface="Cambria Math"/>
                        <a:cs typeface="Times New Roman" panose="02020603050405020304" pitchFamily="18" charset="0"/>
                      </a:rPr>
                      <m:t>+2</m:t>
                    </m:r>
                    <m:r>
                      <a:rPr lang="en-US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46" name="Прямоугольник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596" y="2104186"/>
                <a:ext cx="1020408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4762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Полилиния 46"/>
          <p:cNvSpPr/>
          <p:nvPr/>
        </p:nvSpPr>
        <p:spPr>
          <a:xfrm>
            <a:off x="2743200" y="2013276"/>
            <a:ext cx="1719470" cy="526773"/>
          </a:xfrm>
          <a:custGeom>
            <a:avLst/>
            <a:gdLst>
              <a:gd name="connsiteX0" fmla="*/ 0 w 1719470"/>
              <a:gd name="connsiteY0" fmla="*/ 526773 h 526773"/>
              <a:gd name="connsiteX1" fmla="*/ 725557 w 1719470"/>
              <a:gd name="connsiteY1" fmla="*/ 0 h 526773"/>
              <a:gd name="connsiteX2" fmla="*/ 1719470 w 1719470"/>
              <a:gd name="connsiteY2" fmla="*/ 526773 h 52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9470" h="526773">
                <a:moveTo>
                  <a:pt x="0" y="526773"/>
                </a:moveTo>
                <a:cubicBezTo>
                  <a:pt x="219489" y="263386"/>
                  <a:pt x="438979" y="0"/>
                  <a:pt x="725557" y="0"/>
                </a:cubicBezTo>
                <a:cubicBezTo>
                  <a:pt x="1012135" y="0"/>
                  <a:pt x="1365802" y="263386"/>
                  <a:pt x="1719470" y="52677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Прямоугольник 48"/>
              <p:cNvSpPr/>
              <p:nvPr/>
            </p:nvSpPr>
            <p:spPr>
              <a:xfrm>
                <a:off x="5107766" y="2125585"/>
                <a:ext cx="11833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  <a:cs typeface="Times New Roman" panose="02020603050405020304" pitchFamily="18" charset="0"/>
                        </a:rPr>
                        <m:t>у=</m:t>
                      </m:r>
                      <m:r>
                        <a:rPr lang="en-US" i="1"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ru-RU" b="0" i="1" smtClean="0">
                          <a:latin typeface="Cambria Math"/>
                          <a:cs typeface="Times New Roman" panose="02020603050405020304" pitchFamily="18" charset="0"/>
                        </a:rPr>
                        <m:t>−х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49" name="Прямоугольник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7766" y="2125585"/>
                <a:ext cx="1183337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Овал 49"/>
          <p:cNvSpPr/>
          <p:nvPr/>
        </p:nvSpPr>
        <p:spPr>
          <a:xfrm>
            <a:off x="4360869" y="2423340"/>
            <a:ext cx="288032" cy="28803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Прямоугольник 53"/>
              <p:cNvSpPr/>
              <p:nvPr/>
            </p:nvSpPr>
            <p:spPr>
              <a:xfrm>
                <a:off x="3275038" y="2125585"/>
                <a:ext cx="6142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>
                    <a:cs typeface="Times New Roman" panose="02020603050405020304" pitchFamily="18" charset="0"/>
                  </a:rPr>
                  <a:t>у=1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54" name="Прямоугольник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038" y="2125585"/>
                <a:ext cx="614271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7921" t="-8333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Овал 54"/>
          <p:cNvSpPr/>
          <p:nvPr/>
        </p:nvSpPr>
        <p:spPr>
          <a:xfrm>
            <a:off x="2625642" y="2390846"/>
            <a:ext cx="288032" cy="28803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44339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34" grpId="0" animBg="1"/>
      <p:bldP spid="2" grpId="0" animBg="1"/>
      <p:bldP spid="3" grpId="0" animBg="1"/>
      <p:bldP spid="14" grpId="0" animBg="1"/>
      <p:bldP spid="15" grpId="0" animBg="1"/>
      <p:bldP spid="35" grpId="0" animBg="1"/>
      <p:bldP spid="38" grpId="0" animBg="1"/>
      <p:bldP spid="39" grpId="0" animBg="1"/>
      <p:bldP spid="42" grpId="0"/>
      <p:bldP spid="43" grpId="0"/>
      <p:bldP spid="46" grpId="0"/>
      <p:bldP spid="47" grpId="0" animBg="1"/>
      <p:bldP spid="49" grpId="0"/>
      <p:bldP spid="50" grpId="0" animBg="1"/>
      <p:bldP spid="54" grpId="0"/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6143499" y="2741875"/>
            <a:ext cx="2538434" cy="543109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671394" y="2744924"/>
            <a:ext cx="1709785" cy="543109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92189" y="2730750"/>
            <a:ext cx="2571599" cy="543109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360869" y="2755424"/>
            <a:ext cx="1771853" cy="543109"/>
          </a:xfrm>
          <a:prstGeom prst="rect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92189" y="152636"/>
                <a:ext cx="4839851" cy="16878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=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8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280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3−</m:t>
                                </m:r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lang="en-US" sz="28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+3</m:t>
                                </m:r>
                              </m:den>
                            </m:f>
                            <m:r>
                              <a:rPr lang="ru-RU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, </m:t>
                            </m:r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ru-RU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если </m:t>
                            </m:r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5</m:t>
                            </m:r>
                            <m:r>
                              <a:rPr lang="ru-RU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≤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≤10</m:t>
                            </m:r>
                          </m:e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 ,   если </m:t>
                            </m:r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&lt;0</m:t>
                            </m:r>
                          </m:e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ru-RU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,  прочие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8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89" y="152636"/>
                <a:ext cx="4839851" cy="1687834"/>
              </a:xfrm>
              <a:prstGeom prst="rect">
                <a:avLst/>
              </a:prstGeom>
              <a:blipFill rotWithShape="1">
                <a:blip r:embed="rId2"/>
                <a:stretch>
                  <a:fillRect l="-25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 стрелкой 3"/>
          <p:cNvCxnSpPr/>
          <p:nvPr/>
        </p:nvCxnSpPr>
        <p:spPr>
          <a:xfrm flipV="1">
            <a:off x="539552" y="2698256"/>
            <a:ext cx="8172908" cy="466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2663788" y="2636912"/>
            <a:ext cx="187677" cy="187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384323" y="2636912"/>
            <a:ext cx="187677" cy="187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968499" y="2636912"/>
            <a:ext cx="187677" cy="187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984552" y="265831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х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07585" y="288792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0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408333" y="290425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50954" y="2904252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10</a:t>
            </a:r>
            <a:endParaRPr lang="ru-RU" sz="2000" dirty="0"/>
          </a:p>
        </p:txBody>
      </p:sp>
      <p:sp>
        <p:nvSpPr>
          <p:cNvPr id="13" name="Полилиния 12"/>
          <p:cNvSpPr/>
          <p:nvPr/>
        </p:nvSpPr>
        <p:spPr>
          <a:xfrm>
            <a:off x="4452730" y="2226314"/>
            <a:ext cx="1667232" cy="471942"/>
          </a:xfrm>
          <a:custGeom>
            <a:avLst/>
            <a:gdLst>
              <a:gd name="connsiteX0" fmla="*/ 0 w 1667232"/>
              <a:gd name="connsiteY0" fmla="*/ 457251 h 471942"/>
              <a:gd name="connsiteX1" fmla="*/ 725557 w 1667232"/>
              <a:gd name="connsiteY1" fmla="*/ 51 h 471942"/>
              <a:gd name="connsiteX2" fmla="*/ 1590261 w 1667232"/>
              <a:gd name="connsiteY2" fmla="*/ 427434 h 471942"/>
              <a:gd name="connsiteX3" fmla="*/ 1570383 w 1667232"/>
              <a:gd name="connsiteY3" fmla="*/ 437373 h 47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7232" h="471942">
                <a:moveTo>
                  <a:pt x="0" y="457251"/>
                </a:moveTo>
                <a:cubicBezTo>
                  <a:pt x="230257" y="231135"/>
                  <a:pt x="460514" y="5020"/>
                  <a:pt x="725557" y="51"/>
                </a:cubicBezTo>
                <a:cubicBezTo>
                  <a:pt x="990600" y="-4918"/>
                  <a:pt x="1449457" y="354547"/>
                  <a:pt x="1590261" y="427434"/>
                </a:cubicBezTo>
                <a:cubicBezTo>
                  <a:pt x="1731065" y="500321"/>
                  <a:pt x="1650724" y="468847"/>
                  <a:pt x="1570383" y="43737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Прямоугольник 14"/>
              <p:cNvSpPr/>
              <p:nvPr/>
            </p:nvSpPr>
            <p:spPr>
              <a:xfrm>
                <a:off x="4929781" y="1724186"/>
                <a:ext cx="948016" cy="4855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>
                    <a:cs typeface="Times New Roman" panose="02020603050405020304" pitchFamily="18" charset="0"/>
                  </a:rPr>
                  <a:t>у=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  <m:t>3−</m:t>
                        </m:r>
                        <m: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  <m:t>+3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9781" y="1724186"/>
                <a:ext cx="948016" cy="485518"/>
              </a:xfrm>
              <a:prstGeom prst="rect">
                <a:avLst/>
              </a:prstGeom>
              <a:blipFill rotWithShape="1">
                <a:blip r:embed="rId3"/>
                <a:stretch>
                  <a:fillRect l="-5806" b="-75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Полилиния 15"/>
          <p:cNvSpPr/>
          <p:nvPr/>
        </p:nvSpPr>
        <p:spPr>
          <a:xfrm>
            <a:off x="218661" y="2192572"/>
            <a:ext cx="2574235" cy="530750"/>
          </a:xfrm>
          <a:custGeom>
            <a:avLst/>
            <a:gdLst>
              <a:gd name="connsiteX0" fmla="*/ 0 w 2574235"/>
              <a:gd name="connsiteY0" fmla="*/ 53671 h 530750"/>
              <a:gd name="connsiteX1" fmla="*/ 1779104 w 2574235"/>
              <a:gd name="connsiteY1" fmla="*/ 43732 h 530750"/>
              <a:gd name="connsiteX2" fmla="*/ 2574235 w 2574235"/>
              <a:gd name="connsiteY2" fmla="*/ 530750 h 53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74235" h="530750">
                <a:moveTo>
                  <a:pt x="0" y="53671"/>
                </a:moveTo>
                <a:cubicBezTo>
                  <a:pt x="675032" y="8945"/>
                  <a:pt x="1350065" y="-35781"/>
                  <a:pt x="1779104" y="43732"/>
                </a:cubicBezTo>
                <a:cubicBezTo>
                  <a:pt x="2208143" y="123245"/>
                  <a:pt x="2391189" y="326997"/>
                  <a:pt x="2574235" y="53075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935596" y="2267580"/>
                <a:ext cx="74469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>
                    <a:cs typeface="Times New Roman" panose="02020603050405020304" pitchFamily="18" charset="0"/>
                  </a:rPr>
                  <a:t>у=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i="1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596" y="2267580"/>
                <a:ext cx="744691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6504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2838686" y="1893196"/>
                <a:ext cx="14449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  <a:cs typeface="Times New Roman" panose="02020603050405020304" pitchFamily="18" charset="0"/>
                        </a:rPr>
                        <m:t>у=</m:t>
                      </m:r>
                      <m:r>
                        <a:rPr lang="en-US" i="1"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i="1">
                          <a:latin typeface="Cambria Math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i="1"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8686" y="1893196"/>
                <a:ext cx="1444947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Полилиния 18"/>
          <p:cNvSpPr/>
          <p:nvPr/>
        </p:nvSpPr>
        <p:spPr>
          <a:xfrm>
            <a:off x="2743200" y="2176670"/>
            <a:ext cx="1719470" cy="526773"/>
          </a:xfrm>
          <a:custGeom>
            <a:avLst/>
            <a:gdLst>
              <a:gd name="connsiteX0" fmla="*/ 0 w 1719470"/>
              <a:gd name="connsiteY0" fmla="*/ 526773 h 526773"/>
              <a:gd name="connsiteX1" fmla="*/ 725557 w 1719470"/>
              <a:gd name="connsiteY1" fmla="*/ 0 h 526773"/>
              <a:gd name="connsiteX2" fmla="*/ 1719470 w 1719470"/>
              <a:gd name="connsiteY2" fmla="*/ 526773 h 52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9470" h="526773">
                <a:moveTo>
                  <a:pt x="0" y="526773"/>
                </a:moveTo>
                <a:cubicBezTo>
                  <a:pt x="219489" y="263386"/>
                  <a:pt x="438979" y="0"/>
                  <a:pt x="725557" y="0"/>
                </a:cubicBezTo>
                <a:cubicBezTo>
                  <a:pt x="1012135" y="0"/>
                  <a:pt x="1365802" y="263386"/>
                  <a:pt x="1719470" y="52677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6072809" y="2018421"/>
            <a:ext cx="2802834" cy="704901"/>
          </a:xfrm>
          <a:custGeom>
            <a:avLst/>
            <a:gdLst>
              <a:gd name="connsiteX0" fmla="*/ 0 w 2802834"/>
              <a:gd name="connsiteY0" fmla="*/ 704901 h 704901"/>
              <a:gd name="connsiteX1" fmla="*/ 596348 w 2802834"/>
              <a:gd name="connsiteY1" fmla="*/ 78736 h 704901"/>
              <a:gd name="connsiteX2" fmla="*/ 2802834 w 2802834"/>
              <a:gd name="connsiteY2" fmla="*/ 9162 h 704901"/>
              <a:gd name="connsiteX3" fmla="*/ 2802834 w 2802834"/>
              <a:gd name="connsiteY3" fmla="*/ 9162 h 704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2834" h="704901">
                <a:moveTo>
                  <a:pt x="0" y="704901"/>
                </a:moveTo>
                <a:cubicBezTo>
                  <a:pt x="64604" y="449797"/>
                  <a:pt x="129209" y="194693"/>
                  <a:pt x="596348" y="78736"/>
                </a:cubicBezTo>
                <a:cubicBezTo>
                  <a:pt x="1063487" y="-37221"/>
                  <a:pt x="2802834" y="9162"/>
                  <a:pt x="2802834" y="9162"/>
                </a:cubicBezTo>
                <a:lnTo>
                  <a:pt x="2802834" y="916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6559351" y="2176670"/>
                <a:ext cx="14449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  <a:cs typeface="Times New Roman" panose="02020603050405020304" pitchFamily="18" charset="0"/>
                        </a:rPr>
                        <m:t>у=</m:t>
                      </m:r>
                      <m:r>
                        <a:rPr lang="en-US" i="1"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i="1">
                          <a:latin typeface="Cambria Math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i="1"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9351" y="2176670"/>
                <a:ext cx="1444947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Овал 31"/>
          <p:cNvSpPr/>
          <p:nvPr/>
        </p:nvSpPr>
        <p:spPr>
          <a:xfrm>
            <a:off x="4360869" y="2586734"/>
            <a:ext cx="288032" cy="28803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928793" y="2591828"/>
            <a:ext cx="288032" cy="28803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607585" y="2591828"/>
            <a:ext cx="288032" cy="288032"/>
          </a:xfrm>
          <a:prstGeom prst="ellipse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1012574" y="3304362"/>
            <a:ext cx="67997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/>
              </a:rPr>
              <a:t>print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 ('</a:t>
            </a:r>
            <a:r>
              <a:rPr lang="ru-RU" sz="2400" b="1" dirty="0">
                <a:solidFill>
                  <a:srgbClr val="00B050"/>
                </a:solidFill>
                <a:latin typeface="Courier New"/>
              </a:rPr>
              <a:t>Иванов 8А</a:t>
            </a:r>
            <a:r>
              <a:rPr lang="ru-RU" sz="2400" b="1" dirty="0">
                <a:solidFill>
                  <a:srgbClr val="000000"/>
                </a:solidFill>
                <a:latin typeface="Courier New"/>
              </a:rPr>
              <a:t>')</a:t>
            </a:r>
          </a:p>
          <a:p>
            <a:r>
              <a:rPr lang="en-US" sz="2400" b="1" dirty="0">
                <a:solidFill>
                  <a:srgbClr val="000000"/>
                </a:solidFill>
                <a:latin typeface="Courier New"/>
              </a:rPr>
              <a:t>x = </a:t>
            </a:r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/>
              </a:rPr>
              <a:t>float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/>
              </a:rPr>
              <a:t>input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('</a:t>
            </a:r>
            <a:r>
              <a:rPr lang="ru-RU" sz="2400" b="1" dirty="0">
                <a:solidFill>
                  <a:srgbClr val="00B050"/>
                </a:solidFill>
                <a:latin typeface="Courier New"/>
              </a:rPr>
              <a:t>Введите </a:t>
            </a:r>
            <a:r>
              <a:rPr lang="en-US" sz="2400" b="1" dirty="0">
                <a:solidFill>
                  <a:srgbClr val="00B050"/>
                </a:solidFill>
                <a:latin typeface="Courier New"/>
              </a:rPr>
              <a:t>x:</a:t>
            </a:r>
            <a:r>
              <a:rPr lang="en-US" sz="24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Courier New"/>
              </a:rPr>
              <a:t>'))</a:t>
            </a:r>
            <a:endParaRPr lang="en-US" sz="2400" b="1" dirty="0" smtClean="0">
              <a:solidFill>
                <a:srgbClr val="FF99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b="1" dirty="0" smtClean="0">
                <a:solidFill>
                  <a:srgbClr val="FF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x&lt;0: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y=2*x</a:t>
            </a:r>
          </a:p>
          <a:p>
            <a:r>
              <a:rPr lang="en-US" sz="2400" b="1" dirty="0" err="1">
                <a:solidFill>
                  <a:srgbClr val="FF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5&lt;=x&lt;=10: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y=(3-x)/(2*x**2+3)</a:t>
            </a:r>
          </a:p>
          <a:p>
            <a:r>
              <a:rPr lang="en-US" sz="2400" b="1" dirty="0">
                <a:solidFill>
                  <a:srgbClr val="FF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y=2*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x+x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**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r>
              <a:rPr lang="en-US" sz="2400" b="1" dirty="0" smtClean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('</a:t>
            </a:r>
            <a:r>
              <a:rPr lang="ru-RU" sz="2400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При </a:t>
            </a:r>
            <a:r>
              <a:rPr lang="en-US" sz="2400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x=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',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x,’</a:t>
            </a:r>
            <a:r>
              <a:rPr lang="en-US" sz="2400" b="1" dirty="0" err="1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2400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',y)</a:t>
            </a:r>
            <a:endParaRPr lang="ru-RU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5349939" y="157055"/>
            <a:ext cx="3477351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ru-RU" sz="2400" b="1" dirty="0">
                <a:solidFill>
                  <a:schemeClr val="tx2"/>
                </a:solidFill>
              </a:rPr>
              <a:t>Задача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</a:rPr>
              <a:t>3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21864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  <p:bldP spid="26" grpId="0" animBg="1"/>
      <p:bldP spid="27" grpId="0" animBg="1"/>
      <p:bldP spid="5" grpId="0" animBg="1"/>
      <p:bldP spid="6" grpId="0" animBg="1"/>
      <p:bldP spid="7" grpId="0" animBg="1"/>
      <p:bldP spid="9" grpId="0"/>
      <p:bldP spid="10" grpId="0"/>
      <p:bldP spid="11" grpId="0"/>
      <p:bldP spid="13" grpId="0" animBg="1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/>
      <p:bldP spid="32" grpId="0" animBg="1"/>
      <p:bldP spid="33" grpId="0" animBg="1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14503"/>
            <a:ext cx="8856476" cy="674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354434"/>
          </a:xfrm>
        </p:spPr>
        <p:txBody>
          <a:bodyPr/>
          <a:lstStyle/>
          <a:p>
            <a:pPr algn="ctr"/>
            <a:r>
              <a:rPr lang="ru-RU" dirty="0"/>
              <a:t>Практическая работа</a:t>
            </a:r>
          </a:p>
        </p:txBody>
      </p:sp>
    </p:spTree>
    <p:extLst>
      <p:ext uri="{BB962C8B-B14F-4D97-AF65-F5344CB8AC3E}">
        <p14:creationId xmlns:p14="http://schemas.microsoft.com/office/powerpoint/2010/main" val="153468803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тон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Питон</Template>
  <TotalTime>7476</TotalTime>
  <Words>619</Words>
  <Application>Microsoft Office PowerPoint</Application>
  <PresentationFormat>Экран (4:3)</PresentationFormat>
  <Paragraphs>116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Питон</vt:lpstr>
      <vt:lpstr>Язык программирования Python</vt:lpstr>
      <vt:lpstr>Операторы ветвления  </vt:lpstr>
      <vt:lpstr>Операторы ветвления  </vt:lpstr>
      <vt:lpstr>Записать в тетрадь!</vt:lpstr>
      <vt:lpstr>Вложенные ветвления</vt:lpstr>
      <vt:lpstr>Презентация PowerPoint</vt:lpstr>
      <vt:lpstr>Презентация PowerPoint</vt:lpstr>
      <vt:lpstr>Презентация PowerPoint</vt:lpstr>
      <vt:lpstr>Практическая работа</vt:lpstr>
    </vt:vector>
  </TitlesOfParts>
  <Company>Сеть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и его свойства</dc:title>
  <dc:creator>Админ</dc:creator>
  <cp:lastModifiedBy>User</cp:lastModifiedBy>
  <cp:revision>360</cp:revision>
  <dcterms:created xsi:type="dcterms:W3CDTF">2010-02-14T19:37:55Z</dcterms:created>
  <dcterms:modified xsi:type="dcterms:W3CDTF">2023-04-08T14:54:11Z</dcterms:modified>
</cp:coreProperties>
</file>