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</p:sldIdLst>
  <p:sldSz cx="12192000" cy="6858000"/>
  <p:notesSz cx="6858000" cy="12192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0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01A24-8FB1-4D56-A013-3E6ED3EBD5BC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DA0F4-054A-4CAD-BABC-8B7649D2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293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DA0F4-054A-4CAD-BABC-8B7649D2425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46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DA0F4-054A-4CAD-BABC-8B7649D2425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671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 idx="1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lvl="0" algn="ctr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subTitle" idx="2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dt" idx="3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25.12.2022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ftr" idx="4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5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 idx="1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  <p:txBody>
          <a:bodyPr vert="eaVert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dt" idx="3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25.12.2022</a:t>
            </a:r>
          </a:p>
        </p:txBody>
      </p:sp>
      <p:sp>
        <p:nvSpPr>
          <p:cNvPr id="32" name="Shape 32"/>
          <p:cNvSpPr txBox="1">
            <a:spLocks noGrp="1"/>
          </p:cNvSpPr>
          <p:nvPr>
            <p:ph type="ftr" idx="4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5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1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>
            <a:noAutofit/>
          </a:bodyPr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dt" idx="3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25.12.2022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ftr" idx="4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5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 idx="1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dt" idx="3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25.12.2022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ftr" idx="4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5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 idx="1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dt" idx="3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25.12.2022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ftr" idx="4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5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 idx="1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dt" idx="3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25.12.2022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ftr" idx="4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5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Group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 idx="1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6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dt" idx="3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25.12.2022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ftr" idx="4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5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dt" idx="3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25.12.2022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4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5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 idx="1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4" name="Shape 14"/>
          <p:cNvSpPr txBox="1">
            <a:spLocks noGrp="1"/>
          </p:cNvSpPr>
          <p:nvPr>
            <p:ph type="body" idx="2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6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7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body" idx="8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8" name="Shape 18"/>
          <p:cNvSpPr txBox="1">
            <a:spLocks noGrp="1"/>
          </p:cNvSpPr>
          <p:nvPr>
            <p:ph type="dt" idx="3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25.12.2022</a:t>
            </a:r>
          </a:p>
        </p:txBody>
      </p:sp>
      <p:sp>
        <p:nvSpPr>
          <p:cNvPr id="19" name="Shape 19"/>
          <p:cNvSpPr txBox="1">
            <a:spLocks noGrp="1"/>
          </p:cNvSpPr>
          <p:nvPr>
            <p:ph type="ftr" idx="4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5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 idx="1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6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dt" idx="3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25.12.2022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ftr" idx="4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5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 idx="1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6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5" name="Shape 25"/>
          <p:cNvSpPr txBox="1">
            <a:spLocks noGrp="1"/>
          </p:cNvSpPr>
          <p:nvPr>
            <p:ph type="dt" idx="3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25.12.2022</a:t>
            </a:r>
          </a:p>
        </p:txBody>
      </p:sp>
      <p:sp>
        <p:nvSpPr>
          <p:cNvPr id="26" name="Shape 26"/>
          <p:cNvSpPr txBox="1">
            <a:spLocks noGrp="1"/>
          </p:cNvSpPr>
          <p:nvPr>
            <p:ph type="ftr" idx="4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5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 idx="1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defPPr/>
            <a:lvl1pPr lvl="0" algn="l">
              <a:lnSpc>
                <a:spcPct val="90000"/>
              </a:lnSpc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2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25.12.2022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4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hyperlink" Target="https://vk.com/aoshpz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0.jp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g"/><Relationship Id="rId5" Type="http://schemas.openxmlformats.org/officeDocument/2006/relationships/image" Target="../media/image9.jp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2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154810" y="5567867"/>
            <a:ext cx="5065593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dirty="0">
                <a:latin typeface="Times New Roman"/>
                <a:ea typeface="Times New Roman"/>
                <a:cs typeface="Times New Roman"/>
              </a:rPr>
              <a:t>М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Б</a:t>
            </a:r>
            <a:r>
              <a:rPr dirty="0">
                <a:latin typeface="Times New Roman"/>
                <a:ea typeface="Times New Roman"/>
                <a:cs typeface="Times New Roman"/>
              </a:rPr>
              <a:t>ДОУ №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2</a:t>
            </a:r>
            <a:r>
              <a:rPr dirty="0">
                <a:latin typeface="Times New Roman"/>
                <a:ea typeface="Times New Roman"/>
                <a:cs typeface="Times New Roman"/>
              </a:rPr>
              <a:t> </a:t>
            </a:r>
            <a:r>
              <a:rPr dirty="0" err="1">
                <a:latin typeface="Times New Roman"/>
                <a:ea typeface="Times New Roman"/>
                <a:cs typeface="Times New Roman"/>
              </a:rPr>
              <a:t>Детский</a:t>
            </a:r>
            <a:r>
              <a:rPr dirty="0">
                <a:latin typeface="Times New Roman"/>
                <a:ea typeface="Times New Roman"/>
                <a:cs typeface="Times New Roman"/>
              </a:rPr>
              <a:t> </a:t>
            </a:r>
            <a:r>
              <a:rPr dirty="0" err="1">
                <a:latin typeface="Times New Roman"/>
                <a:ea typeface="Times New Roman"/>
                <a:cs typeface="Times New Roman"/>
              </a:rPr>
              <a:t>сад</a:t>
            </a:r>
            <a:r>
              <a:rPr dirty="0">
                <a:latin typeface="Times New Roman"/>
                <a:ea typeface="Times New Roman"/>
                <a:cs typeface="Times New Roman"/>
              </a:rPr>
              <a:t> «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Солнышко</a:t>
            </a:r>
            <a:r>
              <a:rPr dirty="0">
                <a:latin typeface="Times New Roman"/>
                <a:ea typeface="Times New Roman"/>
                <a:cs typeface="Times New Roman"/>
              </a:rPr>
              <a:t>» </a:t>
            </a: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dirty="0" err="1">
                <a:latin typeface="Times New Roman"/>
                <a:ea typeface="Times New Roman"/>
                <a:cs typeface="Times New Roman"/>
              </a:rPr>
              <a:t>Авторы</a:t>
            </a:r>
            <a:r>
              <a:rPr dirty="0"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Акбашев Арсений</a:t>
            </a:r>
            <a:r>
              <a:rPr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Сергеев Максим</a:t>
            </a:r>
          </a:p>
          <a:p>
            <a:pPr algn="ctr"/>
            <a:r>
              <a:rPr dirty="0" err="1">
                <a:latin typeface="Times New Roman"/>
                <a:ea typeface="Times New Roman"/>
                <a:cs typeface="Times New Roman"/>
              </a:rPr>
              <a:t>Педагог</a:t>
            </a:r>
            <a:r>
              <a:rPr dirty="0"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Муталлапова Алина Дмитриевна</a:t>
            </a:r>
            <a:endParaRPr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2928731" y="32347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Челябинская</a:t>
            </a:r>
            <a:r>
              <a:rPr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область</a:t>
            </a:r>
          </a:p>
        </p:txBody>
      </p:sp>
      <p:sp>
        <p:nvSpPr>
          <p:cNvPr id="83" name="Shape 83"/>
          <p:cNvSpPr/>
          <p:nvPr/>
        </p:nvSpPr>
        <p:spPr>
          <a:xfrm>
            <a:off x="7873675" y="1764637"/>
            <a:ext cx="4229043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2000" b="1" dirty="0">
                <a:latin typeface="Times New Roman"/>
                <a:ea typeface="Times New Roman"/>
                <a:cs typeface="Times New Roman"/>
              </a:rPr>
              <a:t>Город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Сатка Челябинская область</a:t>
            </a:r>
            <a:endParaRPr sz="2000" b="1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1" name="Shape 91"/>
          <p:cNvSpPr txBox="1"/>
          <p:nvPr/>
        </p:nvSpPr>
        <p:spPr>
          <a:xfrm>
            <a:off x="5166685" y="4334290"/>
            <a:ext cx="702531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b="1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Предприятия</a:t>
            </a:r>
            <a:r>
              <a:rPr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АО «Саткинский чугуноплавильный завод» - лидер по производству высокоуглеродистого ферромарганца.</a:t>
            </a:r>
            <a:br>
              <a:rPr lang="ru-RU" b="1" i="0" u="none" strike="noStrike" dirty="0">
                <a:solidFill>
                  <a:srgbClr val="0563C1"/>
                </a:solidFill>
                <a:effectLst/>
                <a:latin typeface="YS Tex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ru-RU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АО «Комбинат» «Магнезит» - производство огнеупорных изделий.</a:t>
            </a:r>
            <a:endParaRPr lang="ru-RU" b="1" i="0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ОО</a:t>
            </a:r>
            <a:r>
              <a:rPr lang="ru-RU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«Саткинский </a:t>
            </a:r>
            <a:r>
              <a:rPr lang="ru-RU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Щебзавод</a:t>
            </a:r>
            <a:r>
              <a:rPr lang="ru-RU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специализируется на переработке метаморфизированной горной массы и производстве щебня из прочных пород. </a:t>
            </a:r>
            <a:br>
              <a:rPr lang="ru-RU" b="1" i="0" u="none" strike="noStrike" dirty="0">
                <a:solidFill>
                  <a:srgbClr val="0563C1"/>
                </a:solidFill>
                <a:effectLst/>
                <a:latin typeface="YS Tex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endParaRPr lang="ru-RU" i="0" u="sng" strike="noStrike" dirty="0">
              <a:solidFill>
                <a:srgbClr val="0563C1"/>
              </a:solidFill>
              <a:effectLst/>
              <a:latin typeface="YS Text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sz="2000" b="1" dirty="0">
              <a:latin typeface="Times New Roman"/>
              <a:ea typeface="Times New Roman"/>
              <a:cs typeface="Times New Roman"/>
            </a:endParaRPr>
          </a:p>
          <a:p>
            <a:endParaRPr sz="1400" dirty="0">
              <a:latin typeface="Times New Roman"/>
              <a:ea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endParaRPr sz="2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0766430-2C15-4AE3-815B-7489486D3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55" y="393824"/>
            <a:ext cx="1698875" cy="113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BE08C92-4EDB-4108-833E-4AD4C4315F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33" b="16120"/>
          <a:stretch/>
        </p:blipFill>
        <p:spPr bwMode="auto">
          <a:xfrm>
            <a:off x="2337316" y="215146"/>
            <a:ext cx="1918294" cy="134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DD6F70F-3C7B-4897-AE70-FF162CAE6A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0" t="1101" r="10264" b="11392"/>
          <a:stretch/>
        </p:blipFill>
        <p:spPr bwMode="auto">
          <a:xfrm>
            <a:off x="10349363" y="69910"/>
            <a:ext cx="1489051" cy="171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C4D0997A-FE66-4680-A841-E643237A9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788" y="86389"/>
            <a:ext cx="2264666" cy="150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430224B-188C-480D-BF81-97EF4DFE8513}"/>
              </a:ext>
            </a:extLst>
          </p:cNvPr>
          <p:cNvSpPr txBox="1"/>
          <p:nvPr/>
        </p:nvSpPr>
        <p:spPr>
          <a:xfrm>
            <a:off x="5166685" y="2164747"/>
            <a:ext cx="702531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Поселение </a:t>
            </a:r>
            <a:r>
              <a:rPr lang="ru-RU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Сатки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началось в середине 18 века в связи со строительством на слиянии рек Большой и Малой </a:t>
            </a:r>
            <a:r>
              <a:rPr lang="ru-RU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Сатки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металлургического завода. Это единственный город в Челябинской области, основанный самыми известными в России промышленниками Строгановыми. </a:t>
            </a:r>
            <a:r>
              <a:rPr lang="ru-RU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Троицко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-Саткинский металлургический завод был основан в 1756 году. Первый чугун на заводе был выплавлен 19 ноября 1758 года. Эта дата считается днем ​​основания города.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14B560-BADE-4BAB-AA67-4F0D3F04D2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4" y="1971147"/>
            <a:ext cx="4555093" cy="34163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/>
        </p:nvSpPr>
        <p:spPr>
          <a:xfrm>
            <a:off x="5379107" y="307809"/>
            <a:ext cx="1540307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2000" b="1">
                <a:latin typeface="Times New Roman"/>
                <a:ea typeface="Times New Roman"/>
                <a:cs typeface="Times New Roman"/>
              </a:rPr>
              <a:t>Словарь:</a:t>
            </a:r>
          </a:p>
          <a:p>
            <a:endParaRPr sz="2000" b="1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6" name="Shape 96"/>
          <p:cNvSpPr txBox="1"/>
          <p:nvPr/>
        </p:nvSpPr>
        <p:spPr>
          <a:xfrm>
            <a:off x="2391116" y="1159139"/>
            <a:ext cx="406931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Пожарный - сотрудник пожарной охраны, который занимается спасением людей из огня и тушением пожаров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2322428" y="3346430"/>
            <a:ext cx="3339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latin typeface="Times New Roman"/>
                <a:ea typeface="Times New Roman"/>
                <a:cs typeface="Times New Roman"/>
              </a:rPr>
              <a:t>Огнезавр - огненный монстр</a:t>
            </a:r>
            <a:endParaRPr b="1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0" name="Shape 100"/>
          <p:cNvSpPr txBox="1"/>
          <p:nvPr/>
        </p:nvSpPr>
        <p:spPr>
          <a:xfrm>
            <a:off x="2288103" y="5298751"/>
            <a:ext cx="32024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latin typeface="Times New Roman"/>
                <a:ea typeface="Times New Roman"/>
                <a:cs typeface="Times New Roman"/>
              </a:rPr>
              <a:t>Огнеборец - робот, который борется с огнем. </a:t>
            </a:r>
            <a:endParaRPr dirty="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92BD9B4-BE1E-442A-AD06-83B1E781B1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8" t="2204" r="18831" b="-2204"/>
          <a:stretch/>
        </p:blipFill>
        <p:spPr bwMode="auto">
          <a:xfrm>
            <a:off x="539911" y="561947"/>
            <a:ext cx="1757491" cy="195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5684685-6FAE-486D-878C-3115F536CC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5"/>
          <a:stretch/>
        </p:blipFill>
        <p:spPr>
          <a:xfrm>
            <a:off x="548899" y="2570667"/>
            <a:ext cx="1739204" cy="195163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F7E575-30C1-49E1-BEA4-37865E2BE8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9" t="20328" r="14625" b="13768"/>
          <a:stretch/>
        </p:blipFill>
        <p:spPr>
          <a:xfrm>
            <a:off x="580025" y="4636470"/>
            <a:ext cx="1717222" cy="205495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49A3229-4238-421D-9142-94B01CF80B1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01" t="34783" r="5500" b="35218"/>
          <a:stretch/>
        </p:blipFill>
        <p:spPr>
          <a:xfrm>
            <a:off x="7076903" y="908674"/>
            <a:ext cx="1399396" cy="145079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1B0B61C-110B-42CC-A2C8-0776BDF9A427}"/>
              </a:ext>
            </a:extLst>
          </p:cNvPr>
          <p:cNvSpPr txBox="1"/>
          <p:nvPr/>
        </p:nvSpPr>
        <p:spPr>
          <a:xfrm>
            <a:off x="8633788" y="590107"/>
            <a:ext cx="364103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Электродвигатель - неотъемлемой частью робота, который приводит в движение не только робота, но и различные механизмы или манипуляторы, которыми оснащен робот. 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98FD211-B516-4A83-A1AB-94319EB658C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4" t="25073" r="63764" b="37826"/>
          <a:stretch/>
        </p:blipFill>
        <p:spPr>
          <a:xfrm>
            <a:off x="7076903" y="2689806"/>
            <a:ext cx="1439395" cy="168258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05B2D12-0B32-4C21-BB19-1482C1562BD2}"/>
              </a:ext>
            </a:extLst>
          </p:cNvPr>
          <p:cNvSpPr txBox="1"/>
          <p:nvPr/>
        </p:nvSpPr>
        <p:spPr>
          <a:xfrm>
            <a:off x="8633788" y="2967335"/>
            <a:ext cx="33229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Материнская плата –кодируется и выполняет разные функции. 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41F6625-C21D-42BD-A37D-7B2CDB8F6F8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69" t="72339" r="13438"/>
          <a:stretch/>
        </p:blipFill>
        <p:spPr>
          <a:xfrm>
            <a:off x="7198618" y="4522304"/>
            <a:ext cx="1714374" cy="199155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EA8FBE1-E045-47E7-B86A-15F5B572058D}"/>
              </a:ext>
            </a:extLst>
          </p:cNvPr>
          <p:cNvSpPr txBox="1"/>
          <p:nvPr/>
        </p:nvSpPr>
        <p:spPr>
          <a:xfrm>
            <a:off x="8608703" y="5017615"/>
            <a:ext cx="33229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Картридер – «чтение» карточек. 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2538484" y="3057099"/>
            <a:ext cx="150124" cy="150124"/>
          </a:xfrm>
          <a:custGeom>
            <a:avLst/>
            <a:gdLst>
              <a:gd name="connsiteX0" fmla="*/ 150125 w 150125"/>
              <a:gd name="connsiteY0" fmla="*/ 0 h 150125"/>
              <a:gd name="connsiteX1" fmla="*/ 40943 w 150125"/>
              <a:gd name="connsiteY1" fmla="*/ 122829 h 150125"/>
              <a:gd name="connsiteX2" fmla="*/ 0 w 150125"/>
              <a:gd name="connsiteY2" fmla="*/ 150125 h 150125"/>
            </a:gdLst>
            <a:ahLst/>
            <a:cxnLst/>
            <a:rect l="l" t="t" r="r" b="b"/>
            <a:pathLst>
              <a:path w="150125" h="150125">
                <a:moveTo>
                  <a:pt x="150125" y="0"/>
                </a:moveTo>
                <a:cubicBezTo>
                  <a:pt x="124813" y="30374"/>
                  <a:pt x="76979" y="92798"/>
                  <a:pt x="40943" y="122829"/>
                </a:cubicBezTo>
                <a:cubicBezTo>
                  <a:pt x="28342" y="133330"/>
                  <a:pt x="0" y="150125"/>
                  <a:pt x="0" y="150125"/>
                </a:cubicBezTo>
              </a:path>
            </a:pathLst>
          </a:custGeom>
          <a:noFill/>
          <a:ln w="12700">
            <a:solidFill>
              <a:schemeClr val="bg1">
                <a:lumMod val="95000"/>
              </a:schemeClr>
            </a:solidFill>
            <a:prstDash val="solid"/>
          </a:ln>
        </p:spPr>
        <p:txBody>
          <a:bodyPr anchor="ctr">
            <a:noAutofit/>
          </a:bodyPr>
          <a:lstStyle>
            <a:defPPr/>
            <a:lvl1pPr marL="0" lvl="0" indent="0" algn="l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224B9C-5899-4899-A748-50B11689764A}"/>
              </a:ext>
            </a:extLst>
          </p:cNvPr>
          <p:cNvSpPr txBox="1"/>
          <p:nvPr/>
        </p:nvSpPr>
        <p:spPr>
          <a:xfrm>
            <a:off x="6607866" y="0"/>
            <a:ext cx="5542722" cy="6950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kern="1200" dirty="0">
                <a:effectLst/>
                <a:latin typeface="Times New Roman" panose="02020603050405020304" pitchFamily="18" charset="0"/>
                <a:ea typeface="Tahoma" panose="020B0604030504040204" pitchFamily="34" charset="0"/>
              </a:rPr>
              <a:t>Однажды в Робограде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kern="1200" dirty="0">
                <a:effectLst/>
                <a:latin typeface="Times New Roman" panose="02020603050405020304" pitchFamily="18" charset="0"/>
                <a:ea typeface="Tahoma" panose="020B0604030504040204" pitchFamily="34" charset="0"/>
              </a:rPr>
              <a:t>В одном прекрасном городе Робограде жили дружные и веселые жители. Среди них жил очень ответственный пожарный. Он всегда следил за порядком и предупреждал жителей об осторожном обращении с огнем.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Однажды, совершая обход улиц города, он услышал шум, крики. Пожарный поспешил узнать, что же случилось. Прибежав на место, он увидел страшную картину. Посреди улицы стояло огнедышащее чудовище и изрыгало огонь из своей пасти. Жители со страхом смотрели на чудище, боясь пошевелиться.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Пожарный не растерялся, он достал свой огнетушитель и стал поливать в пасть, из которой вылетал огонь.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-Ха-ха-ха!- засмеялся дракон- Ты не сможешь победить меня с помощью этого огнетушителя, ведь во мне очень много огня, мне его хватит, чтобы спалить весь ваш городишко и леса, окружающие его, ведь я Огнезавр. - Не хвались, Огнезавр, в нашем городе очень дружные жители и мы сможем тебя одолеть – отвечает ему пожарный. </a:t>
            </a:r>
            <a:r>
              <a:rPr lang="ru-RU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Огнезавр остался стоять среди улицы, просушивая свою пасть, а жители с пожарным побежали к нему домой, чтобы придумать, как победить чудище.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8F28C3C-A800-4AA0-A331-82DB48A97A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29" y="3085582"/>
            <a:ext cx="2732713" cy="375630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65B5894-943C-42B5-A082-DCB1D25234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" t="11102" r="6144" b="1131"/>
          <a:stretch/>
        </p:blipFill>
        <p:spPr>
          <a:xfrm>
            <a:off x="292229" y="156096"/>
            <a:ext cx="2770440" cy="287870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7AC5640-92D6-471F-90AC-B4AC757D0F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729" y="1774977"/>
            <a:ext cx="2890008" cy="37563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3831C11D-D6A9-4275-BFC9-2470B913D2A1}"/>
              </a:ext>
            </a:extLst>
          </p:cNvPr>
          <p:cNvSpPr txBox="1"/>
          <p:nvPr/>
        </p:nvSpPr>
        <p:spPr>
          <a:xfrm>
            <a:off x="5758985" y="492613"/>
            <a:ext cx="62582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Дома шумную толпу встретила Материнская плата, которая как добрая волшебница может себя закодировать и выполняет разные функции. Что случилось? - спросила она. Жители рассказали о страшном происшествии. Не волнуйтесь, успокоила всех Материнская плата, чтобы победить зло, нам надо быть дружными, сплотиться друг с другом и создать такой аппарат, который сам не боится огня и сможет победить Огнезавра. Подбежали блоки: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</a:t>
            </a:r>
            <a:r>
              <a:rPr lang="ru-RU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ы готовы сплотиться, а помогут нам адаптеры. И нас с собой возьмите – всполошились электродвигатели. Тут вал и шестеренки подкатились: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</a:t>
            </a:r>
            <a:r>
              <a:rPr lang="ru-RU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ы с вами, мы с вами и втулки с собой возьмем. </a:t>
            </a:r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Какая интересная получилась конструкция – говорит Материнская плата – Чтобы она могла двигаться нам надо собрать еще такую, только без электродвигателя.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тоже хотим соединиться – подбежали  блоки и  адаптеры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Пожарный соединил детали между собой.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-Смотрите, у нас получается движущаяся конструкция. – говорит Материнская плата - я придумала, мы изготовим робота Огнеборца, который будет управляться на расстоянии при помощи пульта.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EEC3267-6263-4008-AED6-1ED26A0D9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14" y="27645"/>
            <a:ext cx="2664932" cy="244936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72BA423-239F-4202-A3F2-61E96EDD96E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65"/>
          <a:stretch/>
        </p:blipFill>
        <p:spPr>
          <a:xfrm>
            <a:off x="3380995" y="27645"/>
            <a:ext cx="2215169" cy="244936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2FF3A03-55E5-4A66-96D4-1B712246562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8" t="22999" r="6147" b="25602"/>
          <a:stretch/>
        </p:blipFill>
        <p:spPr>
          <a:xfrm>
            <a:off x="174814" y="2616846"/>
            <a:ext cx="2665240" cy="207442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01D215B-9A40-4236-9B4C-DDE91BAB705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5" t="24246" b="19890"/>
          <a:stretch/>
        </p:blipFill>
        <p:spPr>
          <a:xfrm>
            <a:off x="3002875" y="2616846"/>
            <a:ext cx="2593289" cy="207442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380B511-D939-4F4D-AFA9-3A3D0E897A7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31739" r="4080" b="22899"/>
          <a:stretch/>
        </p:blipFill>
        <p:spPr>
          <a:xfrm>
            <a:off x="174815" y="4890360"/>
            <a:ext cx="2664932" cy="171630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FD401B3-1C34-42EB-8963-A410691C875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" t="20725" r="7172" b="27246"/>
          <a:stretch/>
        </p:blipFill>
        <p:spPr>
          <a:xfrm>
            <a:off x="3002875" y="4739421"/>
            <a:ext cx="2600617" cy="18672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1374DC2-8E5A-41C3-A8F2-27CE11A5EC08}"/>
              </a:ext>
            </a:extLst>
          </p:cNvPr>
          <p:cNvSpPr txBox="1"/>
          <p:nvPr/>
        </p:nvSpPr>
        <p:spPr>
          <a:xfrm>
            <a:off x="4886992" y="890705"/>
            <a:ext cx="704913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Пожарный, нам нужно сконструировать держатель для рукава и механизм его управления. Сейчас сделаем-отозвался Пожарный – бегите сюда блоки  адаптеры; втулки; валы; электродвигатель.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Пожарный скрепил все детали и установил держатель на платформу.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Чтобы наш Огнеборец мог свободно проехать везде, надо оснастить его агрегатом для разлома препятствий. Для этого нам нужно соединить электродвигатель, блоки, шестеренки, гусеницу и втулки и колесо. Для безопасности нашего Огнеборца – говорит Материнская плата – нам надо придумать систему самооблива. Идите к нам блоки, электродвигатель, шестеренки, адаптеры, валы и втулки.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Не забудьте меня – кричит Светодиод – Я тоже буду полезен, чтобы освещать в темноте.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Теперь наступила и моя очередь присоединиться – говорит Материнская плата.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Пожарный помог Материнской плате соединиться с общей конструкцией.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Чтобы научить Материнскую плату управлять понадобится картридер и карточки.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kern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Соединив все детали Пожарный запустил Огнеборца, который может потушить любой пожар, преодолеть все препятствия, осветить в темноте и потушить себя. И они отправились на борьбу с  Огнезавром.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E9847C8-E6E7-4BD0-9DFA-B69E2F9CF2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0" t="8320" r="13689" b="20270"/>
          <a:stretch/>
        </p:blipFill>
        <p:spPr>
          <a:xfrm>
            <a:off x="262757" y="275849"/>
            <a:ext cx="1757692" cy="204724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FFC7353-B294-4AF3-BD0E-CD340F4CCC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6" b="13035"/>
          <a:stretch/>
        </p:blipFill>
        <p:spPr>
          <a:xfrm>
            <a:off x="2171399" y="275850"/>
            <a:ext cx="2057076" cy="204724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FB41D0F-B671-485D-985F-1D1E20E82EE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1" t="13741" r="17162" b="13426"/>
          <a:stretch/>
        </p:blipFill>
        <p:spPr>
          <a:xfrm>
            <a:off x="259169" y="2457209"/>
            <a:ext cx="1757692" cy="184809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5B9A466-E83C-4758-ACE3-560A1A9C89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6" t="9800" r="556" b="19635"/>
          <a:stretch/>
        </p:blipFill>
        <p:spPr>
          <a:xfrm>
            <a:off x="2361673" y="2444333"/>
            <a:ext cx="1812589" cy="186096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7BFE383-D77B-4B96-B3E0-8342A225CF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5" r="3956" b="9078"/>
          <a:stretch/>
        </p:blipFill>
        <p:spPr>
          <a:xfrm>
            <a:off x="200318" y="4413667"/>
            <a:ext cx="1882570" cy="186096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1C373B6-D618-45C4-B033-97EF990809F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28" r="14846" b="18986"/>
          <a:stretch/>
        </p:blipFill>
        <p:spPr>
          <a:xfrm>
            <a:off x="2427985" y="4413667"/>
            <a:ext cx="1746277" cy="18609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429F6A-7D5B-4DF3-A3A8-0F134006769F}"/>
              </a:ext>
            </a:extLst>
          </p:cNvPr>
          <p:cNvSpPr txBox="1"/>
          <p:nvPr/>
        </p:nvSpPr>
        <p:spPr>
          <a:xfrm>
            <a:off x="5334000" y="1282868"/>
            <a:ext cx="6858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Программирование: </a:t>
            </a:r>
          </a:p>
          <a:p>
            <a:pPr>
              <a:spcBef>
                <a:spcPts val="0"/>
              </a:spcBef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Материнская плата №1: управление рукава, движения, освещения</a:t>
            </a:r>
          </a:p>
          <a:p>
            <a:pPr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 1, 2-вращения электродвигателями колес</a:t>
            </a:r>
          </a:p>
          <a:p>
            <a:pPr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3-направление воды</a:t>
            </a:r>
          </a:p>
          <a:p>
            <a:pPr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4-включения освещения</a:t>
            </a:r>
          </a:p>
          <a:p>
            <a:pPr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Материнская плата №2:</a:t>
            </a:r>
          </a:p>
          <a:p>
            <a:pPr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самотушения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разлома препятствий</a:t>
            </a:r>
          </a:p>
          <a:p>
            <a:pPr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 1-огнетушитель</a:t>
            </a:r>
          </a:p>
          <a:p>
            <a:pPr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 2-разлом препятствий.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8354E8-0DE1-4523-9676-092BDE7036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8" r="13438"/>
          <a:stretch>
            <a:fillRect/>
          </a:stretch>
        </p:blipFill>
        <p:spPr>
          <a:xfrm>
            <a:off x="347890" y="854765"/>
            <a:ext cx="5061763" cy="389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03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9A387A2-3D0F-4CA7-85B2-8FBA4B3AD3E2}"/>
              </a:ext>
            </a:extLst>
          </p:cNvPr>
          <p:cNvSpPr txBox="1"/>
          <p:nvPr/>
        </p:nvSpPr>
        <p:spPr>
          <a:xfrm>
            <a:off x="5847521" y="1355358"/>
            <a:ext cx="609765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Подоспели в самое время, ведь Огнезавр собирался с силами, чтобы выдать порцию огня на рядом стоящий дом.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Эй, Огнезавр – крикнул Пожарный – Не хочешь сразиться с нашим Огнеборцем. - Не смешите меня – злобствует Огнезавр – я легко справлюсь с этой безделушкой. Только Огнезавр собрался дохнуть огнем, как Пожарный запустил Огнеборца. Огнезавр не ожидал такого напора, попятился назад и взмолил о пощаде. -Мы пощадим тебя – говорит Пожарный- и даже позволим тебе остаться в городе и приносить пользу. Будешь работать у нас  на сталелитейном заводе, помогать плавить сталь. Спасибо- обрадовался Огнезавр – глядя на вас таких дружных и смелых, я тоже хочу с вами подружиться.  Так и остался Огнезавр жить в Робограде, приносить пользу жителям.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04120FB-0C95-48ED-995D-B23F8DDBBC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0870" r="3801" b="7246"/>
          <a:stretch/>
        </p:blipFill>
        <p:spPr>
          <a:xfrm>
            <a:off x="402056" y="278295"/>
            <a:ext cx="5084344" cy="561560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134</TotalTime>
  <Words>944</Words>
  <Application>Microsoft Office PowerPoint</Application>
  <DocSecurity>0</DocSecurity>
  <PresentationFormat>Широкоэкранный</PresentationFormat>
  <Paragraphs>37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YS Text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11</cp:revision>
  <dcterms:modified xsi:type="dcterms:W3CDTF">2023-01-11T06:19:27Z</dcterms:modified>
</cp:coreProperties>
</file>