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8" r:id="rId4"/>
    <p:sldId id="257" r:id="rId5"/>
    <p:sldId id="279" r:id="rId6"/>
    <p:sldId id="280" r:id="rId7"/>
    <p:sldId id="281" r:id="rId8"/>
    <p:sldId id="282" r:id="rId9"/>
    <p:sldId id="283" r:id="rId10"/>
    <p:sldId id="284" r:id="rId11"/>
    <p:sldId id="276" r:id="rId12"/>
    <p:sldId id="270" r:id="rId13"/>
    <p:sldId id="271" r:id="rId14"/>
    <p:sldId id="272" r:id="rId15"/>
    <p:sldId id="273" r:id="rId16"/>
    <p:sldId id="258" r:id="rId17"/>
    <p:sldId id="265" r:id="rId18"/>
    <p:sldId id="285" r:id="rId19"/>
    <p:sldId id="292" r:id="rId20"/>
    <p:sldId id="286" r:id="rId21"/>
    <p:sldId id="294" r:id="rId22"/>
    <p:sldId id="287" r:id="rId23"/>
    <p:sldId id="259" r:id="rId24"/>
    <p:sldId id="267" r:id="rId25"/>
    <p:sldId id="288" r:id="rId26"/>
    <p:sldId id="268" r:id="rId27"/>
    <p:sldId id="289" r:id="rId28"/>
    <p:sldId id="290" r:id="rId29"/>
    <p:sldId id="291" r:id="rId30"/>
    <p:sldId id="277" r:id="rId3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11" Type="http://schemas.openxmlformats.org/officeDocument/2006/relationships/image" Target="../media/image23.png"/><Relationship Id="rId5" Type="http://schemas.openxmlformats.org/officeDocument/2006/relationships/image" Target="../media/image17.gif"/><Relationship Id="rId10" Type="http://schemas.openxmlformats.org/officeDocument/2006/relationships/image" Target="../media/image22.png"/><Relationship Id="rId4" Type="http://schemas.openxmlformats.org/officeDocument/2006/relationships/image" Target="../media/image16.gif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11" Type="http://schemas.openxmlformats.org/officeDocument/2006/relationships/image" Target="../media/image34.png"/><Relationship Id="rId5" Type="http://schemas.openxmlformats.org/officeDocument/2006/relationships/image" Target="../media/image28.gif"/><Relationship Id="rId10" Type="http://schemas.openxmlformats.org/officeDocument/2006/relationships/image" Target="../media/image33.png"/><Relationship Id="rId4" Type="http://schemas.openxmlformats.org/officeDocument/2006/relationships/image" Target="../media/image27.gif"/><Relationship Id="rId9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6.gif"/><Relationship Id="rId7" Type="http://schemas.openxmlformats.org/officeDocument/2006/relationships/image" Target="../media/image40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11" Type="http://schemas.openxmlformats.org/officeDocument/2006/relationships/image" Target="../media/image44.png"/><Relationship Id="rId5" Type="http://schemas.openxmlformats.org/officeDocument/2006/relationships/image" Target="../media/image38.gif"/><Relationship Id="rId10" Type="http://schemas.openxmlformats.org/officeDocument/2006/relationships/image" Target="../media/image43.gif"/><Relationship Id="rId4" Type="http://schemas.openxmlformats.org/officeDocument/2006/relationships/image" Target="../media/image37.gif"/><Relationship Id="rId9" Type="http://schemas.openxmlformats.org/officeDocument/2006/relationships/image" Target="../media/image42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6839" y="528227"/>
            <a:ext cx="4923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МКОУ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Нижнеждановская СОШ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689" y="2228181"/>
            <a:ext cx="53387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Безопасность и правила 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дорожного движения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3867894"/>
            <a:ext cx="1733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Учитель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Басов Н.А.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679" y="989892"/>
            <a:ext cx="861967" cy="126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11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972" y="339502"/>
            <a:ext cx="871452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«Пешеходная дорожка»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обустроенная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или приспособленная для движения пешеходов полоса земли либо поверхность искусственного сооружения, обозначенная знаком</a:t>
            </a:r>
          </a:p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«Пассажир»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лицо,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кроме водителя, находящееся в транспортном средстве (на нем), а также лицо, которое входит в транспортное средство (садится на него) или выходит из транспортного средства (сходит с него).</a:t>
            </a:r>
          </a:p>
        </p:txBody>
      </p:sp>
    </p:spTree>
    <p:extLst>
      <p:ext uri="{BB962C8B-B14F-4D97-AF65-F5344CB8AC3E}">
        <p14:creationId xmlns:p14="http://schemas.microsoft.com/office/powerpoint/2010/main" val="3046396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2756" y="1779662"/>
            <a:ext cx="5541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Обязанности пешехода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57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1510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Обязанности пешеходов </a:t>
            </a:r>
            <a:endParaRPr lang="ru-RU" sz="3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Пешеходы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должны двигаться по тротуарам или пешеходным дорожкам, а при их отсутствии - по обочине. По загородной дороге пешеходы должны идти навстречу движению транспортных средств. Пешеходы ведущие велосипед, мотоцикл – должны следовать по ходу движения транспортных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1492923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3525" y="1779662"/>
            <a:ext cx="5760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Обязанности пассажира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051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862" y="195486"/>
            <a:ext cx="88362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Обязанности пассажира: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не шуметь и не толкаться;</a:t>
            </a:r>
            <a:br>
              <a:rPr lang="ru-RU" sz="3000" dirty="0">
                <a:latin typeface="Arial" pitchFamily="34" charset="0"/>
                <a:cs typeface="Arial" pitchFamily="34" charset="0"/>
              </a:rPr>
            </a:br>
            <a:r>
              <a:rPr lang="ru-RU" sz="3000" dirty="0">
                <a:latin typeface="Arial" pitchFamily="34" charset="0"/>
                <a:cs typeface="Arial" pitchFamily="34" charset="0"/>
              </a:rPr>
              <a:t>-уступать места пожилым людям и инвалидам, женщинам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тяжёлыми сумками;</a:t>
            </a:r>
            <a:br>
              <a:rPr lang="ru-RU" sz="3000" dirty="0">
                <a:latin typeface="Arial" pitchFamily="34" charset="0"/>
                <a:cs typeface="Arial" pitchFamily="34" charset="0"/>
              </a:rPr>
            </a:br>
            <a:r>
              <a:rPr lang="ru-RU" sz="3000" dirty="0" smtClean="0">
                <a:latin typeface="Arial" pitchFamily="34" charset="0"/>
                <a:cs typeface="Arial" pitchFamily="34" charset="0"/>
              </a:rPr>
              <a:t>- быть пристегнутым или держаться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во время движения транспорта за поручни;</a:t>
            </a:r>
            <a:br>
              <a:rPr lang="ru-RU" sz="3000" dirty="0">
                <a:latin typeface="Arial" pitchFamily="34" charset="0"/>
                <a:cs typeface="Arial" pitchFamily="34" charset="0"/>
              </a:rPr>
            </a:br>
            <a:r>
              <a:rPr lang="ru-RU" sz="3000" dirty="0">
                <a:latin typeface="Arial" pitchFamily="34" charset="0"/>
                <a:cs typeface="Arial" pitchFamily="34" charset="0"/>
              </a:rPr>
              <a:t>-не забывать оплатить свой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проезд;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/>
            </a:r>
            <a:br>
              <a:rPr lang="ru-RU" sz="3000" dirty="0">
                <a:latin typeface="Arial" pitchFamily="34" charset="0"/>
                <a:cs typeface="Arial" pitchFamily="34" charset="0"/>
              </a:rPr>
            </a:br>
            <a:r>
              <a:rPr lang="ru-RU" sz="3000" dirty="0">
                <a:latin typeface="Arial" pitchFamily="34" charset="0"/>
                <a:cs typeface="Arial" pitchFamily="34" charset="0"/>
              </a:rPr>
              <a:t>-никогда не стремиться сесть в транспорт на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ходу;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/>
            </a:r>
            <a:br>
              <a:rPr lang="ru-RU" sz="3000" dirty="0">
                <a:latin typeface="Arial" pitchFamily="34" charset="0"/>
                <a:cs typeface="Arial" pitchFamily="34" charset="0"/>
              </a:rPr>
            </a:br>
            <a:r>
              <a:rPr lang="ru-RU" sz="3000" dirty="0">
                <a:latin typeface="Arial" pitchFamily="34" charset="0"/>
                <a:cs typeface="Arial" pitchFamily="34" charset="0"/>
              </a:rPr>
              <a:t>-не входить в переполненный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автобус, трамвай.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081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9502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Пассажирам запрещается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000" dirty="0">
              <a:latin typeface="Arial" pitchFamily="34" charset="0"/>
              <a:cs typeface="Arial" pitchFamily="34" charset="0"/>
            </a:endParaRP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отвлекать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водителя от управления транспортным средством во время его движения;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3000" b="1" i="1" dirty="0">
                <a:latin typeface="Arial" pitchFamily="34" charset="0"/>
                <a:cs typeface="Arial" pitchFamily="34" charset="0"/>
              </a:rPr>
              <a:t>поездке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на грузовом автомобиле с бортовой платформой стоять, сидеть на бортах или на грузе выше бортов;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открывать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двери транспортного средства во время его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3178803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7654"/>
            <a:ext cx="4023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Дорожные знаки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8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5486"/>
            <a:ext cx="84969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Дорожные знаки делятся на несколько групп: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Предупреждающие знаки</a:t>
            </a:r>
            <a:r>
              <a:rPr lang="ru-RU" sz="3200" dirty="0" smtClean="0"/>
              <a:t>;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-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Знаки приоритета;  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 Запрещающие и ограничивающие знаки; 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 Предписывающие знаки; 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Знаки особых предписаний; 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Информационно-указательные знаки; 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 Знаки сервиса; 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- Знаки дополнительной информации (таблички).</a:t>
            </a:r>
          </a:p>
        </p:txBody>
      </p:sp>
    </p:spTree>
    <p:extLst>
      <p:ext uri="{BB962C8B-B14F-4D97-AF65-F5344CB8AC3E}">
        <p14:creationId xmlns:p14="http://schemas.microsoft.com/office/powerpoint/2010/main" val="2686428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83518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Предупреждающие знаки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Предупреждающие знаки информируют водителей о приближении к опасному участку дороги, движение по которому требует принятия мер, соответствующих обстановке.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Большинство из них имеют форму равностороннего треугольника белого цвета с красной каймой.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1.1 Russian road sig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7574"/>
            <a:ext cx="1224136" cy="1077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195486"/>
            <a:ext cx="343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Предупреждающие знаки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4" name="Picture 6" descr="1.6 Russian road sig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87574"/>
            <a:ext cx="1224136" cy="1077240"/>
          </a:xfrm>
          <a:prstGeom prst="rect">
            <a:avLst/>
          </a:prstGeom>
          <a:noFill/>
        </p:spPr>
      </p:pic>
      <p:pic>
        <p:nvPicPr>
          <p:cNvPr id="48136" name="Picture 8" descr="1.7 Russian road sign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987574"/>
            <a:ext cx="1224136" cy="1077240"/>
          </a:xfrm>
          <a:prstGeom prst="rect">
            <a:avLst/>
          </a:prstGeom>
          <a:noFill/>
        </p:spPr>
      </p:pic>
      <p:pic>
        <p:nvPicPr>
          <p:cNvPr id="48138" name="Picture 10" descr="1.8 Russian road sign.s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987574"/>
            <a:ext cx="1224136" cy="1077240"/>
          </a:xfrm>
          <a:prstGeom prst="rect">
            <a:avLst/>
          </a:prstGeom>
          <a:noFill/>
        </p:spPr>
      </p:pic>
      <p:pic>
        <p:nvPicPr>
          <p:cNvPr id="48140" name="Picture 12" descr="1.15 Russian road sign.sv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987574"/>
            <a:ext cx="1296144" cy="1146903"/>
          </a:xfrm>
          <a:prstGeom prst="rect">
            <a:avLst/>
          </a:prstGeom>
          <a:noFill/>
        </p:spPr>
      </p:pic>
      <p:pic>
        <p:nvPicPr>
          <p:cNvPr id="48142" name="Picture 14" descr="1.18 Russian road sign.sv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1059582"/>
            <a:ext cx="1220670" cy="1080120"/>
          </a:xfrm>
          <a:prstGeom prst="rect">
            <a:avLst/>
          </a:prstGeom>
          <a:noFill/>
        </p:spPr>
      </p:pic>
      <p:pic>
        <p:nvPicPr>
          <p:cNvPr id="48144" name="Picture 16" descr="1.22 Russian road sign.sv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2859782"/>
            <a:ext cx="1220669" cy="1080120"/>
          </a:xfrm>
          <a:prstGeom prst="rect">
            <a:avLst/>
          </a:prstGeom>
          <a:noFill/>
        </p:spPr>
      </p:pic>
      <p:pic>
        <p:nvPicPr>
          <p:cNvPr id="48146" name="Picture 18" descr="1.23 Russian road sign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2787774"/>
            <a:ext cx="1302048" cy="1152128"/>
          </a:xfrm>
          <a:prstGeom prst="rect">
            <a:avLst/>
          </a:prstGeom>
          <a:noFill/>
        </p:spPr>
      </p:pic>
      <p:pic>
        <p:nvPicPr>
          <p:cNvPr id="48148" name="Picture 20" descr="1.24 Russian road sign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84168" y="2787774"/>
            <a:ext cx="1302048" cy="1152128"/>
          </a:xfrm>
          <a:prstGeom prst="rect">
            <a:avLst/>
          </a:prstGeom>
          <a:noFill/>
        </p:spPr>
      </p:pic>
      <p:pic>
        <p:nvPicPr>
          <p:cNvPr id="48150" name="Picture 22" descr="1.33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86966" y="2859782"/>
            <a:ext cx="1220670" cy="1080120"/>
          </a:xfrm>
          <a:prstGeom prst="rect">
            <a:avLst/>
          </a:prstGeom>
          <a:noFill/>
        </p:spPr>
      </p:pic>
      <p:pic>
        <p:nvPicPr>
          <p:cNvPr id="48152" name="Picture 24" descr="1.21 Russian road sign.sv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2787774"/>
            <a:ext cx="1309236" cy="1152128"/>
          </a:xfrm>
          <a:prstGeom prst="rect">
            <a:avLst/>
          </a:prstGeom>
          <a:noFill/>
        </p:spPr>
      </p:pic>
      <p:pic>
        <p:nvPicPr>
          <p:cNvPr id="48154" name="Picture 26" descr="1.20.1 Russian road sign.sv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35696" y="2859782"/>
            <a:ext cx="1224136" cy="1077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511" y="1779662"/>
            <a:ext cx="701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Дорога и дорожное движение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96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11510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Знаки приоритета (Знаки преимущественного права проезда)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Знаки приоритета (знаки преимущественного права проезда) устанавливают очередность проезда перекрестков, пересечений проезжих частей или узких участков дороги. Основные знаки приоритета («Главная дорога», «Уступите дорогу» и «Движение без остановки запрещено»)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uruh.ru/znaki/2.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9582"/>
            <a:ext cx="1224136" cy="123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kuruh.ru/znaki/2.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59582"/>
            <a:ext cx="1240061" cy="12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kuruh.ru/znaki/2.4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7814"/>
            <a:ext cx="137715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kuruh.ru/znaki/2.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03798"/>
            <a:ext cx="1224136" cy="124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kuruh.ru/znaki/2.3.1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31590"/>
            <a:ext cx="1240060" cy="108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kuruh.ru/znaki/2.6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003798"/>
            <a:ext cx="124560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53473" y="195486"/>
            <a:ext cx="247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Знаки приоритета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2.7 Russian road sign.sv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003798"/>
            <a:ext cx="1152128" cy="1152128"/>
          </a:xfrm>
          <a:prstGeom prst="rect">
            <a:avLst/>
          </a:prstGeom>
          <a:noFill/>
        </p:spPr>
      </p:pic>
      <p:pic>
        <p:nvPicPr>
          <p:cNvPr id="51204" name="Picture 4" descr="8.13 Russian road sign (rotate)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3147814"/>
            <a:ext cx="1152128" cy="1152128"/>
          </a:xfrm>
          <a:prstGeom prst="rect">
            <a:avLst/>
          </a:prstGeom>
          <a:noFill/>
        </p:spPr>
      </p:pic>
      <p:pic>
        <p:nvPicPr>
          <p:cNvPr id="51206" name="Picture 6" descr="2.3.3 Russian road sign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1059582"/>
            <a:ext cx="1230040" cy="1088411"/>
          </a:xfrm>
          <a:prstGeom prst="rect">
            <a:avLst/>
          </a:prstGeom>
          <a:noFill/>
        </p:spPr>
      </p:pic>
      <p:pic>
        <p:nvPicPr>
          <p:cNvPr id="51208" name="Picture 8" descr="2.3.2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987574"/>
            <a:ext cx="1302049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2426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4355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Запрещающие и ограничивающие знаки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Запрещающие и ограничивающие знаки вводят или отменяют определенные ограничения движения. 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Большинство из них круглой формы, белые с красной каймой.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91630"/>
            <a:ext cx="7992888" cy="246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483518"/>
            <a:ext cx="2823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Запрещающие знаки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339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uruh.ru/znaki/3.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43558"/>
            <a:ext cx="1296144" cy="134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kuruh.ru/znaki/3.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43558"/>
            <a:ext cx="139134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kuruh.ru/znaki/3.1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43758"/>
            <a:ext cx="1296144" cy="127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kuruh.ru/znaki/3.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15566"/>
            <a:ext cx="1368152" cy="136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kuruh.ru/znaki/3.2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43758"/>
            <a:ext cx="1267697" cy="126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kuruh.ru/znaki/3.26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15766"/>
            <a:ext cx="1233576" cy="123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kuruh.ru/znaki/3.16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43558"/>
            <a:ext cx="132329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3.27 Russian road sign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8104" y="2643758"/>
            <a:ext cx="1224136" cy="1224136"/>
          </a:xfrm>
          <a:prstGeom prst="rect">
            <a:avLst/>
          </a:prstGeom>
          <a:noFill/>
        </p:spPr>
      </p:pic>
      <p:pic>
        <p:nvPicPr>
          <p:cNvPr id="15364" name="Picture 4" descr="3.28 Russian road sign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2571750"/>
            <a:ext cx="1224136" cy="1224136"/>
          </a:xfrm>
          <a:prstGeom prst="rect">
            <a:avLst/>
          </a:prstGeom>
          <a:noFill/>
        </p:spPr>
      </p:pic>
      <p:pic>
        <p:nvPicPr>
          <p:cNvPr id="15366" name="Picture 6" descr="3.19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8104" y="915566"/>
            <a:ext cx="1224136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9790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43558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Предписывающие знаки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Предписывающие знаки устанавливаются в непосредственной близости от места, где вступает в силу предписание и могут повторяться, если компетентные органы считают это необходимым.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kuruh.ru/znaki/4.1.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7534"/>
            <a:ext cx="1224136" cy="1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kuruh.ru/znaki/4.1.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7534"/>
            <a:ext cx="1190613" cy="115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kuruh.ru/znaki/4.1.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99542"/>
            <a:ext cx="1207374" cy="116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kuruh.ru/znaki/4.1.4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534"/>
            <a:ext cx="1224136" cy="1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kuruh.ru/znaki/4.1.5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7534"/>
            <a:ext cx="1224136" cy="1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kuruh.ru/znaki/4.4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7774"/>
            <a:ext cx="1224134" cy="118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kuruh.ru/znaki/4.3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859782"/>
            <a:ext cx="1224136" cy="1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kuruh.ru/znaki/4.5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59782"/>
            <a:ext cx="1224136" cy="124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kuruh.ru/znaki/4.6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59782"/>
            <a:ext cx="1145869" cy="114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4.2.3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2715766"/>
            <a:ext cx="1224136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5265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9502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Знаки особых предписаний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Знаки особых предписаний вводят или отменяют определённые режимы движения.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5.3 Russian road sig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95685"/>
            <a:ext cx="1008112" cy="1512167"/>
          </a:xfrm>
          <a:prstGeom prst="rect">
            <a:avLst/>
          </a:prstGeom>
          <a:noFill/>
        </p:spPr>
      </p:pic>
      <p:pic>
        <p:nvPicPr>
          <p:cNvPr id="3076" name="Picture 4" descr="5.5 Russian road sig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7694"/>
            <a:ext cx="936104" cy="936104"/>
          </a:xfrm>
          <a:prstGeom prst="rect">
            <a:avLst/>
          </a:prstGeom>
          <a:noFill/>
        </p:spPr>
      </p:pic>
      <p:pic>
        <p:nvPicPr>
          <p:cNvPr id="3078" name="Picture 6" descr="5.7.1 Russian road sign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579862"/>
            <a:ext cx="1944216" cy="648072"/>
          </a:xfrm>
          <a:prstGeom prst="rect">
            <a:avLst/>
          </a:prstGeom>
          <a:noFill/>
        </p:spPr>
      </p:pic>
      <p:pic>
        <p:nvPicPr>
          <p:cNvPr id="3080" name="Picture 8" descr="5.7.2 Russian road sign.s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227934"/>
            <a:ext cx="2016224" cy="672075"/>
          </a:xfrm>
          <a:prstGeom prst="rect">
            <a:avLst/>
          </a:prstGeom>
          <a:noFill/>
        </p:spPr>
      </p:pic>
      <p:pic>
        <p:nvPicPr>
          <p:cNvPr id="3082" name="Picture 10" descr="5.15.1 Russian road sign.sv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1995686"/>
            <a:ext cx="2664296" cy="1332148"/>
          </a:xfrm>
          <a:prstGeom prst="rect">
            <a:avLst/>
          </a:prstGeom>
          <a:noFill/>
        </p:spPr>
      </p:pic>
      <p:pic>
        <p:nvPicPr>
          <p:cNvPr id="3084" name="Picture 12" descr="5.16 Russian road sign.sv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1995686"/>
            <a:ext cx="1008112" cy="1512168"/>
          </a:xfrm>
          <a:prstGeom prst="rect">
            <a:avLst/>
          </a:prstGeom>
          <a:noFill/>
        </p:spPr>
      </p:pic>
      <p:pic>
        <p:nvPicPr>
          <p:cNvPr id="3086" name="Picture 14" descr="5.19.1 Russian road sign.sv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3579862"/>
            <a:ext cx="1296144" cy="1296144"/>
          </a:xfrm>
          <a:prstGeom prst="rect">
            <a:avLst/>
          </a:prstGeom>
          <a:noFill/>
        </p:spPr>
      </p:pic>
      <p:pic>
        <p:nvPicPr>
          <p:cNvPr id="3088" name="Picture 16" descr="5.19.2 Russian road sign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3651870"/>
            <a:ext cx="1296144" cy="1296144"/>
          </a:xfrm>
          <a:prstGeom prst="rect">
            <a:avLst/>
          </a:prstGeom>
          <a:noFill/>
        </p:spPr>
      </p:pic>
      <p:pic>
        <p:nvPicPr>
          <p:cNvPr id="3090" name="Picture 18" descr="5.18 Russian road sign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80312" y="1995686"/>
            <a:ext cx="1008112" cy="1512168"/>
          </a:xfrm>
          <a:prstGeom prst="rect">
            <a:avLst/>
          </a:prstGeom>
          <a:noFill/>
        </p:spPr>
      </p:pic>
      <p:pic>
        <p:nvPicPr>
          <p:cNvPr id="3092" name="Picture 20" descr="5.14.2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3147814"/>
            <a:ext cx="1524501" cy="2155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43558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Информационно-указательные знаки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Информационно-указательные знаки информируют о расположении населённых пунктов и других объектов, а также об установленных или о рекомендуемых режимах движения.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347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Знаки сервиса</a:t>
            </a: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Знаки сервиса информируют о расположении соответствующих объектов.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7.18 Russian road sig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91830"/>
            <a:ext cx="936104" cy="1404156"/>
          </a:xfrm>
          <a:prstGeom prst="rect">
            <a:avLst/>
          </a:prstGeom>
          <a:noFill/>
        </p:spPr>
      </p:pic>
      <p:pic>
        <p:nvPicPr>
          <p:cNvPr id="1028" name="Picture 4" descr="7.1 Russian road sig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707654"/>
            <a:ext cx="936104" cy="1404158"/>
          </a:xfrm>
          <a:prstGeom prst="rect">
            <a:avLst/>
          </a:prstGeom>
          <a:noFill/>
        </p:spPr>
      </p:pic>
      <p:pic>
        <p:nvPicPr>
          <p:cNvPr id="1030" name="Picture 6" descr="7.3 Russian road sign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7654"/>
            <a:ext cx="936104" cy="1404156"/>
          </a:xfrm>
          <a:prstGeom prst="rect">
            <a:avLst/>
          </a:prstGeom>
          <a:noFill/>
        </p:spPr>
      </p:pic>
      <p:pic>
        <p:nvPicPr>
          <p:cNvPr id="1032" name="Picture 8" descr="7.5 Russian road sign.s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7691" y="3291830"/>
            <a:ext cx="912101" cy="1368152"/>
          </a:xfrm>
          <a:prstGeom prst="rect">
            <a:avLst/>
          </a:prstGeom>
          <a:noFill/>
        </p:spPr>
      </p:pic>
      <p:pic>
        <p:nvPicPr>
          <p:cNvPr id="1034" name="Picture 10" descr="7.6 Russian road sign.sv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291830"/>
            <a:ext cx="936104" cy="1404155"/>
          </a:xfrm>
          <a:prstGeom prst="rect">
            <a:avLst/>
          </a:prstGeom>
          <a:noFill/>
        </p:spPr>
      </p:pic>
      <p:pic>
        <p:nvPicPr>
          <p:cNvPr id="1036" name="Picture 12" descr="7.7 Russian road sign.sv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1707654"/>
            <a:ext cx="936104" cy="1404156"/>
          </a:xfrm>
          <a:prstGeom prst="rect">
            <a:avLst/>
          </a:prstGeom>
          <a:noFill/>
        </p:spPr>
      </p:pic>
      <p:pic>
        <p:nvPicPr>
          <p:cNvPr id="1038" name="Picture 14" descr="7.9 Russian road sign.sv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5548" y="1707653"/>
            <a:ext cx="960107" cy="1440161"/>
          </a:xfrm>
          <a:prstGeom prst="rect">
            <a:avLst/>
          </a:prstGeom>
          <a:noFill/>
        </p:spPr>
      </p:pic>
      <p:pic>
        <p:nvPicPr>
          <p:cNvPr id="1040" name="Picture 16" descr="7.10 Russian road sign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688" y="1707653"/>
            <a:ext cx="960107" cy="1440161"/>
          </a:xfrm>
          <a:prstGeom prst="rect">
            <a:avLst/>
          </a:prstGeom>
          <a:noFill/>
        </p:spPr>
      </p:pic>
      <p:pic>
        <p:nvPicPr>
          <p:cNvPr id="1042" name="Picture 18" descr="7.11 Russian road sign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1840" y="1707654"/>
            <a:ext cx="936104" cy="1404158"/>
          </a:xfrm>
          <a:prstGeom prst="rect">
            <a:avLst/>
          </a:prstGeom>
          <a:noFill/>
        </p:spPr>
      </p:pic>
      <p:pic>
        <p:nvPicPr>
          <p:cNvPr id="1044" name="Picture 20" descr="7.12 Russian road sign.sv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552" y="3291830"/>
            <a:ext cx="925794" cy="1388690"/>
          </a:xfrm>
          <a:prstGeom prst="rect">
            <a:avLst/>
          </a:prstGeom>
          <a:noFill/>
        </p:spPr>
      </p:pic>
      <p:pic>
        <p:nvPicPr>
          <p:cNvPr id="1046" name="Picture 22" descr="7.13 Russian road sign.sv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2160" y="3291830"/>
            <a:ext cx="960107" cy="1440160"/>
          </a:xfrm>
          <a:prstGeom prst="rect">
            <a:avLst/>
          </a:prstGeom>
          <a:noFill/>
        </p:spPr>
      </p:pic>
      <p:pic>
        <p:nvPicPr>
          <p:cNvPr id="1048" name="Picture 24" descr="7.20 Russian road sign.sv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52320" y="3291830"/>
            <a:ext cx="960107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619" y="41151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«Дорога»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- обустроенная или приспособленная и используемая для движения транспортных средств полоса земли либо поверхность искусственного сооружения. Дорога включает в себя одну или несколько проезжих частей, а также трамвайные пути, тротуары, обочины и разделительные полосы при их наличии. (Из ПДД) </a:t>
            </a:r>
          </a:p>
        </p:txBody>
      </p:sp>
    </p:spTree>
    <p:extLst>
      <p:ext uri="{BB962C8B-B14F-4D97-AF65-F5344CB8AC3E}">
        <p14:creationId xmlns:p14="http://schemas.microsoft.com/office/powerpoint/2010/main" val="4262888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95602" y="1203598"/>
            <a:ext cx="66967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Дисциплина на улицах, дорогах и в транспорте  - залог 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безопасности.</a:t>
            </a:r>
            <a:endParaRPr lang="ru-RU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5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49" y="26749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«Дорожное движение»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– совокупность  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общественных отношений, возникающих в процессе перемещения людей и грузов с помощью транспортных средств или без таковых в пределах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дорог.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 нашей стране,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принято </a:t>
            </a:r>
            <a:r>
              <a:rPr lang="ru-RU" sz="32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правостороннее движение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то есть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транспорт придерживается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правой стороны проезжей части дороги. (Из ПДД)  </a:t>
            </a:r>
          </a:p>
        </p:txBody>
      </p:sp>
    </p:spTree>
    <p:extLst>
      <p:ext uri="{BB962C8B-B14F-4D97-AF65-F5344CB8AC3E}">
        <p14:creationId xmlns:p14="http://schemas.microsoft.com/office/powerpoint/2010/main" val="29907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710" y="555526"/>
            <a:ext cx="87237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«Дорожно-транспортное происшествие»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– событие,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возникшее в процессе движения по дороге транспортного средства и с его участием, при котором погибли или ранены люди, повреждены транспортные средства, сооружения, грузы либо причинен иной материальный ущерб. (Из ПДД) </a:t>
            </a:r>
          </a:p>
        </p:txBody>
      </p:sp>
    </p:spTree>
    <p:extLst>
      <p:ext uri="{BB962C8B-B14F-4D97-AF65-F5344CB8AC3E}">
        <p14:creationId xmlns:p14="http://schemas.microsoft.com/office/powerpoint/2010/main" val="613075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796" y="195486"/>
            <a:ext cx="87746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«Транспортное средство»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– устройство, предназначенное для перевозки по дорогам людей, грузов или оборудования, установленного на нем. </a:t>
            </a:r>
            <a:endParaRPr lang="ru-RU" sz="30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«Маршрутное </a:t>
            </a:r>
            <a:r>
              <a:rPr lang="ru-RU" sz="3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транспортное </a:t>
            </a:r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средство»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транспортное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средство общего пользования (автобус,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трамвай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), предназначенное для перевозки по дорогам людей и движущееся по установленному маршруту с обозначенными местами остановок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493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405" y="195486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«Недостаточная видимость»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видимость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дороги менее 300 м в условиях тумана, дождя, снегопада и тому подобного, а также в сумерки. 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«Обочина»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элемент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дороги, примыкающий непосредственно к проезжей части на одном уровне с ней, отличающийся типом покрытия или выделенный с помощью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разметки, либо используемый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для движения, остановки и стоянки в соответствии с Правилами</a:t>
            </a:r>
          </a:p>
        </p:txBody>
      </p:sp>
    </p:spTree>
    <p:extLst>
      <p:ext uri="{BB962C8B-B14F-4D97-AF65-F5344CB8AC3E}">
        <p14:creationId xmlns:p14="http://schemas.microsoft.com/office/powerpoint/2010/main" val="217127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9502"/>
            <a:ext cx="8964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«Остановка»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преднамеренное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прекращение движения транспортного средства на время до 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минут, а также на большее, если это необходимо для посадки или высадки пассажиров либо загрузки или разгрузки транспортного средства. 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«Тротуар»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элемент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дороги, предназначенный для движения пешеходов и примыкающий к проезжей части или к велосипедной дорожке либо отделенный от них газоном.</a:t>
            </a:r>
          </a:p>
        </p:txBody>
      </p:sp>
    </p:spTree>
    <p:extLst>
      <p:ext uri="{BB962C8B-B14F-4D97-AF65-F5344CB8AC3E}">
        <p14:creationId xmlns:p14="http://schemas.microsoft.com/office/powerpoint/2010/main" val="53919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9198"/>
            <a:ext cx="87776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«Пешеход»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– лицо,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находящееся вне транспортного средства на дороге либо на пешеходной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не производящее на них работу. К пешеходам приравниваются лица, передвигающиеся в инвалидных колясках без двигателя, ведущие велосипед, мопед, мотоцикл, везущие санки, тележку, детскую или инвалидную коляску, а также использующие для передвижения роликовые коньки, самокаты и иные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аналогичные средства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0312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705</Words>
  <Application>Microsoft Office PowerPoint</Application>
  <PresentationFormat>Экран (16:9)</PresentationFormat>
  <Paragraphs>60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ОЛЕГ</cp:lastModifiedBy>
  <cp:revision>33</cp:revision>
  <dcterms:created xsi:type="dcterms:W3CDTF">2016-09-23T17:09:59Z</dcterms:created>
  <dcterms:modified xsi:type="dcterms:W3CDTF">2023-04-17T08:20:54Z</dcterms:modified>
</cp:coreProperties>
</file>