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3" r:id="rId2"/>
    <p:sldId id="292" r:id="rId3"/>
    <p:sldId id="257" r:id="rId4"/>
    <p:sldId id="259" r:id="rId5"/>
    <p:sldId id="263" r:id="rId6"/>
    <p:sldId id="270" r:id="rId7"/>
    <p:sldId id="304" r:id="rId8"/>
    <p:sldId id="267" r:id="rId9"/>
    <p:sldId id="268" r:id="rId10"/>
    <p:sldId id="271" r:id="rId11"/>
    <p:sldId id="274" r:id="rId12"/>
    <p:sldId id="296" r:id="rId13"/>
    <p:sldId id="302" r:id="rId14"/>
    <p:sldId id="303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94660"/>
  </p:normalViewPr>
  <p:slideViewPr>
    <p:cSldViewPr>
      <p:cViewPr varScale="1">
        <p:scale>
          <a:sx n="68" d="100"/>
          <a:sy n="68" d="100"/>
        </p:scale>
        <p:origin x="14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E2918-D5F8-49C6-BF7D-B5508003FFF7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C4CB6-CC00-43CC-9FDE-FB874F8F50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76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 разговаривает с детьми по любому удобному поводу, в разное время. Разговор проходит в непринужденной обстановке, ребенок свободно общается с воспитателем, спрашивает его, рассказывает о чем-то. Речь воспитателя может быть оформлена по-разному: и в виде вопросов, и в виде пояснений, и в виде указаний, и в виде объяснений.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C4CB6-CC00-43CC-9FDE-FB874F8F50B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8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развития диалогической речи в старшем дошкольном возрасте большое значение имеет совместная деятельность. В процессе ее возникают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задачи инструктирования, обсуждения, согласования, оценки действий. Устанавливается контакт и поддерживается взаимосвязь, происходит обмен мнениями, замыслами, возникает взаимопонимание, стимулируется активность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При этом главными условиями для развития диалогической речи являются инициативность и активность самого ребенка, которые должны всемерно побуждаться и поощряться. Установлено, что влияние совместной деятельности детей на диалогическую речь значительно повышается, если им показать, что ее успех зависит от умения общаться, договариваться.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Совместная деятельность способствует осознанию детьми необходимости владения диалогическими умениями, а следовательно, и развивает их.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C4CB6-CC00-43CC-9FDE-FB874F8F50B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57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Большое влияние на речь детей оказывает воспитатель. В связи с этим его собственная речь должна прежде всего учитывать возраст детей.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следует злоупотреблять ласкательными, уменьшительными суффиксами, особенно если речь по содержанию не соответствует форме («Юрочка, ты себя плохо ведешь, я тобой недовольна»). Ребенок должен понять содержание речи и по ее тону. Воспитатель не должен допускать неточностей и небрежностей в своей речи. Она должна быть эмоциональной, образной, культурной. Следует к месту использовать произведения устного народного творчества: пословицы, поговорки,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потешки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загадки.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0C4CB6-CC00-43CC-9FDE-FB874F8F50B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7957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Большое влияние на речь детей оказывает воспитатель. В связи с этим его собственная речь должна прежде всего учитывать возраст детей.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следует злоупотреблять ласкательными, уменьшительными суффиксами, особенно если речь по содержанию не соответствует форме («Юрочка, ты себя плохо ведешь, я тобой недовольна»). Ребенок должен понять содержание речи и по ее тону. Воспитатель не должен допускать неточностей и небрежностей в своей речи. Она должна быть эмоциональной, образной, культурной. Следует к месту использовать произведения устного народного творчества: пословицы, поговорки,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потешки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загадки.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C4CB6-CC00-43CC-9FDE-FB874F8F50B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000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формирования диалогической речи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используется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прием словесных поручений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(попросить у помощника воспитателя тряпочку для мытья кубиков, сходить в соседнюю группу за книгой и т. п.).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Особенно велико значение этого приема в освоении речевого этикета. Сначала к таким поручениям привлекают самых общительных детей, а постепенно и менее активных. Педагог дает образец словесной просьбы, который дети могут повторить. «Ира, пожалуйста, пойди к Анне Ивановне и скажи: «Анна Ивановна, если вам не трудно, поменяйте нам воду в тазу, мы моем кубики». По мере накопления опыта общения надобность в образце отпадает и ребенок сам выбирает подходящую формулу.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C4CB6-CC00-43CC-9FDE-FB874F8F50B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76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игре развиваются два типа отношений: а) реальные детские взаимоотношения и б) игровые отношения. Оба типа отношений включают диалогическое общение, причем уже в средней группе в играх наблюдаются диалоги с монологическими вставками.</a:t>
            </a: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обучения детей способам общения в игре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можно применять </a:t>
            </a:r>
            <a:r>
              <a:rPr lang="ru-R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беседы-обсуждения игровых ситуаций, предложенных воспитателем; беседы по содержанию художественных произведений, отображающих общение детей; игры-драматизации и беседы по ним, вовлечение в совместную деятельность и обсуждение ее организации и результатов.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Эффективным методом развития диалогической речи является дидактическая игра. В младших группах особенно полезны 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игры с образными игрушками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Воспитатель разыгрывает инсценировки (с куклой, мишкой, Незнайкой) и ведет разговор от имени персонажа. Сюжеты для сценариев берутся из детской жизни, из хорошо знакомых детям художественных произведений.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методике разработано много дидактических игр, направленных на комплексное развитие речи.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Задачи обучения диалогической речи решаются во взаимосвязи с задачами развития словаря, грамматической и фонетической сторон речи.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Полезно использовать подвижные игры, которые содержат диалоги («Гуси-лебеди», «Обыкновенные жмурки», «Фанты», «Краски», «Коршун» и др.). В них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закрепляются умения адресовать речь собеседнику, вдумываться в сказанное партнерами, выражать свою точку зрения, формулировать вопрос правильно.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C4CB6-CC00-43CC-9FDE-FB874F8F50B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6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92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3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32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1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2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1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03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0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9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0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1FC9-A1CA-4DBF-BA16-BD502EC7B46F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B511-886D-4985-BCCE-433FF7C28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5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" y="-15290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92B9A9-7BBB-9829-16AA-9D229E5D6268}"/>
              </a:ext>
            </a:extLst>
          </p:cNvPr>
          <p:cNvSpPr txBox="1"/>
          <p:nvPr/>
        </p:nvSpPr>
        <p:spPr>
          <a:xfrm>
            <a:off x="1187624" y="1556792"/>
            <a:ext cx="7344816" cy="4436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  инновационных   форм и методов в работе учителя-логопеда как инструмент формирования предпосылок речевой грамотности у детей дошкольного возраста</a:t>
            </a:r>
          </a:p>
          <a:p>
            <a:pPr indent="450850" algn="r">
              <a:lnSpc>
                <a:spcPct val="107000"/>
              </a:lnSpc>
              <a:spcAft>
                <a:spcPts val="800"/>
              </a:spcAft>
            </a:pPr>
            <a:r>
              <a:rPr lang="ru-RU" b="1" i="1" kern="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</a:t>
            </a:r>
          </a:p>
          <a:p>
            <a:pPr indent="450850" algn="r">
              <a:lnSpc>
                <a:spcPct val="107000"/>
              </a:lnSpc>
              <a:spcAft>
                <a:spcPts val="800"/>
              </a:spcAft>
            </a:pPr>
            <a:r>
              <a:rPr lang="ru-RU" b="1" i="1" kern="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b="1" i="1" kern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читель-логопед</a:t>
            </a:r>
            <a:r>
              <a:rPr lang="ru-RU" b="1" i="1" kern="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450850" algn="r">
              <a:lnSpc>
                <a:spcPct val="107000"/>
              </a:lnSpc>
              <a:spcAft>
                <a:spcPts val="800"/>
              </a:spcAft>
            </a:pPr>
            <a:r>
              <a:rPr lang="ru-RU" b="1" i="1" kern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Соловьёва О.В.</a:t>
            </a:r>
            <a:endParaRPr lang="ru-RU" b="1" i="1" kern="1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97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3218"/>
            <a:ext cx="8067822" cy="64161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111111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проблемного обучения</a:t>
            </a:r>
          </a:p>
          <a:p>
            <a:pPr marL="0" indent="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800" b="1" kern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kern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Приемы, методы и средства:</a:t>
            </a:r>
            <a:endParaRPr lang="ru-RU" sz="2400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2286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Акцентирование внимания детей на противоречии между знаниями и жизненным опытом.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(Мы знаем, что температура снега ниже 0. Почему же тогда, сгребая зимой снег к стволу дерева, мы считаем, что спасаем его от мороза?)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2286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Побуждение детей к сравнению, обобщению выводам, сопоставлению фактов путем постановки проблемных вопросов.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(Почему у птиц клювы разной формы? Можно ли хвоинку назвать листочком?)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2286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какой-либо проблемы с различных позиций, часто ролевых.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(Что может рассказать о снеге (цветке, туче…)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художник, медик, эколог.)</a:t>
            </a:r>
          </a:p>
          <a:p>
            <a:pPr marL="342900" lvl="0" indent="-342900">
              <a:buFont typeface="+mj-lt"/>
              <a:buAutoNum type="arabicPeriod"/>
              <a:tabLst>
                <a:tab pos="2286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противоречия.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(Хочу построить кораблик, но не знаю, какой материал лучше выбрать для него.)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противоречия в практической деятельности детей.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(Составим правила поведения в автобусе для </a:t>
            </a:r>
            <a:r>
              <a:rPr lang="ru-RU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нечинающих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пассажиров.)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None/>
            </a:pPr>
            <a:r>
              <a:rPr lang="ru-RU" sz="1800" b="1" i="1" kern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Примеры: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Сказка 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«Репка»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 Деда неурожай: репка не выросла. Как ему помочь?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Машенька заблудилась в лесу и не знает, как сообщить о себе и выйти из леса.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Незнайка в лесу поранил ногу, а аптечки нет. Что можно сделать.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60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76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7632848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ТРИЗ</a:t>
            </a:r>
          </a:p>
          <a:p>
            <a:pPr algn="just"/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Методы:</a:t>
            </a:r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Мозговой штурм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 фокальных объектов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Морфологический анализ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Прием «Эмпатия»</a:t>
            </a: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Поэтажное конструирование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/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детей составлению сравнений, загадок</a:t>
            </a: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детей составлению метафор</a:t>
            </a:r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Обучение детей составлению творческих рассказов по картине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Сказкотерапия</a:t>
            </a:r>
          </a:p>
          <a:p>
            <a:pPr marL="0" marR="64770" lvl="0" indent="0" algn="just" defTabSz="914400" rtl="0" eaLnBrk="1" fontAlgn="auto" latinLnBrk="0" hangingPunct="1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Кейс-технология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904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9" y="-150239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721499"/>
          </a:xfr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Технология развития критического мышления (ТРКМ)</a:t>
            </a:r>
          </a:p>
          <a:p>
            <a:pPr marL="0" indent="0" algn="ctr">
              <a:buNone/>
            </a:pPr>
            <a:endParaRPr lang="ru-RU" sz="2800" b="1" i="1" spc="-35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i="1" spc="-35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 «Прогнозирование с помощью открытых вопросов»</a:t>
            </a:r>
          </a:p>
          <a:p>
            <a:pPr marL="0" indent="0">
              <a:buNone/>
            </a:pP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«Верные и неверные утверждения»</a:t>
            </a:r>
            <a:endParaRPr lang="ru-RU" sz="2800" b="1" i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«Кубик </a:t>
            </a:r>
            <a:r>
              <a:rPr lang="ru-RU" sz="2800" b="1" i="1" spc="-35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Блума</a:t>
            </a: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800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</a:t>
            </a:r>
            <a:r>
              <a:rPr lang="ru-RU" sz="2800" spc="-3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Заучивание по рисункам (схемам)»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b="1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«Прогнозирование»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b="1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«Пирамида предсказаний»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«Да или нет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так»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i="1" spc="-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«Будь внимателен»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248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931224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Игры-тренажеры для развития речи детей</a:t>
            </a:r>
            <a:endParaRPr lang="ru-RU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Игра 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Круги </a:t>
            </a:r>
            <a:r>
              <a:rPr lang="ru-RU" sz="24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Луллия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(Волшебные диски)</a:t>
            </a:r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Скажи так же, как нарисовано на схеме»</a:t>
            </a: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Лэпбук</a:t>
            </a:r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«Говорушки»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с цветными квадратами</a:t>
            </a:r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Моделирование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сюжета</a:t>
            </a:r>
            <a:endParaRPr lang="ru-RU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37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931224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marL="0" indent="0" algn="just">
              <a:buNone/>
            </a:pPr>
            <a:r>
              <a:rPr lang="ru-RU" sz="2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Технологический подход,</a:t>
            </a:r>
            <a:r>
              <a:rPr lang="ru-RU" sz="2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дает большой результат. Наблюдается желание абсолютно всех детей участвовать в процессе, который активизирует мыслительную деятельность, </a:t>
            </a:r>
            <a:r>
              <a:rPr lang="ru-RU" sz="2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обогащает</a:t>
            </a:r>
            <a:r>
              <a:rPr lang="ru-RU" sz="2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словарный запас детей, </a:t>
            </a:r>
            <a:r>
              <a:rPr lang="ru-RU" sz="2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развивает умение наблюдать</a:t>
            </a:r>
            <a:r>
              <a:rPr lang="ru-RU" sz="2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выделять главное, конкретизировать информацию, сопоставлять предметы, признаки и явления, систематизировать накопленные знания.</a:t>
            </a:r>
          </a:p>
          <a:p>
            <a:pPr marL="0" indent="0" algn="just" fontAlgn="base">
              <a:spcAft>
                <a:spcPts val="800"/>
              </a:spcAft>
              <a:buNone/>
            </a:pPr>
            <a:r>
              <a:rPr lang="ru-RU" sz="2100" kern="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Новые педагогические технологии гарантируют достижения дошкольника и в дальнейшем гарантируют их успешное обучение в школе.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</a:t>
            </a:r>
            <a:endParaRPr lang="ru-RU" sz="21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234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2.depositphotos.com/3827765/5409/v/950/depositphotos_54091371-stock-illustration-rectangular-frame-with-kids-a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9406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D99CFD-E1FD-7B11-AF14-62CA27B3C6D9}"/>
              </a:ext>
            </a:extLst>
          </p:cNvPr>
          <p:cNvSpPr txBox="1"/>
          <p:nvPr/>
        </p:nvSpPr>
        <p:spPr>
          <a:xfrm>
            <a:off x="323528" y="260648"/>
            <a:ext cx="8820472" cy="5651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развитие в рамках ФГОС дошкольного образования</a:t>
            </a:r>
            <a:endParaRPr lang="ru-RU" sz="14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по ФГОС ДО:</a:t>
            </a:r>
            <a:endParaRPr lang="ru-RU" sz="14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850"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устной речи и навыков речевого общения с окружающими на основе овладения </a:t>
            </a:r>
            <a:r>
              <a:rPr lang="ru-RU" sz="1800" b="1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литературным языком своего народа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речевого развития:</a:t>
            </a:r>
            <a:endParaRPr lang="ru-RU" sz="14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овладение речью, как средством общения и культуры;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обогащение активного словаря;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звуковой и интонационной культуры речи, фонематического слуха;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связной речи;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грамматически правильной диалогической и монологической речи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речевого творчества;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знакомство с книжной культурой, детской литературой, понимание на слух текстов различных жанров детской литературы;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формирование звуковой </a:t>
            </a:r>
            <a:r>
              <a:rPr lang="ru-RU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аналитико</a:t>
            </a: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синтетической активности как предпосылки обучения грамоте.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739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58" y="928670"/>
            <a:ext cx="8572560" cy="272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85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Речевая грамотность</a:t>
            </a:r>
            <a:r>
              <a:rPr lang="ru-RU" sz="20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рассматривается, как способность использовать все постоянно приобретаемые в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ru-RU" sz="2000" kern="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algn="just" eaLnBrk="0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i="1" kern="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</a:t>
            </a:r>
            <a:endParaRPr lang="ru-RU" sz="2400" kern="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924944"/>
            <a:ext cx="8249000" cy="238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Функциональная грамотность</a:t>
            </a:r>
            <a:r>
              <a:rPr lang="ru-RU" sz="20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старшего дошкольного возраста рассматривается, как способность использовать все постоянно приобретаемые в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отношений, способность ребенка вступать в отношения с внешней средой и максимально быстро адаптироваться и развиваться в ней. </a:t>
            </a:r>
            <a:r>
              <a:rPr lang="ru-RU" sz="2000" b="1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73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78" y="-1136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9DE6D6-AA48-83FF-F37D-1DBEE5931CBD}"/>
              </a:ext>
            </a:extLst>
          </p:cNvPr>
          <p:cNvSpPr txBox="1"/>
          <p:nvPr/>
        </p:nvSpPr>
        <p:spPr>
          <a:xfrm>
            <a:off x="179512" y="866160"/>
            <a:ext cx="8352928" cy="4142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Индикаторы речевой (функциональной) грамотности:</a:t>
            </a:r>
            <a:endParaRPr lang="ru-RU" sz="24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▪ владение навыками речевой активности;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▪ построение продуктивного речевого взаимодействия со   сверстниками и взрослыми;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▪ адекватное восприятие устной и письменной речи;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▪ точное, правильное, логичное и выразительное изложение своей точки зрения по поставленной проблеме;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▪ соблюдение в процессе коммуникации основных норм устной речи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73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64883E-74B1-3467-F4D9-BE13F2A8489C}"/>
              </a:ext>
            </a:extLst>
          </p:cNvPr>
          <p:cNvSpPr txBox="1"/>
          <p:nvPr/>
        </p:nvSpPr>
        <p:spPr>
          <a:xfrm>
            <a:off x="251520" y="615387"/>
            <a:ext cx="8712968" cy="5815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i="1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развития речи:</a:t>
            </a:r>
            <a:endParaRPr lang="ru-RU" sz="1400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взаимосвязи сенсорного, умственного и речевого развития;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коммуникативно – деятельностного подхода к развитию речи;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развития языкового чутья;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формирования элементарного осознания явлений языка;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взаимосвязи работы над различными сторонами речи;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обогащения мотивации речевой деятельности;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обеспечения активной языковой практики.</a:t>
            </a:r>
          </a:p>
          <a:p>
            <a:pPr algn="just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П</a:t>
            </a:r>
            <a:r>
              <a:rPr lang="ru-RU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едагогические условия:</a:t>
            </a:r>
            <a:endParaRPr lang="ru-RU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1000"/>
              </a:spcAft>
            </a:pPr>
            <a:r>
              <a:rPr lang="ru-RU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-речевая  среда,   создать </a:t>
            </a:r>
            <a:r>
              <a:rPr lang="ru-RU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пространство для общения, где дети имели бы возможность объединиться в небольшие подгруппы для игр и организованных занятий;  мини-театр, мини-библиотеку, уголок для свободной </a:t>
            </a:r>
            <a:r>
              <a:rPr lang="ru-RU" kern="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пополнять и обновлять игровые зоны необходимым игровым материалом;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000"/>
              </a:spcAft>
              <a:buFontTx/>
              <a:buChar char="-"/>
            </a:pPr>
            <a:r>
              <a:rPr lang="ru-RU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создавать доброжелательную атмосферу в группе </a:t>
            </a:r>
            <a:r>
              <a:rPr lang="ru-RU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взаимодействия взрослых между собой, взрослых и детей, детей друг с другом.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03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38" y="-30941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329642" cy="5411807"/>
          </a:xfrm>
        </p:spPr>
        <p:txBody>
          <a:bodyPr>
            <a:normAutofit/>
          </a:bodyPr>
          <a:lstStyle/>
          <a:p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2C2816-D388-953D-9027-3EFC37703BA8}"/>
              </a:ext>
            </a:extLst>
          </p:cNvPr>
          <p:cNvSpPr txBox="1"/>
          <p:nvPr/>
        </p:nvSpPr>
        <p:spPr>
          <a:xfrm>
            <a:off x="457200" y="1350027"/>
            <a:ext cx="7931223" cy="3438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3200" b="1" i="1" kern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Традиционные </a:t>
            </a:r>
            <a:r>
              <a:rPr lang="ru-RU" sz="3200" b="1" i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и приёмы  развития речевой грамотности </a:t>
            </a:r>
            <a:endParaRPr lang="ru-RU" sz="3200" kern="1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/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Выделяют три группы методов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наглядные 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словесные 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практические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000"/>
              </a:spcAft>
              <a:buFontTx/>
              <a:buChar char="-"/>
            </a:pP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23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BEE230-B809-C305-B0F3-EA737D0EDD64}"/>
              </a:ext>
            </a:extLst>
          </p:cNvPr>
          <p:cNvSpPr txBox="1"/>
          <p:nvPr/>
        </p:nvSpPr>
        <p:spPr>
          <a:xfrm>
            <a:off x="1043609" y="1052736"/>
            <a:ext cx="7488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2E342-3519-83F8-E824-69D82A4062BD}"/>
              </a:ext>
            </a:extLst>
          </p:cNvPr>
          <p:cNvSpPr txBox="1"/>
          <p:nvPr/>
        </p:nvSpPr>
        <p:spPr>
          <a:xfrm>
            <a:off x="1223628" y="1422068"/>
            <a:ext cx="66967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</a:t>
            </a:r>
            <a:r>
              <a:rPr lang="ru-RU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речевой грамотности</a:t>
            </a:r>
            <a:endParaRPr lang="ru-RU" sz="4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042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BEE230-B809-C305-B0F3-EA737D0EDD64}"/>
              </a:ext>
            </a:extLst>
          </p:cNvPr>
          <p:cNvSpPr txBox="1"/>
          <p:nvPr/>
        </p:nvSpPr>
        <p:spPr>
          <a:xfrm>
            <a:off x="539553" y="1052736"/>
            <a:ext cx="7992888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Мнемотехника</a:t>
            </a:r>
            <a:endParaRPr lang="ru-RU" sz="3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36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наглядного моделирования (пиктограмма)</a:t>
            </a:r>
            <a:r>
              <a:rPr lang="ru-RU" sz="3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36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Мнемотаблица</a:t>
            </a:r>
            <a:r>
              <a:rPr lang="ru-RU" sz="3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36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Мнемоквадраты</a:t>
            </a:r>
            <a:endParaRPr lang="ru-RU" sz="3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3600" b="1" i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3600" b="1" i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немодорожки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36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Замещение</a:t>
            </a:r>
            <a:endParaRPr lang="ru-RU" sz="36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41F428-C834-6100-35B7-1B571000EAF9}"/>
              </a:ext>
            </a:extLst>
          </p:cNvPr>
          <p:cNvSpPr txBox="1"/>
          <p:nvPr/>
        </p:nvSpPr>
        <p:spPr>
          <a:xfrm>
            <a:off x="683568" y="404664"/>
            <a:ext cx="77048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Интегрированный метод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1093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C12834-3A98-E6F2-CCEB-2EDB65B6245C}"/>
              </a:ext>
            </a:extLst>
          </p:cNvPr>
          <p:cNvSpPr txBox="1"/>
          <p:nvPr/>
        </p:nvSpPr>
        <p:spPr>
          <a:xfrm>
            <a:off x="1043608" y="1340769"/>
            <a:ext cx="7200800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111111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 – коммуникационные технологии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Интерактивное оборудование</a:t>
            </a:r>
            <a:endParaRPr lang="ru-RU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Интерактивные доски</a:t>
            </a:r>
            <a:endParaRPr lang="ru-RU" sz="2800" i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Мобильный планетарий</a:t>
            </a:r>
            <a:endParaRPr lang="ru-RU" sz="2800" i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Интерактивная песочница</a:t>
            </a:r>
            <a:endParaRPr lang="ru-RU" sz="2800" i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Конструкторы LEGO </a:t>
            </a:r>
            <a:endParaRPr lang="ru-RU" sz="2800" i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Робототехника</a:t>
            </a:r>
            <a:endParaRPr lang="ru-RU" sz="2800" i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7365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1594</Words>
  <Application>Microsoft Office PowerPoint</Application>
  <PresentationFormat>Экран (4:3)</PresentationFormat>
  <Paragraphs>126</Paragraphs>
  <Slides>15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Диалогическая речь в процессе повседневного общения</dc:title>
  <dc:creator>1</dc:creator>
  <cp:lastModifiedBy>Анастасия Нестерова</cp:lastModifiedBy>
  <cp:revision>75</cp:revision>
  <dcterms:created xsi:type="dcterms:W3CDTF">2019-11-03T12:15:43Z</dcterms:created>
  <dcterms:modified xsi:type="dcterms:W3CDTF">2023-04-14T05:50:54Z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407756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