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73" r:id="rId12"/>
    <p:sldId id="265" r:id="rId13"/>
    <p:sldId id="274" r:id="rId14"/>
    <p:sldId id="275" r:id="rId15"/>
    <p:sldId id="266" r:id="rId16"/>
    <p:sldId id="276" r:id="rId17"/>
    <p:sldId id="268" r:id="rId18"/>
    <p:sldId id="269" r:id="rId19"/>
    <p:sldId id="270" r:id="rId20"/>
    <p:sldId id="267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5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9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3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5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1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6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0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7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70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6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7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8132A-3FF2-43A4-A4F4-370E6C4E62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14DFE-2DFC-40B8-84EC-2442BD635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19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59100" y="850006"/>
            <a:ext cx="1020984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Выберете правильный ответ: </a:t>
            </a:r>
            <a:endParaRPr lang="ru-RU" sz="36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kern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двоих малышей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коробке 20 карандашей.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братьям их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на двоих!</a:t>
            </a: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36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Каждому брату достанется по 10 карандашей</a:t>
            </a:r>
            <a:endParaRPr lang="ru-RU" sz="36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Каждому брату достанется по 20 карандашей</a:t>
            </a:r>
            <a:endParaRPr lang="ru-RU" sz="3600" i="1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ru-RU" altLang="ru-RU" sz="3600" i="1" dirty="0"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В) Каждому брату достанется 5 карандашей</a:t>
            </a:r>
            <a:r>
              <a:rPr kumimoji="0" lang="ru-RU" alt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4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/>
          </a:p>
        </p:txBody>
      </p:sp>
      <p:sp>
        <p:nvSpPr>
          <p:cNvPr id="7" name="Овал 6"/>
          <p:cNvSpPr/>
          <p:nvPr/>
        </p:nvSpPr>
        <p:spPr>
          <a:xfrm>
            <a:off x="1159100" y="4122821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3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568" y="1602341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«Задача 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величинами «цена», «количество», «стоимость». </a:t>
            </a:r>
            <a:endParaRPr lang="ru-RU" sz="6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6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научимся </a:t>
            </a:r>
            <a:r>
              <a:rPr lang="ru-RU" dirty="0"/>
              <a:t>решать задачи с данными величинами.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82253" y="252663"/>
            <a:ext cx="2225842" cy="64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215189"/>
            <a:ext cx="3168316" cy="547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5535"/>
              </p:ext>
            </p:extLst>
          </p:nvPr>
        </p:nvGraphicFramePr>
        <p:xfrm>
          <a:off x="725905" y="3611153"/>
          <a:ext cx="10515600" cy="18412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907283090"/>
                    </a:ext>
                  </a:extLst>
                </a:gridCol>
              </a:tblGrid>
              <a:tr h="18412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3. Выполнить тестирование по теме «Задачи с величинами «цена», «количество», «стоимость»».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82171822"/>
                  </a:ext>
                </a:extLst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648730"/>
              </p:ext>
            </p:extLst>
          </p:nvPr>
        </p:nvGraphicFramePr>
        <p:xfrm>
          <a:off x="725905" y="4531773"/>
          <a:ext cx="10515600" cy="30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21500915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Познакомится с величинами «цена», «количество», «стоимость»;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3988145519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25905" y="3075165"/>
            <a:ext cx="6649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4. </a:t>
            </a:r>
            <a:r>
              <a:rPr lang="ru-RU" altLang="zh-CN" sz="200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Закрепить знания и сделать вывод.</a:t>
            </a:r>
            <a:r>
              <a:rPr lang="ru-RU" altLang="zh-CN" sz="2000" dirty="0"/>
              <a:t> </a:t>
            </a:r>
            <a:endParaRPr lang="ru-RU" altLang="zh-CN" sz="2000" dirty="0">
              <a:latin typeface="Arial" panose="020B0604020202020204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25905" y="2523788"/>
            <a:ext cx="94309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Научится решать задачи с величинами «цена», «количество», «стоимость».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2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ᐈ Лист тетради в линейку фон, векторные картинки фон тетрадный лист |  скачать на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21562"/>
            <a:ext cx="18449424" cy="2375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166801"/>
              </p:ext>
            </p:extLst>
          </p:nvPr>
        </p:nvGraphicFramePr>
        <p:xfrm>
          <a:off x="2984831" y="1367423"/>
          <a:ext cx="7787944" cy="2118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869">
                  <a:extLst>
                    <a:ext uri="{9D8B030D-6E8A-4147-A177-3AD203B41FA5}">
                      <a16:colId xmlns:a16="http://schemas.microsoft.com/office/drawing/2014/main" val="421700872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780699483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1323415415"/>
                    </a:ext>
                  </a:extLst>
                </a:gridCol>
              </a:tblGrid>
              <a:tr h="10014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7171625"/>
                  </a:ext>
                </a:extLst>
              </a:tr>
              <a:tr h="111726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руб.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3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шт.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09382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484605" y="2520778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38543" y="2520777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92481" y="2502240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3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ᐈ Лист тетради в линейку фон, векторные картинки фон тетрадный лист |  скачать на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21562"/>
            <a:ext cx="18449424" cy="2375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969470"/>
              </p:ext>
            </p:extLst>
          </p:nvPr>
        </p:nvGraphicFramePr>
        <p:xfrm>
          <a:off x="2984831" y="1367423"/>
          <a:ext cx="7787944" cy="2190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869">
                  <a:extLst>
                    <a:ext uri="{9D8B030D-6E8A-4147-A177-3AD203B41FA5}">
                      <a16:colId xmlns:a16="http://schemas.microsoft.com/office/drawing/2014/main" val="421700872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780699483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1323415415"/>
                    </a:ext>
                  </a:extLst>
                </a:gridCol>
              </a:tblGrid>
              <a:tr h="10014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7171625"/>
                  </a:ext>
                </a:extLst>
              </a:tr>
              <a:tr h="111726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руб.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3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руб.</a:t>
                      </a:r>
                      <a:endParaRPr lang="ru-RU" sz="36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09382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484605" y="2520778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38543" y="2494951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92481" y="2494950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6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ᐈ Лист тетради в линейку фон, векторные картинки фон тетрадный лист |  скачать на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21562"/>
            <a:ext cx="18449424" cy="2375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654725"/>
              </p:ext>
            </p:extLst>
          </p:nvPr>
        </p:nvGraphicFramePr>
        <p:xfrm>
          <a:off x="2984831" y="1367423"/>
          <a:ext cx="7787944" cy="2118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869">
                  <a:extLst>
                    <a:ext uri="{9D8B030D-6E8A-4147-A177-3AD203B41FA5}">
                      <a16:colId xmlns:a16="http://schemas.microsoft.com/office/drawing/2014/main" val="421700872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780699483"/>
                    </a:ext>
                  </a:extLst>
                </a:gridCol>
                <a:gridCol w="2543175">
                  <a:extLst>
                    <a:ext uri="{9D8B030D-6E8A-4147-A177-3AD203B41FA5}">
                      <a16:colId xmlns:a16="http://schemas.microsoft.com/office/drawing/2014/main" val="1323415415"/>
                    </a:ext>
                  </a:extLst>
                </a:gridCol>
              </a:tblGrid>
              <a:tr h="10014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7171625"/>
                  </a:ext>
                </a:extLst>
              </a:tr>
              <a:tr h="111726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3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шт.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3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09382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484605" y="2520777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38543" y="2520777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621728" y="2520777"/>
            <a:ext cx="1680519" cy="531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9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*  КОЛИЧЕСТВО = СТОИМОСТЬ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: КОЛИЧЕСТВО = ЦЕНА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: ЦЕНУ = КОЛИЧЕСТВО 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7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57477" y="3244334"/>
            <a:ext cx="677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шт.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317" y="598833"/>
            <a:ext cx="9878388" cy="602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3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10175" t="29222" r="35821" b="6305"/>
          <a:stretch/>
        </p:blipFill>
        <p:spPr>
          <a:xfrm>
            <a:off x="2165683" y="657725"/>
            <a:ext cx="8325854" cy="5588586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005262" y="2133600"/>
            <a:ext cx="657728" cy="65772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74031" y="1296236"/>
            <a:ext cx="10515600" cy="4351338"/>
          </a:xfrm>
        </p:spPr>
        <p:txBody>
          <a:bodyPr/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ru-RU" sz="44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Выберете правильный ответ:</a:t>
            </a:r>
            <a:endParaRPr lang="ru-RU" sz="44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Батон хлеба стоит 10 рублей. Сколько стоят 5 таких же батонов?</a:t>
            </a:r>
            <a:endParaRPr lang="ru-RU" sz="44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2 рубля</a:t>
            </a:r>
            <a:endParaRPr lang="ru-RU" sz="44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10 рублей</a:t>
            </a:r>
            <a:endParaRPr lang="ru-RU" sz="44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50 рублей</a:t>
            </a:r>
            <a:endParaRPr lang="ru-RU" sz="4400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7514" y="4652964"/>
            <a:ext cx="962529" cy="99461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8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09863" y="1296236"/>
            <a:ext cx="10515600" cy="4351338"/>
          </a:xfrm>
        </p:spPr>
        <p:txBody>
          <a:bodyPr/>
          <a:lstStyle/>
          <a:p>
            <a:pPr marL="0" indent="0" algn="just" fontAlgn="auto">
              <a:spcAft>
                <a:spcPts val="0"/>
              </a:spcAft>
              <a:buNone/>
            </a:pP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Найдите правильное решение задачи: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одной ручки 6 рублей. Сколько таких ручек можно купить на 18 рублей?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18:3= 6 (р.) - можно купить на 18 р.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18:6 = 3 (р.) - можно купить на 18р.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None/>
            </a:pP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18:6 = 8 (р.) - можно купить на 18р.</a:t>
            </a:r>
            <a:endParaRPr lang="ru-RU" sz="4000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33135" y="3689684"/>
            <a:ext cx="946485" cy="96252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9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21983" y="394692"/>
            <a:ext cx="8444941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Выберете правильный ответ: </a:t>
            </a:r>
            <a:endParaRPr lang="ru-RU" sz="4400" b="1" kern="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подружки – три сестрицы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Заплели по две косицы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Задаю я вам вопрос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заплетено кос? </a:t>
            </a: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Подружки заплели 6 кос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Подружки заплели 2 косы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Подружки заплели 3 косы</a:t>
            </a:r>
            <a:endParaRPr lang="ru-RU" sz="44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21983" y="4427621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0495" y="975393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</a:p>
          <a:p>
            <a:pPr marL="0" indent="0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</a:t>
            </a:r>
          </a:p>
          <a:p>
            <a:pPr marL="514350" indent="-514350">
              <a:buAutoNum type="arabicParenR"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514350" indent="-514350">
              <a:buAutoNum type="arabicParenR"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514350" indent="-514350">
              <a:buAutoNum type="arabicParenR"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02105" y="1187116"/>
            <a:ext cx="10551695" cy="498984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фразы: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узнал…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интересно…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трудно…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получилось …</a:t>
            </a:r>
            <a:endParaRPr lang="ru-RU" sz="6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1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702" y="566671"/>
            <a:ext cx="11263020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Выберете правильный ответ: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поляне 6 маслят, блестя шапками стоят.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Подбежали 2 ежа, грибы делят не спеша,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ежикам не драться, помоги им разобраться.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Помири скорее их, подели 6 на двоих</a:t>
            </a: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Каждому ежу досталось по 2 гриба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Каждому ежу досталось по 6 грибов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Каждому ежу досталось по 3 гриба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9702" y="5486400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7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67437" y="540912"/>
            <a:ext cx="773961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Выберете правильный ответ: </a:t>
            </a:r>
            <a:endParaRPr lang="ru-RU" sz="40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 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утятам ежик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кожаных сапожек.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ответит из ребят,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было всех утят</a:t>
            </a: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40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Всего утят было 8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Всего утят было 16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Всего утят было 4</a:t>
            </a:r>
            <a:endParaRPr lang="ru-RU" sz="4000" i="1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36615" y="5470358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6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Автоматизируем магазин продуктов. Особенности учет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94" y="365125"/>
            <a:ext cx="9505812" cy="633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Мерчандайзинг канцтоваров - выкладка канцелярских товаров | Leader Te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2" y="365125"/>
            <a:ext cx="6099175" cy="609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1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Фикс прайс. Канцелярия и полезные товары для школьников в самом конце  августа. Карандаши, ручки, фартук, закладки | Заметки многодетной мамы. |  Яндекс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935"/>
            <a:ext cx="114300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07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19/bc/f5/19bcf558d37cf29b481359fa609f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432" y="343683"/>
            <a:ext cx="5557753" cy="626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28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322" y="12292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ЦЕНА</a:t>
            </a:r>
          </a:p>
          <a:p>
            <a:pPr marL="0" indent="0" algn="ctr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</a:p>
          <a:p>
            <a:pPr marL="0" indent="0" algn="ctr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</a:t>
            </a:r>
          </a:p>
        </p:txBody>
      </p:sp>
    </p:spTree>
    <p:extLst>
      <p:ext uri="{BB962C8B-B14F-4D97-AF65-F5344CB8AC3E}">
        <p14:creationId xmlns:p14="http://schemas.microsoft.com/office/powerpoint/2010/main" val="165470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395</Words>
  <Application>Microsoft Office PowerPoint</Application>
  <PresentationFormat>Широкоэкранный</PresentationFormat>
  <Paragraphs>84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SimSun</vt:lpstr>
      <vt:lpstr>Arial</vt:lpstr>
      <vt:lpstr>Calibri</vt:lpstr>
      <vt:lpstr>Calibri Light</vt:lpstr>
      <vt:lpstr>等线</vt:lpstr>
      <vt:lpstr>Liberation Serif</vt:lpstr>
      <vt:lpstr>Segoe UI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 научимся решать задачи с данными величинами.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2021-04-13T17:08:44Z</dcterms:created>
  <dcterms:modified xsi:type="dcterms:W3CDTF">2023-04-17T01:40:46Z</dcterms:modified>
</cp:coreProperties>
</file>