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62" r:id="rId3"/>
    <p:sldId id="272" r:id="rId4"/>
    <p:sldId id="264" r:id="rId5"/>
    <p:sldId id="266" r:id="rId6"/>
    <p:sldId id="276" r:id="rId7"/>
    <p:sldId id="267" r:id="rId8"/>
    <p:sldId id="260" r:id="rId9"/>
    <p:sldId id="273" r:id="rId10"/>
    <p:sldId id="271" r:id="rId11"/>
    <p:sldId id="277" r:id="rId12"/>
    <p:sldId id="268" r:id="rId13"/>
    <p:sldId id="274" r:id="rId14"/>
    <p:sldId id="275" r:id="rId15"/>
  </p:sldIdLst>
  <p:sldSz cx="9144000" cy="6858000" type="screen4x3"/>
  <p:notesSz cx="6858000" cy="9144000"/>
  <p:custDataLst>
    <p:tags r:id="rId18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E40"/>
    <a:srgbClr val="004620"/>
    <a:srgbClr val="04374A"/>
    <a:srgbClr val="3399FF"/>
    <a:srgbClr val="666699"/>
    <a:srgbClr val="E5907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4604" autoAdjust="0"/>
  </p:normalViewPr>
  <p:slideViewPr>
    <p:cSldViewPr>
      <p:cViewPr varScale="1">
        <p:scale>
          <a:sx n="57" d="100"/>
          <a:sy n="57" d="100"/>
        </p:scale>
        <p:origin x="-166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3528" y="-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Мониторинг</a:t>
            </a:r>
            <a:r>
              <a:rPr lang="ru-RU" baseline="0" dirty="0" smtClean="0"/>
              <a:t> на конец года процент ном соотношении</a:t>
            </a:r>
            <a:endParaRPr lang="ru-RU" dirty="0"/>
          </a:p>
        </c:rich>
      </c:tx>
      <c:layout/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сформ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2017-2018</c:v>
                </c:pt>
                <c:pt idx="1">
                  <c:v>2018-2019</c:v>
                </c:pt>
                <c:pt idx="2">
                  <c:v>2019-2020</c:v>
                </c:pt>
                <c:pt idx="3">
                  <c:v>2019-2020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46</c:v>
                </c:pt>
                <c:pt idx="1">
                  <c:v>43</c:v>
                </c:pt>
                <c:pt idx="2">
                  <c:v>46</c:v>
                </c:pt>
                <c:pt idx="3">
                  <c:v>54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нсф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2017-2018</c:v>
                </c:pt>
                <c:pt idx="1">
                  <c:v>2018-2019</c:v>
                </c:pt>
                <c:pt idx="2">
                  <c:v>2019-2020</c:v>
                </c:pt>
                <c:pt idx="3">
                  <c:v>2019-2020</c:v>
                </c:pt>
              </c:strCache>
            </c:strRef>
          </c:cat>
          <c:val>
            <c:numRef>
              <c:f>Лист1!$C$2:$C$5</c:f>
              <c:numCache>
                <c:formatCode>0%</c:formatCode>
                <c:ptCount val="4"/>
                <c:pt idx="0">
                  <c:v>44</c:v>
                </c:pt>
                <c:pt idx="1">
                  <c:v>50</c:v>
                </c:pt>
                <c:pt idx="2">
                  <c:v>45</c:v>
                </c:pt>
                <c:pt idx="3">
                  <c:v>46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нс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2017-2018</c:v>
                </c:pt>
                <c:pt idx="1">
                  <c:v>2018-2019</c:v>
                </c:pt>
                <c:pt idx="2">
                  <c:v>2019-2020</c:v>
                </c:pt>
                <c:pt idx="3">
                  <c:v>2019-2020</c:v>
                </c:pt>
              </c:strCache>
            </c:strRef>
          </c:cat>
          <c:val>
            <c:numRef>
              <c:f>Лист1!$D$2:$D$5</c:f>
              <c:numCache>
                <c:formatCode>0%</c:formatCode>
                <c:ptCount val="4"/>
                <c:pt idx="0">
                  <c:v>10</c:v>
                </c:pt>
                <c:pt idx="1">
                  <c:v>7</c:v>
                </c:pt>
                <c:pt idx="2">
                  <c:v>9</c:v>
                </c:pt>
                <c:pt idx="3">
                  <c:v>0</c:v>
                </c:pt>
              </c:numCache>
            </c:numRef>
          </c:val>
        </c:ser>
        <c:shape val="box"/>
        <c:axId val="104661376"/>
        <c:axId val="104662912"/>
        <c:axId val="0"/>
      </c:bar3DChart>
      <c:catAx>
        <c:axId val="104661376"/>
        <c:scaling>
          <c:orientation val="minMax"/>
        </c:scaling>
        <c:axPos val="b"/>
        <c:majorTickMark val="none"/>
        <c:tickLblPos val="nextTo"/>
        <c:crossAx val="104662912"/>
        <c:crosses val="autoZero"/>
        <c:auto val="1"/>
        <c:lblAlgn val="ctr"/>
        <c:lblOffset val="100"/>
      </c:catAx>
      <c:valAx>
        <c:axId val="104662912"/>
        <c:scaling>
          <c:orientation val="minMax"/>
        </c:scaling>
        <c:axPos val="l"/>
        <c:majorGridlines/>
        <c:numFmt formatCode="0%" sourceLinked="1"/>
        <c:majorTickMark val="none"/>
        <c:tickLblPos val="nextTo"/>
        <c:crossAx val="104661376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6663A1-BE93-4F19-BCAE-33E954C20B2B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0DF26E-F902-4582-B614-0C9EE35F21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43283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C0431-2448-4DC3-AF70-2785FBE2C445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341FE-AE5C-47F1-8FD8-47C4A673A8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resentation-creation.ru/powerpoint-templates.html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Оригинальные шаблоны для презентаций: </a:t>
            </a:r>
            <a:r>
              <a:rPr lang="ru-RU" sz="1200" dirty="0" smtClean="0">
                <a:hlinkClick r:id="rId3"/>
              </a:rPr>
              <a:t>https://presentation-creation.ru/powerpoint-templates.html</a:t>
            </a:r>
            <a:r>
              <a:rPr lang="en-US" sz="1200" dirty="0" smtClean="0"/>
              <a:t> </a:t>
            </a:r>
            <a:endParaRPr lang="ru-RU" sz="1200" dirty="0" smtClean="0"/>
          </a:p>
          <a:p>
            <a:r>
              <a:rPr lang="ru-RU" sz="1200" smtClean="0"/>
              <a:t>Бесплатно и без регистрации.</a:t>
            </a:r>
          </a:p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21614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5696" y="2492896"/>
            <a:ext cx="5544616" cy="1224136"/>
          </a:xfrm>
        </p:spPr>
        <p:txBody>
          <a:bodyPr/>
          <a:lstStyle>
            <a:lvl1pPr>
              <a:defRPr b="1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156427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788046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836954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31641" y="45855"/>
            <a:ext cx="6624734" cy="11852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7" name="Текст 2"/>
          <p:cNvSpPr>
            <a:spLocks noGrp="1"/>
          </p:cNvSpPr>
          <p:nvPr>
            <p:ph idx="1"/>
          </p:nvPr>
        </p:nvSpPr>
        <p:spPr>
          <a:xfrm>
            <a:off x="1331640" y="1484784"/>
            <a:ext cx="6768752" cy="46085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430141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799" y="4406900"/>
            <a:ext cx="5722913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71799" y="2906713"/>
            <a:ext cx="57229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266547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2060848"/>
            <a:ext cx="4320480" cy="4093915"/>
          </a:xfrm>
        </p:spPr>
        <p:txBody>
          <a:bodyPr/>
          <a:lstStyle>
            <a:lvl1pPr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2400"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 sz="2000">
                <a:solidFill>
                  <a:schemeClr val="accent1">
                    <a:lumMod val="75000"/>
                  </a:schemeClr>
                </a:solidFill>
              </a:defRPr>
            </a:lvl3pPr>
            <a:lvl4pPr>
              <a:defRPr sz="1800">
                <a:solidFill>
                  <a:schemeClr val="accent1">
                    <a:lumMod val="75000"/>
                  </a:schemeClr>
                </a:solidFill>
              </a:defRPr>
            </a:lvl4pPr>
            <a:lvl5pPr>
              <a:defRPr sz="1800">
                <a:solidFill>
                  <a:schemeClr val="accent1">
                    <a:lumMod val="7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2071389"/>
            <a:ext cx="4320480" cy="4093915"/>
          </a:xfrm>
        </p:spPr>
        <p:txBody>
          <a:bodyPr/>
          <a:lstStyle>
            <a:lvl1pPr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2400"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 sz="2000">
                <a:solidFill>
                  <a:schemeClr val="accent1">
                    <a:lumMod val="75000"/>
                  </a:schemeClr>
                </a:solidFill>
              </a:defRPr>
            </a:lvl3pPr>
            <a:lvl4pPr>
              <a:defRPr sz="1800">
                <a:solidFill>
                  <a:schemeClr val="accent1">
                    <a:lumMod val="75000"/>
                  </a:schemeClr>
                </a:solidFill>
              </a:defRPr>
            </a:lvl4pPr>
            <a:lvl5pPr>
              <a:defRPr sz="1800">
                <a:solidFill>
                  <a:schemeClr val="accent1">
                    <a:lumMod val="7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913399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916832"/>
            <a:ext cx="4176464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1520" y="2556594"/>
            <a:ext cx="4176464" cy="3951288"/>
          </a:xfrm>
        </p:spPr>
        <p:txBody>
          <a:bodyPr/>
          <a:lstStyle>
            <a:lvl1pPr>
              <a:defRPr sz="2400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accent1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accent1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accent1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1934294"/>
            <a:ext cx="4248472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6016" y="2574056"/>
            <a:ext cx="4248472" cy="3951288"/>
          </a:xfrm>
        </p:spPr>
        <p:txBody>
          <a:bodyPr/>
          <a:lstStyle>
            <a:lvl1pPr>
              <a:defRPr sz="2400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accent1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accent1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accent1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154184" y="6356350"/>
            <a:ext cx="1649592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599334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724577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159515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2800"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 sz="2400">
                <a:solidFill>
                  <a:schemeClr val="accent1">
                    <a:lumMod val="75000"/>
                  </a:schemeClr>
                </a:solidFill>
              </a:defRPr>
            </a:lvl3pPr>
            <a:lvl4pPr>
              <a:defRPr sz="2000">
                <a:solidFill>
                  <a:schemeClr val="accent1">
                    <a:lumMod val="75000"/>
                  </a:schemeClr>
                </a:solidFill>
              </a:defRPr>
            </a:lvl4pPr>
            <a:lvl5pPr>
              <a:defRPr sz="2000">
                <a:solidFill>
                  <a:schemeClr val="accent1">
                    <a:lumMod val="75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54896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586054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1" y="45855"/>
            <a:ext cx="6624734" cy="11852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31640" y="1484784"/>
            <a:ext cx="6768752" cy="46085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1">
              <a:lumMod val="7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484784"/>
            <a:ext cx="7704856" cy="4392488"/>
          </a:xfrm>
        </p:spPr>
        <p:txBody>
          <a:bodyPr>
            <a:normAutofit/>
          </a:bodyPr>
          <a:lstStyle/>
          <a:p>
            <a:pPr algn="r"/>
            <a:r>
              <a:rPr lang="ru-RU" sz="2700" b="1" dirty="0" smtClean="0">
                <a:solidFill>
                  <a:srgbClr val="04374A"/>
                </a:solidFill>
              </a:rPr>
              <a:t>«</a:t>
            </a:r>
            <a:r>
              <a:rPr lang="ru-RU" sz="2700" dirty="0" smtClean="0">
                <a:solidFill>
                  <a:srgbClr val="04374A"/>
                </a:solidFill>
              </a:rPr>
              <a:t>Художественно- эстетическое развитие дошкольников посредством нетрадиционных форм изобразительной деятельности</a:t>
            </a:r>
            <a:r>
              <a:rPr lang="ru-RU" sz="2700" b="1" dirty="0" smtClean="0">
                <a:solidFill>
                  <a:srgbClr val="04374A"/>
                </a:solidFill>
              </a:rPr>
              <a:t>»</a:t>
            </a:r>
            <a:br>
              <a:rPr lang="ru-RU" sz="2700" b="1" dirty="0" smtClean="0">
                <a:solidFill>
                  <a:srgbClr val="04374A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sz="2400" dirty="0" err="1" smtClean="0">
                <a:solidFill>
                  <a:schemeClr val="accent3"/>
                </a:solidFill>
              </a:rPr>
              <a:t>Фролышева</a:t>
            </a:r>
            <a:r>
              <a:rPr lang="ru-RU" sz="2400" dirty="0" smtClean="0">
                <a:solidFill>
                  <a:schemeClr val="accent3"/>
                </a:solidFill>
              </a:rPr>
              <a:t> Марина Сергеевна</a:t>
            </a:r>
            <a:br>
              <a:rPr lang="ru-RU" sz="2400" dirty="0" smtClean="0">
                <a:solidFill>
                  <a:schemeClr val="accent3"/>
                </a:solidFill>
              </a:rPr>
            </a:br>
            <a:r>
              <a:rPr lang="en-US" sz="2400" dirty="0" smtClean="0">
                <a:solidFill>
                  <a:schemeClr val="accent3"/>
                </a:solidFill>
              </a:rPr>
              <a:t>I</a:t>
            </a:r>
            <a:r>
              <a:rPr lang="ru-RU" sz="2400" dirty="0" smtClean="0">
                <a:solidFill>
                  <a:schemeClr val="accent3"/>
                </a:solidFill>
              </a:rPr>
              <a:t> кв. категория</a:t>
            </a:r>
            <a:br>
              <a:rPr lang="ru-RU" sz="2400" dirty="0" smtClean="0">
                <a:solidFill>
                  <a:schemeClr val="accent3"/>
                </a:solidFill>
              </a:rPr>
            </a:br>
            <a:r>
              <a:rPr lang="ru-RU" sz="2400" dirty="0" smtClean="0">
                <a:solidFill>
                  <a:schemeClr val="accent3"/>
                </a:solidFill>
              </a:rPr>
              <a:t>МАДОУ № 25</a:t>
            </a:r>
            <a:br>
              <a:rPr lang="ru-RU" sz="2400" dirty="0" smtClean="0">
                <a:solidFill>
                  <a:schemeClr val="accent3"/>
                </a:solidFill>
              </a:rPr>
            </a:br>
            <a:r>
              <a:rPr lang="ru-RU" sz="2400" dirty="0" smtClean="0">
                <a:solidFill>
                  <a:schemeClr val="accent3"/>
                </a:solidFill>
              </a:rPr>
              <a:t>г. </a:t>
            </a:r>
            <a:r>
              <a:rPr lang="ru-RU" sz="2400" dirty="0" smtClean="0">
                <a:solidFill>
                  <a:schemeClr val="accent3"/>
                </a:solidFill>
              </a:rPr>
              <a:t>Мончегорск мурманская область</a:t>
            </a:r>
            <a:r>
              <a:rPr lang="ru-RU" b="1" dirty="0" smtClean="0">
                <a:solidFill>
                  <a:schemeClr val="accent3"/>
                </a:solidFill>
              </a:rPr>
              <a:t/>
            </a:r>
            <a:br>
              <a:rPr lang="ru-RU" b="1" dirty="0" smtClean="0">
                <a:solidFill>
                  <a:schemeClr val="accent3"/>
                </a:solidFill>
              </a:rPr>
            </a:br>
            <a:endParaRPr lang="ru-RU" b="1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578706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60648"/>
            <a:ext cx="6768752" cy="6192688"/>
          </a:xfrm>
        </p:spPr>
        <p:txBody>
          <a:bodyPr>
            <a:noAutofit/>
          </a:bodyPr>
          <a:lstStyle/>
          <a:p>
            <a:r>
              <a:rPr lang="ru-RU" sz="1400" b="1" dirty="0" smtClean="0"/>
              <a:t>С детьми младшего дошкольного возраста рекомендуется использовать: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>
                <a:solidFill>
                  <a:srgbClr val="004620"/>
                </a:solidFill>
              </a:rPr>
              <a:t>рисование пальчиками;</a:t>
            </a:r>
            <a:br>
              <a:rPr lang="ru-RU" sz="1400" dirty="0" smtClean="0">
                <a:solidFill>
                  <a:srgbClr val="004620"/>
                </a:solidFill>
              </a:rPr>
            </a:br>
            <a:r>
              <a:rPr lang="ru-RU" sz="1400" dirty="0" smtClean="0">
                <a:solidFill>
                  <a:srgbClr val="004620"/>
                </a:solidFill>
              </a:rPr>
              <a:t>рисование ватными палочками</a:t>
            </a:r>
            <a:br>
              <a:rPr lang="ru-RU" sz="1400" dirty="0" smtClean="0">
                <a:solidFill>
                  <a:srgbClr val="004620"/>
                </a:solidFill>
              </a:rPr>
            </a:br>
            <a:r>
              <a:rPr lang="ru-RU" sz="1400" dirty="0" smtClean="0">
                <a:solidFill>
                  <a:srgbClr val="004620"/>
                </a:solidFill>
              </a:rPr>
              <a:t>тычок жесткой полусухой кистью</a:t>
            </a:r>
            <a:br>
              <a:rPr lang="ru-RU" sz="1400" dirty="0" smtClean="0">
                <a:solidFill>
                  <a:srgbClr val="004620"/>
                </a:solidFill>
              </a:rPr>
            </a:br>
            <a:r>
              <a:rPr lang="ru-RU" sz="1400" dirty="0" smtClean="0">
                <a:solidFill>
                  <a:srgbClr val="004620"/>
                </a:solidFill>
              </a:rPr>
              <a:t>рисование ладошками.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b="1" dirty="0" smtClean="0"/>
              <a:t>Детей среднего дошкольного возраста можно знакомить с более сложными техниками: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>
                <a:solidFill>
                  <a:srgbClr val="004620"/>
                </a:solidFill>
              </a:rPr>
              <a:t>печать поролоном;</a:t>
            </a:r>
            <a:br>
              <a:rPr lang="ru-RU" sz="1400" dirty="0" smtClean="0">
                <a:solidFill>
                  <a:srgbClr val="004620"/>
                </a:solidFill>
              </a:rPr>
            </a:br>
            <a:r>
              <a:rPr lang="ru-RU" sz="1400" dirty="0" smtClean="0">
                <a:solidFill>
                  <a:srgbClr val="004620"/>
                </a:solidFill>
              </a:rPr>
              <a:t>печать пробками;</a:t>
            </a:r>
            <a:br>
              <a:rPr lang="ru-RU" sz="1400" dirty="0" smtClean="0">
                <a:solidFill>
                  <a:srgbClr val="004620"/>
                </a:solidFill>
              </a:rPr>
            </a:br>
            <a:r>
              <a:rPr lang="ru-RU" sz="1400" dirty="0" smtClean="0">
                <a:solidFill>
                  <a:srgbClr val="004620"/>
                </a:solidFill>
              </a:rPr>
              <a:t>восковые мелки + акварель;</a:t>
            </a:r>
            <a:br>
              <a:rPr lang="ru-RU" sz="1400" dirty="0" smtClean="0">
                <a:solidFill>
                  <a:srgbClr val="004620"/>
                </a:solidFill>
              </a:rPr>
            </a:br>
            <a:r>
              <a:rPr lang="ru-RU" sz="1400" dirty="0" smtClean="0">
                <a:solidFill>
                  <a:srgbClr val="004620"/>
                </a:solidFill>
              </a:rPr>
              <a:t>свеча + акварель;</a:t>
            </a:r>
            <a:br>
              <a:rPr lang="ru-RU" sz="1400" dirty="0" smtClean="0">
                <a:solidFill>
                  <a:srgbClr val="004620"/>
                </a:solidFill>
              </a:rPr>
            </a:br>
            <a:r>
              <a:rPr lang="ru-RU" sz="1400" dirty="0" smtClean="0">
                <a:solidFill>
                  <a:srgbClr val="004620"/>
                </a:solidFill>
              </a:rPr>
              <a:t>отпечатки листьев;</a:t>
            </a:r>
            <a:br>
              <a:rPr lang="ru-RU" sz="1400" dirty="0" smtClean="0">
                <a:solidFill>
                  <a:srgbClr val="004620"/>
                </a:solidFill>
              </a:rPr>
            </a:br>
            <a:r>
              <a:rPr lang="ru-RU" sz="1400" dirty="0" smtClean="0">
                <a:solidFill>
                  <a:srgbClr val="004620"/>
                </a:solidFill>
              </a:rPr>
              <a:t>рисунки из ладошки;</a:t>
            </a:r>
            <a:br>
              <a:rPr lang="ru-RU" sz="1400" dirty="0" smtClean="0">
                <a:solidFill>
                  <a:srgbClr val="004620"/>
                </a:solidFill>
              </a:rPr>
            </a:br>
            <a:r>
              <a:rPr lang="ru-RU" sz="1400" dirty="0" smtClean="0">
                <a:solidFill>
                  <a:srgbClr val="004620"/>
                </a:solidFill>
              </a:rPr>
              <a:t>оттиск печатками из картофеля;</a:t>
            </a:r>
            <a:br>
              <a:rPr lang="ru-RU" sz="1400" dirty="0" smtClean="0">
                <a:solidFill>
                  <a:srgbClr val="004620"/>
                </a:solidFill>
              </a:rPr>
            </a:br>
            <a:r>
              <a:rPr lang="ru-RU" sz="1400" dirty="0" smtClean="0">
                <a:solidFill>
                  <a:srgbClr val="004620"/>
                </a:solidFill>
              </a:rPr>
              <a:t>рисование мятой бумагой;</a:t>
            </a:r>
            <a:br>
              <a:rPr lang="ru-RU" sz="1400" dirty="0" smtClean="0">
                <a:solidFill>
                  <a:srgbClr val="004620"/>
                </a:solidFill>
              </a:rPr>
            </a:br>
            <a:r>
              <a:rPr lang="ru-RU" sz="1400" dirty="0" err="1" smtClean="0">
                <a:solidFill>
                  <a:srgbClr val="004620"/>
                </a:solidFill>
              </a:rPr>
              <a:t>набрызг</a:t>
            </a:r>
            <a:r>
              <a:rPr lang="ru-RU" sz="1400" dirty="0" smtClean="0">
                <a:solidFill>
                  <a:srgbClr val="004620"/>
                </a:solidFill>
              </a:rPr>
              <a:t/>
            </a:r>
            <a:br>
              <a:rPr lang="ru-RU" sz="1400" dirty="0" smtClean="0">
                <a:solidFill>
                  <a:srgbClr val="004620"/>
                </a:solidFill>
              </a:rPr>
            </a:br>
            <a:r>
              <a:rPr lang="ru-RU" sz="1400" dirty="0" smtClean="0">
                <a:solidFill>
                  <a:srgbClr val="004620"/>
                </a:solidFill>
              </a:rPr>
              <a:t>волшебные веревочки.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b="1" dirty="0" smtClean="0"/>
              <a:t>А в старшем дошкольном возрасте дети могу освоить еще более трудные методы и техники: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>
                <a:solidFill>
                  <a:srgbClr val="004620"/>
                </a:solidFill>
              </a:rPr>
              <a:t>техника </a:t>
            </a:r>
            <a:r>
              <a:rPr lang="ru-RU" sz="1400" dirty="0" err="1" smtClean="0">
                <a:solidFill>
                  <a:srgbClr val="004620"/>
                </a:solidFill>
              </a:rPr>
              <a:t>эбру</a:t>
            </a:r>
            <a:r>
              <a:rPr lang="ru-RU" sz="1400" dirty="0" smtClean="0">
                <a:solidFill>
                  <a:srgbClr val="004620"/>
                </a:solidFill>
              </a:rPr>
              <a:t>;</a:t>
            </a:r>
            <a:br>
              <a:rPr lang="ru-RU" sz="1400" dirty="0" smtClean="0">
                <a:solidFill>
                  <a:srgbClr val="004620"/>
                </a:solidFill>
              </a:rPr>
            </a:br>
            <a:r>
              <a:rPr lang="ru-RU" sz="1400" dirty="0" smtClean="0">
                <a:solidFill>
                  <a:srgbClr val="004620"/>
                </a:solidFill>
              </a:rPr>
              <a:t>рисование зубочисткой</a:t>
            </a:r>
            <a:br>
              <a:rPr lang="ru-RU" sz="1400" dirty="0" smtClean="0">
                <a:solidFill>
                  <a:srgbClr val="004620"/>
                </a:solidFill>
              </a:rPr>
            </a:br>
            <a:r>
              <a:rPr lang="ru-RU" sz="1400" dirty="0" smtClean="0">
                <a:solidFill>
                  <a:srgbClr val="004620"/>
                </a:solidFill>
              </a:rPr>
              <a:t>рисование мыльными пузырями;</a:t>
            </a:r>
            <a:br>
              <a:rPr lang="ru-RU" sz="1400" dirty="0" smtClean="0">
                <a:solidFill>
                  <a:srgbClr val="004620"/>
                </a:solidFill>
              </a:rPr>
            </a:br>
            <a:r>
              <a:rPr lang="ru-RU" sz="1400" dirty="0" err="1" smtClean="0">
                <a:solidFill>
                  <a:srgbClr val="004620"/>
                </a:solidFill>
              </a:rPr>
              <a:t>кляксография</a:t>
            </a:r>
            <a:r>
              <a:rPr lang="ru-RU" sz="1400" dirty="0" smtClean="0">
                <a:solidFill>
                  <a:srgbClr val="004620"/>
                </a:solidFill>
              </a:rPr>
              <a:t> с трубочкой;</a:t>
            </a:r>
            <a:br>
              <a:rPr lang="ru-RU" sz="1400" dirty="0" smtClean="0">
                <a:solidFill>
                  <a:srgbClr val="004620"/>
                </a:solidFill>
              </a:rPr>
            </a:br>
            <a:r>
              <a:rPr lang="ru-RU" sz="1400" dirty="0" smtClean="0">
                <a:solidFill>
                  <a:srgbClr val="004620"/>
                </a:solidFill>
              </a:rPr>
              <a:t>монотипия пейзажная;</a:t>
            </a:r>
            <a:br>
              <a:rPr lang="ru-RU" sz="1400" dirty="0" smtClean="0">
                <a:solidFill>
                  <a:srgbClr val="004620"/>
                </a:solidFill>
              </a:rPr>
            </a:br>
            <a:r>
              <a:rPr lang="ru-RU" sz="1400" dirty="0" smtClean="0">
                <a:solidFill>
                  <a:srgbClr val="004620"/>
                </a:solidFill>
              </a:rPr>
              <a:t>печать по трафарету;</a:t>
            </a:r>
            <a:br>
              <a:rPr lang="ru-RU" sz="1400" dirty="0" smtClean="0">
                <a:solidFill>
                  <a:srgbClr val="004620"/>
                </a:solidFill>
              </a:rPr>
            </a:br>
            <a:r>
              <a:rPr lang="ru-RU" sz="1400" dirty="0" smtClean="0">
                <a:solidFill>
                  <a:srgbClr val="004620"/>
                </a:solidFill>
              </a:rPr>
              <a:t>монотипия предметная;</a:t>
            </a:r>
            <a:br>
              <a:rPr lang="ru-RU" sz="1400" dirty="0" smtClean="0">
                <a:solidFill>
                  <a:srgbClr val="004620"/>
                </a:solidFill>
              </a:rPr>
            </a:br>
            <a:r>
              <a:rPr lang="ru-RU" sz="1400" dirty="0" err="1" smtClean="0">
                <a:solidFill>
                  <a:srgbClr val="004620"/>
                </a:solidFill>
              </a:rPr>
              <a:t>кляксография</a:t>
            </a:r>
            <a:r>
              <a:rPr lang="ru-RU" sz="1400" dirty="0" smtClean="0">
                <a:solidFill>
                  <a:srgbClr val="004620"/>
                </a:solidFill>
              </a:rPr>
              <a:t> обычная;</a:t>
            </a:r>
            <a:br>
              <a:rPr lang="ru-RU" sz="1400" dirty="0" smtClean="0">
                <a:solidFill>
                  <a:srgbClr val="004620"/>
                </a:solidFill>
              </a:rPr>
            </a:br>
            <a:r>
              <a:rPr lang="ru-RU" sz="1400" dirty="0" smtClean="0">
                <a:solidFill>
                  <a:srgbClr val="004620"/>
                </a:solidFill>
              </a:rPr>
              <a:t>рисование нитками</a:t>
            </a:r>
            <a:br>
              <a:rPr lang="ru-RU" sz="1400" dirty="0" smtClean="0">
                <a:solidFill>
                  <a:srgbClr val="004620"/>
                </a:solidFill>
              </a:rPr>
            </a:br>
            <a:r>
              <a:rPr lang="ru-RU" sz="1400" dirty="0" err="1" smtClean="0">
                <a:solidFill>
                  <a:srgbClr val="004620"/>
                </a:solidFill>
              </a:rPr>
              <a:t>пластилинография</a:t>
            </a:r>
            <a:r>
              <a:rPr lang="ru-RU" sz="1400" dirty="0" smtClean="0">
                <a:solidFill>
                  <a:srgbClr val="004620"/>
                </a:solidFill>
              </a:rPr>
              <a:t>.</a:t>
            </a: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/>
          </a:p>
        </p:txBody>
      </p:sp>
      <p:pic>
        <p:nvPicPr>
          <p:cNvPr id="4" name="Содержимое 3" descr="kTtJfYyMnRQ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716284">
            <a:off x="395536" y="4437112"/>
            <a:ext cx="2627784" cy="1970838"/>
          </a:xfrm>
          <a:prstGeom prst="rect">
            <a:avLst/>
          </a:prstGeom>
        </p:spPr>
      </p:pic>
      <p:pic>
        <p:nvPicPr>
          <p:cNvPr id="3076" name="Picture 4" descr="https://sun9-77.userapi.com/impg/2Q5mk5WCcnRSZXGyozkp_4_yPaZIs9vIyLwU5w/oeZEfMKpLoM.jpg?size=1280x960&amp;quality=96&amp;sign=a765b67b38ed920bfac2b9c3e43726cc&amp;type=album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0864739">
            <a:off x="6188889" y="1506656"/>
            <a:ext cx="2400267" cy="1800200"/>
          </a:xfrm>
          <a:prstGeom prst="rect">
            <a:avLst/>
          </a:prstGeom>
          <a:noFill/>
        </p:spPr>
      </p:pic>
      <p:pic>
        <p:nvPicPr>
          <p:cNvPr id="3078" name="Picture 6" descr="https://sun9-43.userapi.com/impf/c850420/v850420636/104af8/mOm6JLLstqw.jpg?size=1280x1280&amp;quality=96&amp;sign=b125a533d2b7cf64bccde37bb8cb2f63&amp;type=album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618812">
            <a:off x="370520" y="1571515"/>
            <a:ext cx="2238965" cy="1927998"/>
          </a:xfrm>
          <a:prstGeom prst="rect">
            <a:avLst/>
          </a:prstGeom>
          <a:noFill/>
        </p:spPr>
      </p:pic>
      <p:pic>
        <p:nvPicPr>
          <p:cNvPr id="3080" name="Picture 8" descr="https://sun9-58.userapi.com/impf/c848632/v848632258/b401e/1ikp_boEuVs.jpg?size=1280x960&amp;quality=96&amp;sign=d1d4fdbe09d6ea796226b05fde3a60f1&amp;type=album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20412911">
            <a:off x="6117409" y="4309463"/>
            <a:ext cx="2558710" cy="1919033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i="1" dirty="0" smtClean="0"/>
              <a:t>Работа с родителями</a:t>
            </a:r>
            <a:endParaRPr lang="ru-RU" sz="32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47664" y="980728"/>
            <a:ext cx="5760640" cy="3384376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Применяемые формы работы с родителями:</a:t>
            </a:r>
            <a:endParaRPr lang="ru-RU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проведение общих (групповых, индивидуальных) собраний;</a:t>
            </a:r>
          </a:p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педагогические беседы с родителями;</a:t>
            </a:r>
          </a:p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тематические консультации;</a:t>
            </a:r>
          </a:p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организация ―уголков для родителей‖;</a:t>
            </a:r>
          </a:p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мастер-классы.</a:t>
            </a:r>
          </a:p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оформление выставок.</a:t>
            </a:r>
          </a:p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работа с родительским активом группы.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Предварительная работа:</a:t>
            </a:r>
            <a:endParaRPr lang="ru-RU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Разработка и проведение анкетирования родителей, обработка анкет.</a:t>
            </a:r>
          </a:p>
          <a:p>
            <a:endParaRPr lang="ru-RU" dirty="0"/>
          </a:p>
        </p:txBody>
      </p:sp>
      <p:pic>
        <p:nvPicPr>
          <p:cNvPr id="1026" name="Picture 2" descr="https://sun9-85.userapi.com/impf/c850336/v850336415/cf6ba/VQ_mh1bfbc0.jpg?size=1280x960&amp;quality=96&amp;sign=377f27c40f16368a614b36a40a1c559d&amp;type=album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59632" y="4293096"/>
            <a:ext cx="3312368" cy="2295636"/>
          </a:xfrm>
          <a:prstGeom prst="rect">
            <a:avLst/>
          </a:prstGeom>
          <a:noFill/>
        </p:spPr>
      </p:pic>
      <p:pic>
        <p:nvPicPr>
          <p:cNvPr id="1028" name="Picture 4" descr="https://sun9-36.userapi.com/impf/c849216/v849216415/11f64a/S6aMmBs5G4U.jpg?size=1280x960&amp;quality=96&amp;sign=6597d357344162fe0c29c24811027599&amp;type=album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8024" y="4293096"/>
            <a:ext cx="2983757" cy="223781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0"/>
            <a:ext cx="6624734" cy="836712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Результативность опыта</a:t>
            </a:r>
            <a:endParaRPr lang="ru-RU" sz="2400" dirty="0">
              <a:solidFill>
                <a:srgbClr val="FF0000"/>
              </a:solidFill>
            </a:endParaRPr>
          </a:p>
        </p:txBody>
      </p:sp>
      <p:graphicFrame>
        <p:nvGraphicFramePr>
          <p:cNvPr id="10" name="Содержимое 9"/>
          <p:cNvGraphicFramePr>
            <a:graphicFrameLocks noGrp="1"/>
          </p:cNvGraphicFramePr>
          <p:nvPr>
            <p:ph idx="1"/>
          </p:nvPr>
        </p:nvGraphicFramePr>
        <p:xfrm>
          <a:off x="1331913" y="1484313"/>
          <a:ext cx="6769100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«Радость необходима для творчества» - Эдвард Григ</a:t>
            </a:r>
            <a:endParaRPr lang="ru-RU" sz="2800" dirty="0"/>
          </a:p>
        </p:txBody>
      </p:sp>
      <p:pic>
        <p:nvPicPr>
          <p:cNvPr id="27650" name="Picture 2" descr="https://sun9-8.userapi.com/impf/c846521/v846521258/1339c1/Bhi5pZqz3CQ.jpg?size=1280x960&amp;quality=96&amp;sign=9dfaff8270beb1258cb3acf55f1b2e9a&amp;type=album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95736" y="1196752"/>
            <a:ext cx="3384376" cy="2538282"/>
          </a:xfrm>
          <a:prstGeom prst="rect">
            <a:avLst/>
          </a:prstGeom>
          <a:noFill/>
        </p:spPr>
      </p:pic>
      <p:pic>
        <p:nvPicPr>
          <p:cNvPr id="27652" name="Picture 4" descr="https://sun9-73.userapi.com/impf/ZbiTBVLrKUFJc8UyBiiMVhntfEpima6C1g90LA/xvag5hOo6wY.jpg?size=1280x960&amp;quality=96&amp;sign=84e8cb86041e6e0166299bc84711064f&amp;type=album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3968" y="4293096"/>
            <a:ext cx="3048338" cy="2286254"/>
          </a:xfrm>
          <a:prstGeom prst="rect">
            <a:avLst/>
          </a:prstGeom>
          <a:noFill/>
        </p:spPr>
      </p:pic>
      <p:pic>
        <p:nvPicPr>
          <p:cNvPr id="27654" name="Picture 6" descr="https://sun9-63.userapi.com/impf/c849328/v849328013/de56f/hp6r1bcJJ10.jpg?size=1280x1280&amp;quality=96&amp;sign=89f16e209c5e3b9c1491b1889f8440fc&amp;type=album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99592" y="3717032"/>
            <a:ext cx="3240360" cy="2900721"/>
          </a:xfrm>
          <a:prstGeom prst="rect">
            <a:avLst/>
          </a:prstGeom>
          <a:noFill/>
        </p:spPr>
      </p:pic>
      <p:pic>
        <p:nvPicPr>
          <p:cNvPr id="27656" name="Picture 8" descr="https://sun9-88.userapi.com/impg/g4fsjWzLGDOeV6VL74Yd85Lf2uLWFJMxmk4pYQ/4nyzzGmwwHQ.jpg?size=810x1080&amp;quality=96&amp;sign=3711e77a8c6c88f4017a0e1828fb5ebc&amp;type=album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796136" y="980728"/>
            <a:ext cx="2296660" cy="3062213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7664" y="764704"/>
            <a:ext cx="5544616" cy="1224136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Monotype Corsiva" pitchFamily="66" charset="0"/>
              </a:rPr>
              <a:t>Благодарю за внимание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29698" name="Picture 2" descr="https://sun9-40.userapi.com/impf/c845520/v845520826/4c045/PN73QM9nq6c.jpg?size=1280x960&amp;quality=96&amp;sign=45e47259e496625ea3f15574afeafd66&amp;type=album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724035">
            <a:off x="271582" y="2520952"/>
            <a:ext cx="4032448" cy="3024337"/>
          </a:xfrm>
          <a:prstGeom prst="rect">
            <a:avLst/>
          </a:prstGeom>
          <a:noFill/>
        </p:spPr>
      </p:pic>
      <p:pic>
        <p:nvPicPr>
          <p:cNvPr id="29700" name="Picture 4" descr="https://sun9-27.userapi.com/impf/c840429/v840429826/7e93e/x13-b8oppcw.jpg?size=1280x960&amp;quality=96&amp;sign=fded7ca62f2b8a6d9362a09543eec78d&amp;type=album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0636731">
            <a:off x="4876090" y="2403574"/>
            <a:ext cx="3936437" cy="295232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187624" y="908720"/>
            <a:ext cx="6768752" cy="4608512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dirty="0" smtClean="0"/>
              <a:t>Актуальность опыта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2800" b="1" dirty="0" smtClean="0">
                <a:solidFill>
                  <a:srgbClr val="008E40"/>
                </a:solidFill>
              </a:rPr>
              <a:t>Формирование творческой личности – одна из важных задач педагогической теории и практики на современном этапе. Решение ее начинается уже в дошкольном возрасте. Наиболее эффективное средство для этого изобразительная деятельность детей в детском саду. Рисование является одним из важнейших средств познания мира и развития знаний эстетического восприятия, так как оно связано с самостоятельной, практической и творческой деятельностью ребенка.</a:t>
            </a:r>
            <a:endParaRPr lang="ru-RU" sz="2800" b="1" dirty="0">
              <a:solidFill>
                <a:srgbClr val="008E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278223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764704"/>
            <a:ext cx="5544616" cy="3024336"/>
          </a:xfrm>
        </p:spPr>
        <p:txBody>
          <a:bodyPr>
            <a:normAutofit fontScale="90000"/>
          </a:bodyPr>
          <a:lstStyle/>
          <a:p>
            <a:r>
              <a:rPr lang="ru-RU" sz="2400" b="0" dirty="0" smtClean="0"/>
              <a:t>гипотеза: </a:t>
            </a:r>
            <a:br>
              <a:rPr lang="ru-RU" sz="2400" b="0" dirty="0" smtClean="0"/>
            </a:br>
            <a:r>
              <a:rPr lang="ru-RU" sz="2400" b="0" i="1" dirty="0" smtClean="0"/>
              <a:t>Предполагаю, что использование нетрадиционных техник изобразительной деятельности будет способствовать развитию художественно – творческих способностей детей дошкольного возраста и повысит интерес к изобразительной деятельности.</a:t>
            </a:r>
            <a:r>
              <a:rPr lang="ru-RU" sz="2400" b="0" dirty="0" smtClean="0"/>
              <a:t/>
            </a:r>
            <a:br>
              <a:rPr lang="ru-RU" sz="2400" b="0" dirty="0" smtClean="0"/>
            </a:br>
            <a:endParaRPr lang="ru-RU" sz="2400" b="0" dirty="0"/>
          </a:p>
        </p:txBody>
      </p:sp>
      <p:pic>
        <p:nvPicPr>
          <p:cNvPr id="1026" name="Picture 2" descr="C:\Users\Admin\Desktop\20-21\статьи\конкурсы\msYBOBbKRvU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55776" y="3717032"/>
            <a:ext cx="4238382" cy="26797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6350"/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Новизна опыта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052736"/>
            <a:ext cx="6408712" cy="230425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1900" b="1" dirty="0" smtClean="0">
                <a:solidFill>
                  <a:srgbClr val="008E40"/>
                </a:solidFill>
              </a:rPr>
              <a:t>Новизна опыта состоит в том,  что бы через использование нетрадиционных техник изобразительной деятельности в качестве основных форм проведения совместной деятельности в дошкольном возрасте сформировать творческую личность и помочь ребенку найти «вдохновение» для творчества в окружающем мире.</a:t>
            </a:r>
          </a:p>
          <a:p>
            <a:pPr>
              <a:buNone/>
            </a:pPr>
            <a:endParaRPr lang="ru-RU" sz="1900" b="1" dirty="0">
              <a:solidFill>
                <a:srgbClr val="008E4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827584" y="3212976"/>
            <a:ext cx="6624734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Целью работы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является создание педагогических условий для развития творческих способностей детей дошкольного возраста через использование нетрадиционных техник изобразительной деятельности.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2" descr="https://i.ytimg.com/vi/kjjO36l7gYo/maxresdefault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92080" y="5013176"/>
            <a:ext cx="2736303" cy="1539171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Задачи в работе с детьми: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331640" y="980728"/>
            <a:ext cx="6768752" cy="5112568"/>
          </a:xfrm>
        </p:spPr>
        <p:txBody>
          <a:bodyPr>
            <a:normAutofit fontScale="40000" lnSpcReduction="20000"/>
          </a:bodyPr>
          <a:lstStyle/>
          <a:p>
            <a:pPr lvl="0">
              <a:buFont typeface="Wingdings" pitchFamily="2" charset="2"/>
              <a:buChar char="v"/>
            </a:pPr>
            <a:r>
              <a:rPr lang="ru-RU" sz="4500" dirty="0" smtClean="0">
                <a:solidFill>
                  <a:srgbClr val="004620"/>
                </a:solidFill>
              </a:rPr>
              <a:t>Развивать воображение и творческие способности детей.</a:t>
            </a:r>
          </a:p>
          <a:p>
            <a:pPr lvl="0">
              <a:buFont typeface="Wingdings" pitchFamily="2" charset="2"/>
              <a:buChar char="v"/>
            </a:pPr>
            <a:r>
              <a:rPr lang="ru-RU" sz="4500" dirty="0" smtClean="0">
                <a:solidFill>
                  <a:srgbClr val="004620"/>
                </a:solidFill>
              </a:rPr>
              <a:t>Обогащать и расширять художественный опыт детей.</a:t>
            </a:r>
          </a:p>
          <a:p>
            <a:pPr lvl="0">
              <a:buFont typeface="Wingdings" pitchFamily="2" charset="2"/>
              <a:buChar char="v"/>
            </a:pPr>
            <a:r>
              <a:rPr lang="ru-RU" sz="4500" dirty="0" smtClean="0">
                <a:solidFill>
                  <a:srgbClr val="004620"/>
                </a:solidFill>
              </a:rPr>
              <a:t>Побуждать ребенка экспериментировать.</a:t>
            </a:r>
          </a:p>
          <a:p>
            <a:pPr lvl="0">
              <a:buFont typeface="Wingdings" pitchFamily="2" charset="2"/>
              <a:buChar char="v"/>
            </a:pPr>
            <a:r>
              <a:rPr lang="ru-RU" sz="4500" dirty="0" smtClean="0">
                <a:solidFill>
                  <a:srgbClr val="004620"/>
                </a:solidFill>
              </a:rPr>
              <a:t> Поощрять и поддерживать творческие находки.</a:t>
            </a:r>
          </a:p>
          <a:p>
            <a:pPr lvl="0">
              <a:buFont typeface="Wingdings" pitchFamily="2" charset="2"/>
              <a:buChar char="v"/>
            </a:pPr>
            <a:r>
              <a:rPr lang="ru-RU" sz="4500" dirty="0" smtClean="0">
                <a:solidFill>
                  <a:srgbClr val="004620"/>
                </a:solidFill>
              </a:rPr>
              <a:t> Развивать целенаправленную деятельность детей и их стремление к созидательной активности.</a:t>
            </a:r>
          </a:p>
          <a:p>
            <a:pPr lvl="0">
              <a:buFont typeface="Wingdings" pitchFamily="2" charset="2"/>
              <a:buChar char="v"/>
            </a:pPr>
            <a:r>
              <a:rPr lang="ru-RU" sz="4500" dirty="0" smtClean="0">
                <a:solidFill>
                  <a:srgbClr val="004620"/>
                </a:solidFill>
              </a:rPr>
              <a:t>Воспитывать положительное отношение ребенка к сотрудничеству с взрослым, с детьми, к собственной деятельности, ее результату.</a:t>
            </a:r>
          </a:p>
          <a:p>
            <a:pPr lvl="0">
              <a:buFont typeface="Wingdings" pitchFamily="2" charset="2"/>
              <a:buChar char="v"/>
            </a:pPr>
            <a:r>
              <a:rPr lang="ru-RU" sz="4500" dirty="0" smtClean="0">
                <a:solidFill>
                  <a:srgbClr val="004620"/>
                </a:solidFill>
              </a:rPr>
              <a:t> Способствовать возникновению у него ощущения, что продукт его деятельности интересен другим и ему самому.</a:t>
            </a:r>
          </a:p>
          <a:p>
            <a:pPr lvl="0">
              <a:buFont typeface="Wingdings" pitchFamily="2" charset="2"/>
              <a:buChar char="v"/>
            </a:pPr>
            <a:r>
              <a:rPr lang="ru-RU" sz="4500" dirty="0" smtClean="0">
                <a:solidFill>
                  <a:srgbClr val="004620"/>
                </a:solidFill>
              </a:rPr>
              <a:t>Способствовать накоплению сенсорного опыта и обогащению чувственных впечатлений детей в процессе восприятия природы, произведений художественной литературы, изобразительного искусства.</a:t>
            </a:r>
          </a:p>
          <a:p>
            <a:pPr lvl="0">
              <a:buFont typeface="Wingdings" pitchFamily="2" charset="2"/>
              <a:buChar char="v"/>
            </a:pPr>
            <a:r>
              <a:rPr lang="ru-RU" sz="4500" dirty="0" smtClean="0">
                <a:solidFill>
                  <a:srgbClr val="004620"/>
                </a:solidFill>
              </a:rPr>
              <a:t>Развивать способность ребенка наслаждаться многообразием и изяществом форм, красок, запахов и звуков природы.</a:t>
            </a:r>
          </a:p>
          <a:p>
            <a:pPr lvl="0">
              <a:buFont typeface="Wingdings" pitchFamily="2" charset="2"/>
              <a:buChar char="v"/>
            </a:pPr>
            <a:r>
              <a:rPr lang="ru-RU" sz="4500" dirty="0" smtClean="0">
                <a:solidFill>
                  <a:srgbClr val="004620"/>
                </a:solidFill>
              </a:rPr>
              <a:t>Обращать внимание детей на средства выразительности, с помощью которых художники передают состояние природы, характер и настроение своих героев.</a:t>
            </a:r>
          </a:p>
          <a:p>
            <a:pPr>
              <a:buFont typeface="Wingdings" pitchFamily="2" charset="2"/>
              <a:buChar char="v"/>
            </a:pPr>
            <a:endParaRPr lang="ru-RU" sz="4500" dirty="0">
              <a:solidFill>
                <a:srgbClr val="00462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404664"/>
            <a:ext cx="6624734" cy="1185223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008E40"/>
                </a:solidFill>
              </a:rPr>
              <a:t>В основу опыта положены обще-методические принципы, определяющие основные положения, содержание, организационные формы:</a:t>
            </a:r>
            <a:endParaRPr lang="ru-RU" sz="2400" b="1" dirty="0">
              <a:solidFill>
                <a:srgbClr val="008E4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2000" dirty="0" smtClean="0"/>
          </a:p>
          <a:p>
            <a:pPr lvl="0">
              <a:buFont typeface="Wingdings" pitchFamily="2" charset="2"/>
              <a:buChar char="v"/>
            </a:pPr>
            <a:r>
              <a:rPr lang="ru-RU" sz="2000" i="1" dirty="0" smtClean="0">
                <a:solidFill>
                  <a:schemeClr val="accent6">
                    <a:lumMod val="75000"/>
                  </a:schemeClr>
                </a:solidFill>
              </a:rPr>
              <a:t>От простого к сложному, где предусмотрен переход от простых занятий к сложным.</a:t>
            </a:r>
          </a:p>
          <a:p>
            <a:pPr lvl="0">
              <a:buFont typeface="Wingdings" pitchFamily="2" charset="2"/>
              <a:buChar char="v"/>
            </a:pPr>
            <a:r>
              <a:rPr lang="ru-RU" sz="2000" i="1" dirty="0" smtClean="0">
                <a:solidFill>
                  <a:schemeClr val="accent6">
                    <a:lumMod val="75000"/>
                  </a:schemeClr>
                </a:solidFill>
              </a:rPr>
              <a:t>Принцип наглядности выражается в том, что у детей более развита наглядно-образная память, чем словесно-логическая, поэтому мышление опирается на восприятие или представление.</a:t>
            </a:r>
          </a:p>
          <a:p>
            <a:pPr lvl="0">
              <a:buFont typeface="Wingdings" pitchFamily="2" charset="2"/>
              <a:buChar char="v"/>
            </a:pPr>
            <a:r>
              <a:rPr lang="ru-RU" sz="2000" i="1" dirty="0" smtClean="0">
                <a:solidFill>
                  <a:schemeClr val="accent6">
                    <a:lumMod val="75000"/>
                  </a:schemeClr>
                </a:solidFill>
              </a:rPr>
              <a:t>Принцип индивидуализации обеспечивает вовлечение каждого ребенка в воспитательный процесс.</a:t>
            </a:r>
          </a:p>
          <a:p>
            <a:pPr lvl="0">
              <a:buFont typeface="Wingdings" pitchFamily="2" charset="2"/>
              <a:buChar char="v"/>
            </a:pPr>
            <a:r>
              <a:rPr lang="ru-RU" sz="2000" i="1" dirty="0" smtClean="0">
                <a:solidFill>
                  <a:schemeClr val="accent6">
                    <a:lumMod val="75000"/>
                  </a:schemeClr>
                </a:solidFill>
              </a:rPr>
              <a:t>Связь обучения с жизнью: изображение должно опираться на впечатление, полученное ребенком от окружающей действительности.</a:t>
            </a:r>
            <a:endParaRPr lang="ru-RU" sz="2000" i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88640"/>
            <a:ext cx="6624734" cy="1185223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latin typeface="Monotype Corsiva" pitchFamily="66" charset="0"/>
              </a:rPr>
              <a:t>Критерии, которым должны отвечать нетрадиционные техники рисования: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1340768"/>
            <a:ext cx="6480720" cy="5328592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ru-RU" sz="2400" dirty="0" smtClean="0"/>
              <a:t>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быть доступными детям с точки зрения понимания их особенностей и овладения ими,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 содержать изобразительно-выразительные средства создания художественного образа, 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 знакомить с новыми приемами работы,</a:t>
            </a:r>
          </a:p>
          <a:p>
            <a:pPr algn="ctr">
              <a:buNone/>
            </a:pPr>
            <a:endParaRPr lang="ru-RU" sz="2400" b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sz="2400" b="1" dirty="0" smtClean="0">
                <a:solidFill>
                  <a:srgbClr val="C00000"/>
                </a:solidFill>
              </a:rPr>
              <a:t>Развивающие Технологии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развивающие технологии:</a:t>
            </a:r>
          </a:p>
          <a:p>
            <a:pPr lvl="0"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личностно – ориентированные (проблемные вопросы и ситуации);</a:t>
            </a:r>
          </a:p>
          <a:p>
            <a:pPr lvl="0"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коммуникативные (эвристическая беседа и диалог, расширение и активизация словаря);</a:t>
            </a:r>
          </a:p>
          <a:p>
            <a:pPr lvl="0"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игровые (оригинальность сюжета, мотивация);</a:t>
            </a:r>
          </a:p>
          <a:p>
            <a:pPr lvl="0"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педагогические (доверительная беседа, стимулирование, авансирование успеха, пауза).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 </a:t>
            </a:r>
          </a:p>
          <a:p>
            <a:pPr>
              <a:buNone/>
            </a:pP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Предметно развивающая среда</a:t>
            </a:r>
            <a:endParaRPr lang="ru-RU" sz="3200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755576" y="1844824"/>
            <a:ext cx="7632848" cy="4176464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400" b="1" dirty="0" smtClean="0"/>
          </a:p>
          <a:p>
            <a:endParaRPr lang="ru-RU" sz="2400" dirty="0"/>
          </a:p>
        </p:txBody>
      </p:sp>
      <p:pic>
        <p:nvPicPr>
          <p:cNvPr id="7170" name="Picture 2" descr="https://sun9-44.userapi.com/impg/zdmGIyn3QaXejtPt6fXauzE9Sn9Bz8zvv5MaCA/b9C5mHqMzWM.jpg?size=768x582&amp;quality=95&amp;sign=e31d34e128f5e2a6670d552833b4c582&amp;type=album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03648" y="1268760"/>
            <a:ext cx="3384376" cy="2389855"/>
          </a:xfrm>
          <a:prstGeom prst="rect">
            <a:avLst/>
          </a:prstGeom>
          <a:noFill/>
        </p:spPr>
      </p:pic>
      <p:pic>
        <p:nvPicPr>
          <p:cNvPr id="7172" name="Picture 4" descr="https://sun9-14.userapi.com/impg/du6KiOXniCspPQ0wMnEKH5kU3JYoTMQlAiTqzQ/jJfoyTN1RT4.jpg?size=976x605&amp;quality=95&amp;sign=979892ded379a0e0e858d96afa5219b7&amp;type=album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52028" y="1268760"/>
            <a:ext cx="3371756" cy="2304256"/>
          </a:xfrm>
          <a:prstGeom prst="rect">
            <a:avLst/>
          </a:prstGeom>
          <a:noFill/>
        </p:spPr>
      </p:pic>
      <p:pic>
        <p:nvPicPr>
          <p:cNvPr id="7174" name="Picture 6" descr="https://sun9-48.userapi.com/impg/TDYsXBa6MH46vuylIsOWm7rOylYoTr5FWKp_EA/rSVp1MvYLdI.jpg?size=1080x758&amp;quality=95&amp;sign=5bff82d55aebf3bbc2ce59264644fb10&amp;type=album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03648" y="3717032"/>
            <a:ext cx="3554606" cy="2494807"/>
          </a:xfrm>
          <a:prstGeom prst="rect">
            <a:avLst/>
          </a:prstGeom>
          <a:noFill/>
        </p:spPr>
      </p:pic>
      <p:pic>
        <p:nvPicPr>
          <p:cNvPr id="7176" name="Picture 8" descr="https://sun9-81.userapi.com/impg/gtuL2DyyiEuNmJf6B4H6IqQrPhEMIVdzSB2G5A/toViz5xIZv0.jpg?size=871x668&amp;quality=95&amp;sign=25983b7d2fb821c349e933b292cdbfe2&amp;type=album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76056" y="3717032"/>
            <a:ext cx="3240360" cy="24851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4008591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04664"/>
            <a:ext cx="6624734" cy="1185223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008E40"/>
                </a:solidFill>
                <a:latin typeface="Monotype Corsiva" pitchFamily="66" charset="0"/>
              </a:rPr>
              <a:t>Обучение с помощью нетрадиционных техник </a:t>
            </a:r>
            <a:br>
              <a:rPr lang="ru-RU" sz="2400" b="1" dirty="0" smtClean="0">
                <a:solidFill>
                  <a:srgbClr val="008E40"/>
                </a:solidFill>
                <a:latin typeface="Monotype Corsiva" pitchFamily="66" charset="0"/>
              </a:rPr>
            </a:br>
            <a:r>
              <a:rPr lang="ru-RU" sz="2400" b="1" dirty="0" err="1" smtClean="0">
                <a:solidFill>
                  <a:srgbClr val="008E40"/>
                </a:solidFill>
                <a:latin typeface="Monotype Corsiva" pitchFamily="66" charset="0"/>
              </a:rPr>
              <a:t>изо-деятельности</a:t>
            </a:r>
            <a:r>
              <a:rPr lang="ru-RU" sz="2400" b="1" dirty="0" smtClean="0">
                <a:solidFill>
                  <a:srgbClr val="008E40"/>
                </a:solidFill>
                <a:latin typeface="Monotype Corsiva" pitchFamily="66" charset="0"/>
              </a:rPr>
              <a:t> происходит поэтапно, от создания отдельных предметов к созданию сюжетных эпизодов и композиций;</a:t>
            </a:r>
            <a:br>
              <a:rPr lang="ru-RU" sz="2400" b="1" dirty="0" smtClean="0">
                <a:solidFill>
                  <a:srgbClr val="008E40"/>
                </a:solidFill>
                <a:latin typeface="Monotype Corsiva" pitchFamily="66" charset="0"/>
              </a:rPr>
            </a:br>
            <a:endParaRPr lang="ru-RU" sz="2400" b="1" dirty="0">
              <a:solidFill>
                <a:srgbClr val="008E4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556792"/>
            <a:ext cx="7200800" cy="4797152"/>
          </a:xfrm>
        </p:spPr>
        <p:txBody>
          <a:bodyPr>
            <a:normAutofit fontScale="62500" lnSpcReduction="20000"/>
          </a:bodyPr>
          <a:lstStyle/>
          <a:p>
            <a:pPr lvl="0"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00000"/>
                </a:solidFill>
              </a:rPr>
              <a:t>от применения наиболее простых видов нетрадиционной техники изображения к более сложным;</a:t>
            </a:r>
          </a:p>
          <a:p>
            <a:pPr lvl="0">
              <a:buFont typeface="Wingdings" pitchFamily="2" charset="2"/>
              <a:buChar char="Ø"/>
            </a:pPr>
            <a:endParaRPr lang="ru-RU" b="1" dirty="0" smtClean="0">
              <a:solidFill>
                <a:srgbClr val="C00000"/>
              </a:solidFill>
            </a:endParaRPr>
          </a:p>
          <a:p>
            <a:pPr lvl="0"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00000"/>
                </a:solidFill>
              </a:rPr>
              <a:t>от использования готового оборудования, материала к применению таких, которые необходимо самим изготовить;</a:t>
            </a:r>
          </a:p>
          <a:p>
            <a:pPr lvl="0">
              <a:buFont typeface="Wingdings" pitchFamily="2" charset="2"/>
              <a:buChar char="Ø"/>
            </a:pPr>
            <a:endParaRPr lang="ru-RU" b="1" dirty="0" smtClean="0">
              <a:solidFill>
                <a:srgbClr val="C00000"/>
              </a:solidFill>
            </a:endParaRPr>
          </a:p>
          <a:p>
            <a:pPr lvl="0"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00000"/>
                </a:solidFill>
              </a:rPr>
              <a:t>от использования метода подражания к самостоятельному выполнению замысла;</a:t>
            </a:r>
          </a:p>
          <a:p>
            <a:pPr lvl="0">
              <a:buFont typeface="Wingdings" pitchFamily="2" charset="2"/>
              <a:buChar char="Ø"/>
            </a:pPr>
            <a:endParaRPr lang="ru-RU" b="1" dirty="0" smtClean="0">
              <a:solidFill>
                <a:srgbClr val="C00000"/>
              </a:solidFill>
            </a:endParaRPr>
          </a:p>
          <a:p>
            <a:pPr lvl="0"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00000"/>
                </a:solidFill>
              </a:rPr>
              <a:t>от применения в рисунке одного вида техники к использованию смешанных техник изображения;</a:t>
            </a:r>
          </a:p>
          <a:p>
            <a:pPr lvl="0">
              <a:buFont typeface="Wingdings" pitchFamily="2" charset="2"/>
              <a:buChar char="Ø"/>
            </a:pPr>
            <a:endParaRPr lang="ru-RU" b="1" dirty="0" smtClean="0">
              <a:solidFill>
                <a:srgbClr val="C00000"/>
              </a:solidFill>
            </a:endParaRPr>
          </a:p>
          <a:p>
            <a:pPr lvl="0"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00000"/>
                </a:solidFill>
              </a:rPr>
              <a:t>от индивидуальной работы к коллективному изображению предметов, сюжетов и композиций в нетрадиционной технике рисования. </a:t>
            </a:r>
          </a:p>
          <a:p>
            <a:pPr>
              <a:buFont typeface="Wingdings" pitchFamily="2" charset="2"/>
              <a:buChar char="Ø"/>
            </a:pP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7589b769648cb48cf2b0bcdb20c62a15fc2acd82"/>
</p:tagLst>
</file>

<file path=ppt/theme/theme1.xml><?xml version="1.0" encoding="utf-8"?>
<a:theme xmlns:a="http://schemas.openxmlformats.org/drawingml/2006/main" name="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2611</TotalTime>
  <Words>614</Words>
  <Application>Microsoft Office PowerPoint</Application>
  <PresentationFormat>Экран (4:3)</PresentationFormat>
  <Paragraphs>67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«Художественно- эстетическое развитие дошкольников посредством нетрадиционных форм изобразительной деятельности»  Фролышева Марина Сергеевна I кв. категория МАДОУ № 25 г. Мончегорск мурманская область </vt:lpstr>
      <vt:lpstr>Слайд 2</vt:lpstr>
      <vt:lpstr>гипотеза:  Предполагаю, что использование нетрадиционных техник изобразительной деятельности будет способствовать развитию художественно – творческих способностей детей дошкольного возраста и повысит интерес к изобразительной деятельности. </vt:lpstr>
      <vt:lpstr>Новизна опыта</vt:lpstr>
      <vt:lpstr>Задачи в работе с детьми: </vt:lpstr>
      <vt:lpstr>В основу опыта положены обще-методические принципы, определяющие основные положения, содержание, организационные формы:</vt:lpstr>
      <vt:lpstr>Критерии, которым должны отвечать нетрадиционные техники рисования:</vt:lpstr>
      <vt:lpstr>Предметно развивающая среда</vt:lpstr>
      <vt:lpstr>Обучение с помощью нетрадиционных техник  изо-деятельности происходит поэтапно, от создания отдельных предметов к созданию сюжетных эпизодов и композиций; </vt:lpstr>
      <vt:lpstr>С детьми младшего дошкольного возраста рекомендуется использовать: рисование пальчиками; рисование ватными палочками тычок жесткой полусухой кистью рисование ладошками. Детей среднего дошкольного возраста можно знакомить с более сложными техниками: печать поролоном; печать пробками; восковые мелки + акварель; свеча + акварель; отпечатки листьев; рисунки из ладошки; оттиск печатками из картофеля; рисование мятой бумагой; набрызг волшебные веревочки. А в старшем дошкольном возрасте дети могу освоить еще более трудные методы и техники: техника эбру; рисование зубочисткой рисование мыльными пузырями; кляксография с трубочкой; монотипия пейзажная; печать по трафарету; монотипия предметная; кляксография обычная; рисование нитками пластилинография. </vt:lpstr>
      <vt:lpstr>Работа с родителями</vt:lpstr>
      <vt:lpstr>Результативность опыта</vt:lpstr>
      <vt:lpstr>«Радость необходима для творчества» - Эдвард Григ</vt:lpstr>
      <vt:lpstr>Благодарю за внимание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Брызги акварелью</dc:title>
  <dc:creator>obstinate</dc:creator>
  <dc:description>Шаблон презентации с сайта https://presentation-creation.ru/</dc:description>
  <cp:lastModifiedBy>Admin</cp:lastModifiedBy>
  <cp:revision>688</cp:revision>
  <dcterms:created xsi:type="dcterms:W3CDTF">2018-02-25T09:09:03Z</dcterms:created>
  <dcterms:modified xsi:type="dcterms:W3CDTF">2023-04-17T14:58:22Z</dcterms:modified>
</cp:coreProperties>
</file>