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1"/>
  </p:notesMasterIdLst>
  <p:sldIdLst>
    <p:sldId id="285" r:id="rId2"/>
    <p:sldId id="283" r:id="rId3"/>
    <p:sldId id="284" r:id="rId4"/>
    <p:sldId id="267" r:id="rId5"/>
    <p:sldId id="276" r:id="rId6"/>
    <p:sldId id="268" r:id="rId7"/>
    <p:sldId id="264" r:id="rId8"/>
    <p:sldId id="265" r:id="rId9"/>
    <p:sldId id="266" r:id="rId10"/>
    <p:sldId id="258" r:id="rId11"/>
    <p:sldId id="260" r:id="rId12"/>
    <p:sldId id="262" r:id="rId13"/>
    <p:sldId id="263" r:id="rId14"/>
    <p:sldId id="271" r:id="rId15"/>
    <p:sldId id="277" r:id="rId16"/>
    <p:sldId id="272" r:id="rId17"/>
    <p:sldId id="278" r:id="rId18"/>
    <p:sldId id="273" r:id="rId19"/>
    <p:sldId id="279"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Василий Генералов" initials="ВГ" lastIdx="1" clrIdx="0">
    <p:extLst>
      <p:ext uri="{19B8F6BF-5375-455C-9EA6-DF929625EA0E}">
        <p15:presenceInfo xmlns:p15="http://schemas.microsoft.com/office/powerpoint/2012/main" userId="4fe6cc17a0df8ef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12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24D639-D2CE-4987-B989-6E7ADC3E63BF}" type="datetimeFigureOut">
              <a:rPr lang="ru-RU" smtClean="0"/>
              <a:pPr/>
              <a:t>17.04.2023</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18C08A-6B8E-405A-9D8E-3D13AD755E23}" type="slidenum">
              <a:rPr lang="ru-RU" smtClean="0"/>
              <a:pPr/>
              <a:t>‹#›</a:t>
            </a:fld>
            <a:endParaRPr lang="ru-RU"/>
          </a:p>
        </p:txBody>
      </p:sp>
    </p:spTree>
    <p:extLst>
      <p:ext uri="{BB962C8B-B14F-4D97-AF65-F5344CB8AC3E}">
        <p14:creationId xmlns:p14="http://schemas.microsoft.com/office/powerpoint/2010/main" val="14569984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smtClean="0"/>
          </a:p>
        </p:txBody>
      </p:sp>
      <p:sp>
        <p:nvSpPr>
          <p:cNvPr id="8196"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Rockwell" panose="02060603020205020403" pitchFamily="18" charset="0"/>
              </a:defRPr>
            </a:lvl1pPr>
            <a:lvl2pPr marL="742950" indent="-285750">
              <a:defRPr>
                <a:solidFill>
                  <a:schemeClr val="tx1"/>
                </a:solidFill>
                <a:latin typeface="Rockwell" panose="02060603020205020403" pitchFamily="18" charset="0"/>
              </a:defRPr>
            </a:lvl2pPr>
            <a:lvl3pPr marL="1143000" indent="-228600">
              <a:defRPr>
                <a:solidFill>
                  <a:schemeClr val="tx1"/>
                </a:solidFill>
                <a:latin typeface="Rockwell" panose="02060603020205020403" pitchFamily="18" charset="0"/>
              </a:defRPr>
            </a:lvl3pPr>
            <a:lvl4pPr marL="1600200" indent="-228600">
              <a:defRPr>
                <a:solidFill>
                  <a:schemeClr val="tx1"/>
                </a:solidFill>
                <a:latin typeface="Rockwell" panose="02060603020205020403" pitchFamily="18" charset="0"/>
              </a:defRPr>
            </a:lvl4pPr>
            <a:lvl5pPr marL="2057400" indent="-228600">
              <a:defRPr>
                <a:solidFill>
                  <a:schemeClr val="tx1"/>
                </a:solidFill>
                <a:latin typeface="Rockwell" panose="02060603020205020403" pitchFamily="18" charset="0"/>
              </a:defRPr>
            </a:lvl5pPr>
            <a:lvl6pPr marL="2514600" indent="-228600" defTabSz="457200" fontAlgn="base">
              <a:spcBef>
                <a:spcPct val="0"/>
              </a:spcBef>
              <a:spcAft>
                <a:spcPct val="0"/>
              </a:spcAft>
              <a:defRPr>
                <a:solidFill>
                  <a:schemeClr val="tx1"/>
                </a:solidFill>
                <a:latin typeface="Rockwell" panose="02060603020205020403" pitchFamily="18" charset="0"/>
              </a:defRPr>
            </a:lvl6pPr>
            <a:lvl7pPr marL="2971800" indent="-228600" defTabSz="457200" fontAlgn="base">
              <a:spcBef>
                <a:spcPct val="0"/>
              </a:spcBef>
              <a:spcAft>
                <a:spcPct val="0"/>
              </a:spcAft>
              <a:defRPr>
                <a:solidFill>
                  <a:schemeClr val="tx1"/>
                </a:solidFill>
                <a:latin typeface="Rockwell" panose="02060603020205020403" pitchFamily="18" charset="0"/>
              </a:defRPr>
            </a:lvl7pPr>
            <a:lvl8pPr marL="3429000" indent="-228600" defTabSz="457200" fontAlgn="base">
              <a:spcBef>
                <a:spcPct val="0"/>
              </a:spcBef>
              <a:spcAft>
                <a:spcPct val="0"/>
              </a:spcAft>
              <a:defRPr>
                <a:solidFill>
                  <a:schemeClr val="tx1"/>
                </a:solidFill>
                <a:latin typeface="Rockwell" panose="02060603020205020403" pitchFamily="18" charset="0"/>
              </a:defRPr>
            </a:lvl8pPr>
            <a:lvl9pPr marL="3886200" indent="-228600" defTabSz="457200" fontAlgn="base">
              <a:spcBef>
                <a:spcPct val="0"/>
              </a:spcBef>
              <a:spcAft>
                <a:spcPct val="0"/>
              </a:spcAft>
              <a:defRPr>
                <a:solidFill>
                  <a:schemeClr val="tx1"/>
                </a:solidFill>
                <a:latin typeface="Rockwell" panose="02060603020205020403" pitchFamily="18" charset="0"/>
              </a:defRPr>
            </a:lvl9pPr>
          </a:lstStyle>
          <a:p>
            <a:pPr fontAlgn="base">
              <a:spcBef>
                <a:spcPct val="0"/>
              </a:spcBef>
              <a:spcAft>
                <a:spcPct val="0"/>
              </a:spcAft>
            </a:pPr>
            <a:fld id="{7C13C36A-D833-4037-AA02-8D615067DC0D}" type="slidenum">
              <a:rPr lang="ru-RU" altLang="ru-RU" smtClean="0">
                <a:latin typeface="Calibri" panose="020F0502020204030204" pitchFamily="34" charset="0"/>
              </a:rPr>
              <a:pPr fontAlgn="base">
                <a:spcBef>
                  <a:spcPct val="0"/>
                </a:spcBef>
                <a:spcAft>
                  <a:spcPct val="0"/>
                </a:spcAft>
              </a:pPr>
              <a:t>1</a:t>
            </a:fld>
            <a:endParaRPr lang="ru-RU" altLang="ru-RU" smtClean="0">
              <a:latin typeface="Calibri" panose="020F0502020204030204" pitchFamily="34" charset="0"/>
            </a:endParaRPr>
          </a:p>
        </p:txBody>
      </p:sp>
    </p:spTree>
    <p:extLst>
      <p:ext uri="{BB962C8B-B14F-4D97-AF65-F5344CB8AC3E}">
        <p14:creationId xmlns:p14="http://schemas.microsoft.com/office/powerpoint/2010/main" val="369088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318C08A-6B8E-405A-9D8E-3D13AD755E23}"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306646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35465862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1460795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551589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2109157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2147400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720048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1937154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3405822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722692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46C0D90A-D5F4-4343-984B-C48AFD2F14F5}" type="datetimeFigureOut">
              <a:rPr lang="ru-RU" smtClean="0"/>
              <a:pPr/>
              <a:t>17.04.2023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1680123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6C0D90A-D5F4-4343-984B-C48AFD2F14F5}" type="datetimeFigureOut">
              <a:rPr lang="ru-RU" smtClean="0"/>
              <a:pPr/>
              <a:t>17.04.2023</a:t>
            </a:fld>
            <a:endParaRPr lang="ru-RU" dirty="0"/>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581E1CE-1194-41CA-9E89-00E2C73AE6E3}" type="slidenum">
              <a:rPr lang="ru-RU" smtClean="0"/>
              <a:pPr/>
              <a:t>‹#›</a:t>
            </a:fld>
            <a:endParaRPr lang="ru-RU" dirty="0"/>
          </a:p>
        </p:txBody>
      </p:sp>
    </p:spTree>
    <p:extLst>
      <p:ext uri="{BB962C8B-B14F-4D97-AF65-F5344CB8AC3E}">
        <p14:creationId xmlns:p14="http://schemas.microsoft.com/office/powerpoint/2010/main" val="1042069429"/>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molsk.r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dveridoma.net/zamena-stekla-v-mezhkomnatnoj-dver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dveridoma.net/vidy-mezhkomnatnyx-dverej/" TargetMode="External"/><Relationship Id="rId2" Type="http://schemas.openxmlformats.org/officeDocument/2006/relationships/hyperlink" Target="http://dveridoma.net/shponirovannye-mezhkomnatnye-dveri/" TargetMode="External"/><Relationship Id="rId1" Type="http://schemas.openxmlformats.org/officeDocument/2006/relationships/slideLayout" Target="../slideLayouts/slideLayout7.xml"/><Relationship Id="rId5" Type="http://schemas.openxmlformats.org/officeDocument/2006/relationships/hyperlink" Target="http://dveridoma.net/ustanovka-plastikovyx-dverej/" TargetMode="External"/><Relationship Id="rId4" Type="http://schemas.openxmlformats.org/officeDocument/2006/relationships/hyperlink" Target="http://dveridoma.net/laminirovannye-dveri-mezhkomnatnye/"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143000" y="1977058"/>
            <a:ext cx="6858000" cy="746870"/>
          </a:xfrm>
        </p:spPr>
        <p:txBody>
          <a:bodyPr>
            <a:sp3d prstMaterial="softEdge">
              <a:bevelT w="38100" h="38100"/>
            </a:sp3d>
          </a:bodyPr>
          <a:lstStyle/>
          <a:p>
            <a:pPr>
              <a:defRPr/>
            </a:pPr>
            <a:r>
              <a:rPr lang="ru-RU" sz="2100" b="1" dirty="0">
                <a:solidFill>
                  <a:srgbClr val="002060"/>
                </a:solidFill>
                <a:latin typeface="Times New Roman" pitchFamily="18" charset="0"/>
                <a:cs typeface="Times New Roman" pitchFamily="18" charset="0"/>
              </a:rPr>
              <a:t>ВЫПУСКНАЯ </a:t>
            </a:r>
            <a:br>
              <a:rPr lang="ru-RU" sz="2100" b="1" dirty="0">
                <a:solidFill>
                  <a:srgbClr val="002060"/>
                </a:solidFill>
                <a:latin typeface="Times New Roman" pitchFamily="18" charset="0"/>
                <a:cs typeface="Times New Roman" pitchFamily="18" charset="0"/>
              </a:rPr>
            </a:br>
            <a:r>
              <a:rPr lang="ru-RU" sz="2100" b="1" dirty="0">
                <a:solidFill>
                  <a:srgbClr val="002060"/>
                </a:solidFill>
                <a:latin typeface="Times New Roman" pitchFamily="18" charset="0"/>
                <a:cs typeface="Times New Roman" pitchFamily="18" charset="0"/>
              </a:rPr>
              <a:t>КВАЛИФИКАЦИОННАЯ РАБОТА</a:t>
            </a:r>
          </a:p>
        </p:txBody>
      </p:sp>
      <p:sp>
        <p:nvSpPr>
          <p:cNvPr id="7171" name="Прямоугольник 5"/>
          <p:cNvSpPr>
            <a:spLocks noChangeArrowheads="1"/>
          </p:cNvSpPr>
          <p:nvPr/>
        </p:nvSpPr>
        <p:spPr bwMode="auto">
          <a:xfrm>
            <a:off x="821532" y="4607719"/>
            <a:ext cx="3750469"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ckwell" panose="02060603020205020403" pitchFamily="18" charset="0"/>
              </a:defRPr>
            </a:lvl1pPr>
            <a:lvl2pPr marL="742950" indent="-285750">
              <a:defRPr>
                <a:solidFill>
                  <a:schemeClr val="tx1"/>
                </a:solidFill>
                <a:latin typeface="Rockwell" panose="02060603020205020403" pitchFamily="18" charset="0"/>
              </a:defRPr>
            </a:lvl2pPr>
            <a:lvl3pPr marL="1143000" indent="-228600">
              <a:defRPr>
                <a:solidFill>
                  <a:schemeClr val="tx1"/>
                </a:solidFill>
                <a:latin typeface="Rockwell" panose="02060603020205020403" pitchFamily="18" charset="0"/>
              </a:defRPr>
            </a:lvl3pPr>
            <a:lvl4pPr marL="1600200" indent="-228600">
              <a:defRPr>
                <a:solidFill>
                  <a:schemeClr val="tx1"/>
                </a:solidFill>
                <a:latin typeface="Rockwell" panose="02060603020205020403" pitchFamily="18" charset="0"/>
              </a:defRPr>
            </a:lvl4pPr>
            <a:lvl5pPr marL="2057400" indent="-228600">
              <a:defRPr>
                <a:solidFill>
                  <a:schemeClr val="tx1"/>
                </a:solidFill>
                <a:latin typeface="Rockwell" panose="02060603020205020403" pitchFamily="18" charset="0"/>
              </a:defRPr>
            </a:lvl5pPr>
            <a:lvl6pPr marL="2514600" indent="-228600" defTabSz="457200" fontAlgn="base">
              <a:spcBef>
                <a:spcPct val="0"/>
              </a:spcBef>
              <a:spcAft>
                <a:spcPct val="0"/>
              </a:spcAft>
              <a:defRPr>
                <a:solidFill>
                  <a:schemeClr val="tx1"/>
                </a:solidFill>
                <a:latin typeface="Rockwell" panose="02060603020205020403" pitchFamily="18" charset="0"/>
              </a:defRPr>
            </a:lvl6pPr>
            <a:lvl7pPr marL="2971800" indent="-228600" defTabSz="457200" fontAlgn="base">
              <a:spcBef>
                <a:spcPct val="0"/>
              </a:spcBef>
              <a:spcAft>
                <a:spcPct val="0"/>
              </a:spcAft>
              <a:defRPr>
                <a:solidFill>
                  <a:schemeClr val="tx1"/>
                </a:solidFill>
                <a:latin typeface="Rockwell" panose="02060603020205020403" pitchFamily="18" charset="0"/>
              </a:defRPr>
            </a:lvl7pPr>
            <a:lvl8pPr marL="3429000" indent="-228600" defTabSz="457200" fontAlgn="base">
              <a:spcBef>
                <a:spcPct val="0"/>
              </a:spcBef>
              <a:spcAft>
                <a:spcPct val="0"/>
              </a:spcAft>
              <a:defRPr>
                <a:solidFill>
                  <a:schemeClr val="tx1"/>
                </a:solidFill>
                <a:latin typeface="Rockwell" panose="02060603020205020403" pitchFamily="18" charset="0"/>
              </a:defRPr>
            </a:lvl8pPr>
            <a:lvl9pPr marL="3886200" indent="-228600" defTabSz="457200" fontAlgn="base">
              <a:spcBef>
                <a:spcPct val="0"/>
              </a:spcBef>
              <a:spcAft>
                <a:spcPct val="0"/>
              </a:spcAft>
              <a:defRPr>
                <a:solidFill>
                  <a:schemeClr val="tx1"/>
                </a:solidFill>
                <a:latin typeface="Rockwell" panose="02060603020205020403" pitchFamily="18" charset="0"/>
              </a:defRPr>
            </a:lvl9pPr>
          </a:lstStyle>
          <a:p>
            <a:pPr eaLnBrk="1" hangingPunct="1"/>
            <a:r>
              <a:rPr lang="ru-RU" altLang="ru-RU" sz="1500" dirty="0">
                <a:latin typeface="Times New Roman" panose="02020603050405020304" pitchFamily="18" charset="0"/>
                <a:cs typeface="Times New Roman" panose="02020603050405020304" pitchFamily="18" charset="0"/>
              </a:rPr>
              <a:t>Выполнил:</a:t>
            </a:r>
          </a:p>
          <a:p>
            <a:pPr eaLnBrk="1" hangingPunct="1"/>
            <a:r>
              <a:rPr lang="ru-RU" altLang="ru-RU" sz="1500" dirty="0">
                <a:latin typeface="Times New Roman" panose="02020603050405020304" pitchFamily="18" charset="0"/>
                <a:cs typeface="Times New Roman" panose="02020603050405020304" pitchFamily="18" charset="0"/>
              </a:rPr>
              <a:t>студент группы  </a:t>
            </a:r>
            <a:r>
              <a:rPr lang="ru-RU" altLang="ru-RU" sz="1500" dirty="0" smtClean="0">
                <a:latin typeface="Times New Roman" panose="02020603050405020304" pitchFamily="18" charset="0"/>
                <a:cs typeface="Times New Roman" panose="02020603050405020304" pitchFamily="18" charset="0"/>
              </a:rPr>
              <a:t>МСП-1-20 </a:t>
            </a:r>
            <a:endParaRPr lang="ru-RU" altLang="ru-RU" sz="1500" dirty="0">
              <a:latin typeface="Times New Roman" panose="02020603050405020304" pitchFamily="18" charset="0"/>
              <a:cs typeface="Times New Roman" panose="02020603050405020304" pitchFamily="18" charset="0"/>
            </a:endParaRPr>
          </a:p>
          <a:p>
            <a:pPr eaLnBrk="1" hangingPunct="1"/>
            <a:r>
              <a:rPr lang="ru-RU" altLang="ru-RU" b="1" dirty="0">
                <a:solidFill>
                  <a:srgbClr val="FF0000"/>
                </a:solidFill>
                <a:latin typeface="Times New Roman" panose="02020603050405020304" pitchFamily="18" charset="0"/>
                <a:cs typeface="Times New Roman" panose="02020603050405020304" pitchFamily="18" charset="0"/>
              </a:rPr>
              <a:t>Фамилия </a:t>
            </a:r>
            <a:endParaRPr lang="en-US" altLang="ru-RU" b="1" dirty="0">
              <a:solidFill>
                <a:srgbClr val="FF0000"/>
              </a:solidFill>
              <a:latin typeface="Times New Roman" panose="02020603050405020304" pitchFamily="18" charset="0"/>
              <a:cs typeface="Times New Roman" panose="02020603050405020304" pitchFamily="18" charset="0"/>
            </a:endParaRPr>
          </a:p>
          <a:p>
            <a:pPr eaLnBrk="1" hangingPunct="1"/>
            <a:r>
              <a:rPr lang="ru-RU" altLang="ru-RU" b="1" dirty="0">
                <a:solidFill>
                  <a:srgbClr val="FF0000"/>
                </a:solidFill>
                <a:latin typeface="Times New Roman" panose="02020603050405020304" pitchFamily="18" charset="0"/>
                <a:cs typeface="Times New Roman" panose="02020603050405020304" pitchFamily="18" charset="0"/>
              </a:rPr>
              <a:t>Имя Отчество</a:t>
            </a:r>
          </a:p>
        </p:txBody>
      </p:sp>
      <p:sp>
        <p:nvSpPr>
          <p:cNvPr id="7172" name="Прямоугольник 7"/>
          <p:cNvSpPr>
            <a:spLocks noChangeArrowheads="1"/>
          </p:cNvSpPr>
          <p:nvPr/>
        </p:nvSpPr>
        <p:spPr bwMode="auto">
          <a:xfrm>
            <a:off x="5349479" y="4607719"/>
            <a:ext cx="283845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ckwell" panose="02060603020205020403" pitchFamily="18" charset="0"/>
              </a:defRPr>
            </a:lvl1pPr>
            <a:lvl2pPr marL="742950" indent="-285750">
              <a:defRPr>
                <a:solidFill>
                  <a:schemeClr val="tx1"/>
                </a:solidFill>
                <a:latin typeface="Rockwell" panose="02060603020205020403" pitchFamily="18" charset="0"/>
              </a:defRPr>
            </a:lvl2pPr>
            <a:lvl3pPr marL="1143000" indent="-228600">
              <a:defRPr>
                <a:solidFill>
                  <a:schemeClr val="tx1"/>
                </a:solidFill>
                <a:latin typeface="Rockwell" panose="02060603020205020403" pitchFamily="18" charset="0"/>
              </a:defRPr>
            </a:lvl3pPr>
            <a:lvl4pPr marL="1600200" indent="-228600">
              <a:defRPr>
                <a:solidFill>
                  <a:schemeClr val="tx1"/>
                </a:solidFill>
                <a:latin typeface="Rockwell" panose="02060603020205020403" pitchFamily="18" charset="0"/>
              </a:defRPr>
            </a:lvl4pPr>
            <a:lvl5pPr marL="2057400" indent="-228600">
              <a:defRPr>
                <a:solidFill>
                  <a:schemeClr val="tx1"/>
                </a:solidFill>
                <a:latin typeface="Rockwell" panose="02060603020205020403" pitchFamily="18" charset="0"/>
              </a:defRPr>
            </a:lvl5pPr>
            <a:lvl6pPr marL="2514600" indent="-228600" defTabSz="457200" fontAlgn="base">
              <a:spcBef>
                <a:spcPct val="0"/>
              </a:spcBef>
              <a:spcAft>
                <a:spcPct val="0"/>
              </a:spcAft>
              <a:defRPr>
                <a:solidFill>
                  <a:schemeClr val="tx1"/>
                </a:solidFill>
                <a:latin typeface="Rockwell" panose="02060603020205020403" pitchFamily="18" charset="0"/>
              </a:defRPr>
            </a:lvl6pPr>
            <a:lvl7pPr marL="2971800" indent="-228600" defTabSz="457200" fontAlgn="base">
              <a:spcBef>
                <a:spcPct val="0"/>
              </a:spcBef>
              <a:spcAft>
                <a:spcPct val="0"/>
              </a:spcAft>
              <a:defRPr>
                <a:solidFill>
                  <a:schemeClr val="tx1"/>
                </a:solidFill>
                <a:latin typeface="Rockwell" panose="02060603020205020403" pitchFamily="18" charset="0"/>
              </a:defRPr>
            </a:lvl7pPr>
            <a:lvl8pPr marL="3429000" indent="-228600" defTabSz="457200" fontAlgn="base">
              <a:spcBef>
                <a:spcPct val="0"/>
              </a:spcBef>
              <a:spcAft>
                <a:spcPct val="0"/>
              </a:spcAft>
              <a:defRPr>
                <a:solidFill>
                  <a:schemeClr val="tx1"/>
                </a:solidFill>
                <a:latin typeface="Rockwell" panose="02060603020205020403" pitchFamily="18" charset="0"/>
              </a:defRPr>
            </a:lvl8pPr>
            <a:lvl9pPr marL="3886200" indent="-228600" defTabSz="457200" fontAlgn="base">
              <a:spcBef>
                <a:spcPct val="0"/>
              </a:spcBef>
              <a:spcAft>
                <a:spcPct val="0"/>
              </a:spcAft>
              <a:defRPr>
                <a:solidFill>
                  <a:schemeClr val="tx1"/>
                </a:solidFill>
                <a:latin typeface="Rockwell" panose="02060603020205020403" pitchFamily="18" charset="0"/>
              </a:defRPr>
            </a:lvl9pPr>
          </a:lstStyle>
          <a:p>
            <a:pPr eaLnBrk="1" hangingPunct="1"/>
            <a:r>
              <a:rPr lang="ru-RU" altLang="ru-RU" sz="1500">
                <a:latin typeface="Times New Roman" panose="02020603050405020304" pitchFamily="18" charset="0"/>
                <a:cs typeface="Times New Roman" panose="02020603050405020304" pitchFamily="18" charset="0"/>
              </a:rPr>
              <a:t>Руководитель: </a:t>
            </a:r>
          </a:p>
          <a:p>
            <a:pPr eaLnBrk="1" hangingPunct="1"/>
            <a:endParaRPr lang="ru-RU" altLang="ru-RU" sz="1500">
              <a:latin typeface="Times New Roman" panose="02020603050405020304" pitchFamily="18" charset="0"/>
              <a:cs typeface="Times New Roman" panose="02020603050405020304" pitchFamily="18" charset="0"/>
            </a:endParaRPr>
          </a:p>
          <a:p>
            <a:pPr eaLnBrk="1" hangingPunct="1"/>
            <a:r>
              <a:rPr lang="ru-RU" altLang="ru-RU" b="1">
                <a:latin typeface="Times New Roman" panose="02020603050405020304" pitchFamily="18" charset="0"/>
                <a:cs typeface="Times New Roman" panose="02020603050405020304" pitchFamily="18" charset="0"/>
              </a:rPr>
              <a:t>Лукьянова</a:t>
            </a:r>
          </a:p>
          <a:p>
            <a:pPr eaLnBrk="1" hangingPunct="1"/>
            <a:r>
              <a:rPr lang="ru-RU" altLang="ru-RU" b="1">
                <a:latin typeface="Times New Roman" panose="02020603050405020304" pitchFamily="18" charset="0"/>
                <a:cs typeface="Times New Roman" panose="02020603050405020304" pitchFamily="18" charset="0"/>
              </a:rPr>
              <a:t>Ирина Анатольевна</a:t>
            </a:r>
          </a:p>
        </p:txBody>
      </p:sp>
      <p:pic>
        <p:nvPicPr>
          <p:cNvPr id="7173" name="Рисунок 8" descr="http://www.smolsk.ru/img/smolbuidcolledge.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798" y="1071563"/>
            <a:ext cx="964406" cy="1191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4" name="Прямоугольник 10"/>
          <p:cNvSpPr>
            <a:spLocks noChangeArrowheads="1"/>
          </p:cNvSpPr>
          <p:nvPr/>
        </p:nvSpPr>
        <p:spPr bwMode="auto">
          <a:xfrm>
            <a:off x="2536032" y="1125141"/>
            <a:ext cx="423267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Rockwell" panose="02060603020205020403" pitchFamily="18" charset="0"/>
              </a:defRPr>
            </a:lvl1pPr>
            <a:lvl2pPr marL="742950" indent="-285750">
              <a:defRPr>
                <a:solidFill>
                  <a:schemeClr val="tx1"/>
                </a:solidFill>
                <a:latin typeface="Rockwell" panose="02060603020205020403" pitchFamily="18" charset="0"/>
              </a:defRPr>
            </a:lvl2pPr>
            <a:lvl3pPr marL="1143000" indent="-228600">
              <a:defRPr>
                <a:solidFill>
                  <a:schemeClr val="tx1"/>
                </a:solidFill>
                <a:latin typeface="Rockwell" panose="02060603020205020403" pitchFamily="18" charset="0"/>
              </a:defRPr>
            </a:lvl3pPr>
            <a:lvl4pPr marL="1600200" indent="-228600">
              <a:defRPr>
                <a:solidFill>
                  <a:schemeClr val="tx1"/>
                </a:solidFill>
                <a:latin typeface="Rockwell" panose="02060603020205020403" pitchFamily="18" charset="0"/>
              </a:defRPr>
            </a:lvl4pPr>
            <a:lvl5pPr marL="2057400" indent="-228600">
              <a:defRPr>
                <a:solidFill>
                  <a:schemeClr val="tx1"/>
                </a:solidFill>
                <a:latin typeface="Rockwell" panose="02060603020205020403" pitchFamily="18" charset="0"/>
              </a:defRPr>
            </a:lvl5pPr>
            <a:lvl6pPr marL="2514600" indent="-228600" defTabSz="457200" fontAlgn="base">
              <a:spcBef>
                <a:spcPct val="0"/>
              </a:spcBef>
              <a:spcAft>
                <a:spcPct val="0"/>
              </a:spcAft>
              <a:defRPr>
                <a:solidFill>
                  <a:schemeClr val="tx1"/>
                </a:solidFill>
                <a:latin typeface="Rockwell" panose="02060603020205020403" pitchFamily="18" charset="0"/>
              </a:defRPr>
            </a:lvl6pPr>
            <a:lvl7pPr marL="2971800" indent="-228600" defTabSz="457200" fontAlgn="base">
              <a:spcBef>
                <a:spcPct val="0"/>
              </a:spcBef>
              <a:spcAft>
                <a:spcPct val="0"/>
              </a:spcAft>
              <a:defRPr>
                <a:solidFill>
                  <a:schemeClr val="tx1"/>
                </a:solidFill>
                <a:latin typeface="Rockwell" panose="02060603020205020403" pitchFamily="18" charset="0"/>
              </a:defRPr>
            </a:lvl7pPr>
            <a:lvl8pPr marL="3429000" indent="-228600" defTabSz="457200" fontAlgn="base">
              <a:spcBef>
                <a:spcPct val="0"/>
              </a:spcBef>
              <a:spcAft>
                <a:spcPct val="0"/>
              </a:spcAft>
              <a:defRPr>
                <a:solidFill>
                  <a:schemeClr val="tx1"/>
                </a:solidFill>
                <a:latin typeface="Rockwell" panose="02060603020205020403" pitchFamily="18" charset="0"/>
              </a:defRPr>
            </a:lvl8pPr>
            <a:lvl9pPr marL="3886200" indent="-228600" defTabSz="457200" fontAlgn="base">
              <a:spcBef>
                <a:spcPct val="0"/>
              </a:spcBef>
              <a:spcAft>
                <a:spcPct val="0"/>
              </a:spcAft>
              <a:defRPr>
                <a:solidFill>
                  <a:schemeClr val="tx1"/>
                </a:solidFill>
                <a:latin typeface="Rockwell" panose="02060603020205020403" pitchFamily="18" charset="0"/>
              </a:defRPr>
            </a:lvl9pPr>
          </a:lstStyle>
          <a:p>
            <a:pPr algn="ctr" eaLnBrk="1" hangingPunct="1"/>
            <a:r>
              <a:rPr lang="ru-RU" altLang="ru-RU" sz="1350">
                <a:latin typeface="Times New Roman" panose="02020603050405020304" pitchFamily="18" charset="0"/>
                <a:cs typeface="Times New Roman" panose="02020603050405020304" pitchFamily="18" charset="0"/>
              </a:rPr>
              <a:t>ОГБПОУ «Смоленский строительный колледж»</a:t>
            </a:r>
          </a:p>
        </p:txBody>
      </p:sp>
      <p:pic>
        <p:nvPicPr>
          <p:cNvPr id="7175" name="Picture 9" descr="D:\ЕЛЕНА\картинки\Гербы Смоленска\Герб Смоленска красный.b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81888" y="1034654"/>
            <a:ext cx="865585" cy="1245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623703" y="2922165"/>
            <a:ext cx="8057330" cy="1383506"/>
          </a:xfrm>
          <a:prstGeom prst="rect">
            <a:avLst/>
          </a:prstGeom>
          <a:noFill/>
          <a:ln w="9525">
            <a:noFill/>
            <a:miter lim="800000"/>
            <a:headEnd/>
            <a:tailEnd/>
          </a:ln>
        </p:spPr>
        <p:txBody>
          <a:bodyPr anchor="ctr"/>
          <a:lstStyle/>
          <a:p>
            <a:pPr>
              <a:defRPr/>
            </a:pPr>
            <a:r>
              <a:rPr lang="ru-RU" sz="2400" b="1" kern="0" dirty="0" smtClean="0">
                <a:ln w="0"/>
                <a:solidFill>
                  <a:srgbClr val="00B0F0"/>
                </a:solidFill>
                <a:effectLst>
                  <a:outerShdw blurRad="38100" dist="25400" dir="5400000" algn="ctr" rotWithShape="0">
                    <a:srgbClr val="6E747A">
                      <a:alpha val="43000"/>
                    </a:srgbClr>
                  </a:outerShdw>
                </a:effectLst>
                <a:latin typeface="Times New Roman" pitchFamily="18" charset="0"/>
                <a:cs typeface="Times New Roman" pitchFamily="18" charset="0"/>
              </a:rPr>
              <a:t>I. ТЕХНОЛОГИЯ РЕМОНТА ДВЕРНОГО ПОЛОТНА</a:t>
            </a:r>
            <a:r>
              <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
            </a:r>
            <a:br>
              <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br>
            <a:r>
              <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II. ТЕМА, ВСЕ </a:t>
            </a:r>
            <a:r>
              <a:rPr lang="ru-RU" sz="2400" b="1" kern="0" dirty="0" smtClean="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ПРОПИСНЫЕ</a:t>
            </a:r>
          </a:p>
          <a:p>
            <a:pPr>
              <a:defRPr/>
            </a:pPr>
            <a:r>
              <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I</a:t>
            </a:r>
            <a:r>
              <a:rPr lang="ru-RU" sz="2400" b="1" kern="0" dirty="0" smtClean="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II</a:t>
            </a:r>
            <a:r>
              <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 ТЕМА, ВСЕ </a:t>
            </a:r>
            <a:r>
              <a:rPr lang="ru-RU" sz="2400" b="1" kern="0" dirty="0" smtClean="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rPr>
              <a:t>ПРОПИСНЫЕ</a:t>
            </a:r>
            <a:endParaRPr lang="ru-RU" sz="2400" b="1" kern="0" dirty="0">
              <a:ln w="0"/>
              <a:solidFill>
                <a:srgbClr val="FF0000"/>
              </a:solidFill>
              <a:effectLst>
                <a:outerShdw blurRad="38100" dist="25400" dir="5400000" algn="ctr" rotWithShape="0">
                  <a:srgbClr val="6E747A">
                    <a:alpha val="43000"/>
                  </a:srgbClr>
                </a:outerShdw>
              </a:effectLst>
              <a:latin typeface="Times New Roman" pitchFamily="18" charset="0"/>
              <a:cs typeface="Times New Roman" pitchFamily="18" charset="0"/>
            </a:endParaRPr>
          </a:p>
        </p:txBody>
      </p:sp>
      <p:sp>
        <p:nvSpPr>
          <p:cNvPr id="7177" name="Rectangle 1"/>
          <p:cNvSpPr>
            <a:spLocks noChangeArrowheads="1"/>
          </p:cNvSpPr>
          <p:nvPr/>
        </p:nvSpPr>
        <p:spPr bwMode="auto">
          <a:xfrm>
            <a:off x="1737123" y="1360573"/>
            <a:ext cx="556379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Rockwell" panose="02060603020205020403" pitchFamily="18" charset="0"/>
              </a:defRPr>
            </a:lvl1pPr>
            <a:lvl2pPr marL="742950" indent="-285750">
              <a:defRPr>
                <a:solidFill>
                  <a:schemeClr val="tx1"/>
                </a:solidFill>
                <a:latin typeface="Rockwell" panose="02060603020205020403" pitchFamily="18" charset="0"/>
              </a:defRPr>
            </a:lvl2pPr>
            <a:lvl3pPr marL="1200150" indent="-285750">
              <a:defRPr>
                <a:solidFill>
                  <a:schemeClr val="tx1"/>
                </a:solidFill>
                <a:latin typeface="Rockwell" panose="02060603020205020403" pitchFamily="18" charset="0"/>
              </a:defRPr>
            </a:lvl3pPr>
            <a:lvl4pPr marL="1543050" indent="-171450">
              <a:defRPr>
                <a:solidFill>
                  <a:schemeClr val="tx1"/>
                </a:solidFill>
                <a:latin typeface="Rockwell" panose="02060603020205020403" pitchFamily="18" charset="0"/>
              </a:defRPr>
            </a:lvl4pPr>
            <a:lvl5pPr marL="2000250" indent="-171450">
              <a:defRPr>
                <a:solidFill>
                  <a:schemeClr val="tx1"/>
                </a:solidFill>
                <a:latin typeface="Rockwell" panose="02060603020205020403" pitchFamily="18" charset="0"/>
              </a:defRPr>
            </a:lvl5pPr>
            <a:lvl6pPr marL="2457450" indent="-171450" defTabSz="457200" fontAlgn="base">
              <a:spcBef>
                <a:spcPct val="0"/>
              </a:spcBef>
              <a:spcAft>
                <a:spcPct val="0"/>
              </a:spcAft>
              <a:defRPr>
                <a:solidFill>
                  <a:schemeClr val="tx1"/>
                </a:solidFill>
                <a:latin typeface="Rockwell" panose="02060603020205020403" pitchFamily="18" charset="0"/>
              </a:defRPr>
            </a:lvl6pPr>
            <a:lvl7pPr marL="2914650" indent="-171450" defTabSz="457200" fontAlgn="base">
              <a:spcBef>
                <a:spcPct val="0"/>
              </a:spcBef>
              <a:spcAft>
                <a:spcPct val="0"/>
              </a:spcAft>
              <a:defRPr>
                <a:solidFill>
                  <a:schemeClr val="tx1"/>
                </a:solidFill>
                <a:latin typeface="Rockwell" panose="02060603020205020403" pitchFamily="18" charset="0"/>
              </a:defRPr>
            </a:lvl7pPr>
            <a:lvl8pPr marL="3371850" indent="-171450" defTabSz="457200" fontAlgn="base">
              <a:spcBef>
                <a:spcPct val="0"/>
              </a:spcBef>
              <a:spcAft>
                <a:spcPct val="0"/>
              </a:spcAft>
              <a:defRPr>
                <a:solidFill>
                  <a:schemeClr val="tx1"/>
                </a:solidFill>
                <a:latin typeface="Rockwell" panose="02060603020205020403" pitchFamily="18" charset="0"/>
              </a:defRPr>
            </a:lvl8pPr>
            <a:lvl9pPr marL="3829050" indent="-171450" defTabSz="457200" fontAlgn="base">
              <a:spcBef>
                <a:spcPct val="0"/>
              </a:spcBef>
              <a:spcAft>
                <a:spcPct val="0"/>
              </a:spcAft>
              <a:defRPr>
                <a:solidFill>
                  <a:schemeClr val="tx1"/>
                </a:solidFill>
                <a:latin typeface="Rockwell" panose="02060603020205020403" pitchFamily="18" charset="0"/>
              </a:defRPr>
            </a:lvl9pPr>
          </a:lstStyle>
          <a:p>
            <a:pPr algn="ctr">
              <a:spcBef>
                <a:spcPct val="20000"/>
              </a:spcBef>
              <a:spcAft>
                <a:spcPts val="450"/>
              </a:spcAft>
              <a:buClr>
                <a:schemeClr val="tx1"/>
              </a:buClr>
              <a:buSzPct val="80000"/>
            </a:pPr>
            <a:r>
              <a:rPr lang="ru-RU" altLang="ru-RU" sz="1350">
                <a:latin typeface="Times New Roman" panose="02020603050405020304" pitchFamily="18" charset="0"/>
                <a:cs typeface="Times New Roman" panose="02020603050405020304" pitchFamily="18" charset="0"/>
              </a:rPr>
              <a:t>Профессия: 08.01.24 Мастер столярно-плотничных, паркетных и стекольных работ</a:t>
            </a:r>
          </a:p>
        </p:txBody>
      </p:sp>
    </p:spTree>
    <p:extLst>
      <p:ext uri="{BB962C8B-B14F-4D97-AF65-F5344CB8AC3E}">
        <p14:creationId xmlns:p14="http://schemas.microsoft.com/office/powerpoint/2010/main" val="2653902972"/>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0"/>
            <a:ext cx="7786742" cy="550414"/>
          </a:xfrm>
        </p:spPr>
        <p:txBody>
          <a:bodyPr>
            <a:normAutofit/>
          </a:bodyPr>
          <a:lstStyle/>
          <a:p>
            <a:pPr algn="ctr"/>
            <a:r>
              <a:rPr lang="ru-RU" sz="2400" b="1" i="1" dirty="0" smtClean="0">
                <a:solidFill>
                  <a:srgbClr val="FF0000"/>
                </a:solidFill>
                <a:latin typeface="Arial" pitchFamily="34" charset="0"/>
                <a:cs typeface="Arial" pitchFamily="34" charset="0"/>
              </a:rPr>
              <a:t>Конструкция межкомнатной  двери.</a:t>
            </a:r>
            <a:endParaRPr lang="ru-RU" sz="2400" b="1" i="1" dirty="0">
              <a:solidFill>
                <a:srgbClr val="FF0000"/>
              </a:solidFill>
              <a:latin typeface="Arial" pitchFamily="34" charset="0"/>
              <a:cs typeface="Arial" pitchFamily="34" charset="0"/>
            </a:endParaRPr>
          </a:p>
        </p:txBody>
      </p:sp>
      <p:sp>
        <p:nvSpPr>
          <p:cNvPr id="4" name="Текст 3"/>
          <p:cNvSpPr>
            <a:spLocks noGrp="1"/>
          </p:cNvSpPr>
          <p:nvPr>
            <p:ph type="body" sz="half" idx="2"/>
          </p:nvPr>
        </p:nvSpPr>
        <p:spPr>
          <a:xfrm>
            <a:off x="179512" y="476672"/>
            <a:ext cx="4788024" cy="5949280"/>
          </a:xfrm>
        </p:spPr>
        <p:txBody>
          <a:bodyPr>
            <a:normAutofit fontScale="47500" lnSpcReduction="20000"/>
          </a:bodyPr>
          <a:lstStyle/>
          <a:p>
            <a:endParaRPr lang="ru-RU" sz="1600" i="1" dirty="0" smtClean="0">
              <a:latin typeface="Arial" pitchFamily="34" charset="0"/>
              <a:cs typeface="Arial" pitchFamily="34" charset="0"/>
            </a:endParaRPr>
          </a:p>
          <a:p>
            <a:r>
              <a:rPr lang="ru-RU" sz="4800" i="1" dirty="0" smtClean="0">
                <a:latin typeface="Arial" pitchFamily="34" charset="0"/>
                <a:cs typeface="Arial" pitchFamily="34" charset="0"/>
              </a:rPr>
              <a:t>В настоящее время широкое распространение получили межкомнатные двери, изготовленные из современных материалов. </a:t>
            </a:r>
          </a:p>
          <a:p>
            <a:r>
              <a:rPr lang="ru-RU" sz="4800" i="1" dirty="0" smtClean="0">
                <a:latin typeface="Arial" pitchFamily="34" charset="0"/>
                <a:cs typeface="Arial" pitchFamily="34" charset="0"/>
              </a:rPr>
              <a:t>Дверь состоит из:</a:t>
            </a:r>
          </a:p>
          <a:p>
            <a:pPr marL="342900" indent="-342900">
              <a:buFont typeface="+mj-lt"/>
              <a:buAutoNum type="arabicPeriod"/>
            </a:pPr>
            <a:r>
              <a:rPr lang="ru-RU" sz="4800" i="1" dirty="0" smtClean="0">
                <a:latin typeface="Arial" pitchFamily="34" charset="0"/>
                <a:cs typeface="Arial" pitchFamily="34" charset="0"/>
              </a:rPr>
              <a:t>Дверной коробки,</a:t>
            </a:r>
          </a:p>
          <a:p>
            <a:pPr marL="342900" indent="-342900">
              <a:buFont typeface="+mj-lt"/>
              <a:buAutoNum type="arabicPeriod"/>
            </a:pPr>
            <a:r>
              <a:rPr lang="ru-RU" sz="4800" i="1" dirty="0" smtClean="0">
                <a:latin typeface="Arial" pitchFamily="34" charset="0"/>
                <a:cs typeface="Arial" pitchFamily="34" charset="0"/>
              </a:rPr>
              <a:t>Дверного полотна,</a:t>
            </a:r>
          </a:p>
          <a:p>
            <a:pPr marL="342900" indent="-342900">
              <a:buFont typeface="+mj-lt"/>
              <a:buAutoNum type="arabicPeriod"/>
            </a:pPr>
            <a:r>
              <a:rPr lang="ru-RU" sz="4800" i="1" dirty="0" smtClean="0">
                <a:latin typeface="Arial" pitchFamily="34" charset="0"/>
                <a:cs typeface="Arial" pitchFamily="34" charset="0"/>
              </a:rPr>
              <a:t>Добора (деревянного бруска),</a:t>
            </a:r>
          </a:p>
          <a:p>
            <a:pPr marL="342900" indent="-342900">
              <a:buFont typeface="+mj-lt"/>
              <a:buAutoNum type="arabicPeriod"/>
            </a:pPr>
            <a:r>
              <a:rPr lang="ru-RU" sz="4800" i="1" dirty="0" smtClean="0">
                <a:latin typeface="Arial" pitchFamily="34" charset="0"/>
                <a:cs typeface="Arial" pitchFamily="34" charset="0"/>
              </a:rPr>
              <a:t>Двух петель,</a:t>
            </a:r>
          </a:p>
          <a:p>
            <a:pPr marL="342900" indent="-342900">
              <a:buFont typeface="+mj-lt"/>
              <a:buAutoNum type="arabicPeriod"/>
            </a:pPr>
            <a:r>
              <a:rPr lang="ru-RU" sz="4800" i="1" dirty="0" smtClean="0">
                <a:latin typeface="Arial" pitchFamily="34" charset="0"/>
                <a:cs typeface="Arial" pitchFamily="34" charset="0"/>
              </a:rPr>
              <a:t>Шести  анкеров</a:t>
            </a:r>
            <a:r>
              <a:rPr lang="ru-RU" sz="4800" i="1" dirty="0" smtClean="0">
                <a:solidFill>
                  <a:srgbClr val="C00000"/>
                </a:solidFill>
                <a:latin typeface="Arial" pitchFamily="34" charset="0"/>
                <a:cs typeface="Arial" pitchFamily="34" charset="0"/>
              </a:rPr>
              <a:t>.</a:t>
            </a:r>
          </a:p>
          <a:p>
            <a:r>
              <a:rPr lang="ru-RU" sz="4800" i="1" dirty="0" smtClean="0">
                <a:solidFill>
                  <a:srgbClr val="C00000"/>
                </a:solidFill>
                <a:latin typeface="Arial" pitchFamily="34" charset="0"/>
                <a:cs typeface="Arial" pitchFamily="34" charset="0"/>
              </a:rPr>
              <a:t>Анкер </a:t>
            </a:r>
            <a:r>
              <a:rPr lang="ru-RU" sz="4800" i="1" dirty="0" smtClean="0">
                <a:latin typeface="Arial" pitchFamily="34" charset="0"/>
                <a:cs typeface="Arial" pitchFamily="34" charset="0"/>
              </a:rPr>
              <a:t>- это крепёжное приспособление с помощью которого дверь укрепляют в дверном проёме.</a:t>
            </a:r>
          </a:p>
          <a:p>
            <a:r>
              <a:rPr lang="ru-RU" sz="4800" i="1" u="sng" dirty="0" smtClean="0">
                <a:latin typeface="Arial" pitchFamily="34" charset="0"/>
                <a:cs typeface="Arial" pitchFamily="34" charset="0"/>
              </a:rPr>
              <a:t>Примечание:</a:t>
            </a:r>
          </a:p>
          <a:p>
            <a:r>
              <a:rPr lang="ru-RU" sz="4800" i="1" dirty="0" smtClean="0">
                <a:latin typeface="Arial" pitchFamily="34" charset="0"/>
                <a:cs typeface="Arial" pitchFamily="34" charset="0"/>
              </a:rPr>
              <a:t>Пространство между дверной коробкой и дверным проёмом заполняют монтажной пеной.</a:t>
            </a:r>
          </a:p>
          <a:p>
            <a:endParaRPr lang="ru-RU" sz="4800" i="1" dirty="0">
              <a:solidFill>
                <a:srgbClr val="C00000"/>
              </a:solidFill>
              <a:latin typeface="Arial" pitchFamily="34" charset="0"/>
              <a:cs typeface="Arial" pitchFamily="34" charset="0"/>
            </a:endParaRPr>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04048" y="908720"/>
            <a:ext cx="3436480" cy="3960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14535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23528" y="0"/>
            <a:ext cx="7034554" cy="785794"/>
          </a:xfrm>
        </p:spPr>
        <p:txBody>
          <a:bodyPr>
            <a:normAutofit/>
          </a:bodyPr>
          <a:lstStyle/>
          <a:p>
            <a:r>
              <a:rPr lang="ru-RU" sz="2400" b="1" dirty="0" smtClean="0">
                <a:solidFill>
                  <a:schemeClr val="accent1">
                    <a:lumMod val="75000"/>
                  </a:schemeClr>
                </a:solidFill>
              </a:rPr>
              <a:t>Анкерный винт и порядок его установки.</a:t>
            </a:r>
            <a:endParaRPr lang="ru-RU" sz="2400" b="1" dirty="0">
              <a:solidFill>
                <a:schemeClr val="accent1">
                  <a:lumMod val="75000"/>
                </a:schemeClr>
              </a:solidFill>
            </a:endParaRPr>
          </a:p>
        </p:txBody>
      </p:sp>
      <p:sp>
        <p:nvSpPr>
          <p:cNvPr id="7" name="Текст 6"/>
          <p:cNvSpPr>
            <a:spLocks noGrp="1"/>
          </p:cNvSpPr>
          <p:nvPr>
            <p:ph type="body" sz="half" idx="2"/>
          </p:nvPr>
        </p:nvSpPr>
        <p:spPr>
          <a:xfrm>
            <a:off x="179512" y="836712"/>
            <a:ext cx="4752528" cy="6021288"/>
          </a:xfrm>
        </p:spPr>
        <p:txBody>
          <a:bodyPr>
            <a:normAutofit fontScale="40000" lnSpcReduction="20000"/>
          </a:bodyPr>
          <a:lstStyle/>
          <a:p>
            <a:r>
              <a:rPr lang="ru-RU" sz="4800" i="1" dirty="0" smtClean="0">
                <a:solidFill>
                  <a:srgbClr val="C00000"/>
                </a:solidFill>
                <a:latin typeface="Arial" pitchFamily="34" charset="0"/>
                <a:cs typeface="Arial" pitchFamily="34" charset="0"/>
              </a:rPr>
              <a:t>Анкерный винт применяют для укрепления дверной коробки в дверном проёме.</a:t>
            </a:r>
          </a:p>
          <a:p>
            <a:pPr marL="342900" indent="-342900">
              <a:buFont typeface="+mj-lt"/>
              <a:buAutoNum type="arabicPeriod"/>
            </a:pPr>
            <a:r>
              <a:rPr lang="ru-RU" sz="4800" i="1" dirty="0" smtClean="0">
                <a:latin typeface="Arial" pitchFamily="34" charset="0"/>
                <a:cs typeface="Arial" pitchFamily="34" charset="0"/>
              </a:rPr>
              <a:t>С каждой стороны двери размечают и сверлят по три отверстия диаметром 6-8мм,</a:t>
            </a:r>
          </a:p>
          <a:p>
            <a:pPr marL="342900" indent="-342900">
              <a:buFont typeface="+mj-lt"/>
              <a:buAutoNum type="arabicPeriod"/>
            </a:pPr>
            <a:r>
              <a:rPr lang="ru-RU" sz="4800" i="1" dirty="0" smtClean="0">
                <a:latin typeface="Arial" pitchFamily="34" charset="0"/>
                <a:cs typeface="Arial" pitchFamily="34" charset="0"/>
              </a:rPr>
              <a:t>Через просверленные отверстия намечают места пробивки отверстий в стене.</a:t>
            </a:r>
            <a:endParaRPr lang="ru-RU" sz="4800" i="1" dirty="0">
              <a:latin typeface="Arial" pitchFamily="34" charset="0"/>
              <a:cs typeface="Arial" pitchFamily="34" charset="0"/>
            </a:endParaRPr>
          </a:p>
          <a:p>
            <a:pPr marL="342900" indent="-342900">
              <a:buFont typeface="+mj-lt"/>
              <a:buAutoNum type="arabicPeriod"/>
            </a:pPr>
            <a:r>
              <a:rPr lang="ru-RU" sz="4800" i="1" dirty="0" smtClean="0">
                <a:latin typeface="Arial" pitchFamily="34" charset="0"/>
                <a:cs typeface="Arial" pitchFamily="34" charset="0"/>
              </a:rPr>
              <a:t>С помощью электродрели или перфоратора в стене пробивают  глухое отверстие диаметром 6-8 мм и глубиной 30-40 мм.</a:t>
            </a:r>
          </a:p>
          <a:p>
            <a:pPr marL="342900" indent="-342900">
              <a:buFont typeface="+mj-lt"/>
              <a:buAutoNum type="arabicPeriod"/>
            </a:pPr>
            <a:r>
              <a:rPr lang="ru-RU" sz="4800" i="1" dirty="0" smtClean="0">
                <a:latin typeface="Arial" pitchFamily="34" charset="0"/>
                <a:cs typeface="Arial" pitchFamily="34" charset="0"/>
              </a:rPr>
              <a:t>Вставляют в полученные отверстия анкерный винт, и забивают его до упора,</a:t>
            </a:r>
          </a:p>
          <a:p>
            <a:pPr marL="342900" indent="-342900">
              <a:buFont typeface="+mj-lt"/>
              <a:buAutoNum type="arabicPeriod"/>
            </a:pPr>
            <a:r>
              <a:rPr lang="ru-RU" sz="4800" i="1" dirty="0" smtClean="0">
                <a:latin typeface="Arial" pitchFamily="34" charset="0"/>
                <a:cs typeface="Arial" pitchFamily="34" charset="0"/>
              </a:rPr>
              <a:t>С помощью отвёртки притягивают дверную коробку к дверному проёму. Правильность установки проверяют строительным уровнем.</a:t>
            </a:r>
          </a:p>
          <a:p>
            <a:pPr marL="342900" indent="-342900">
              <a:buFont typeface="+mj-lt"/>
              <a:buAutoNum type="arabicPeriod"/>
            </a:pPr>
            <a:r>
              <a:rPr lang="ru-RU" sz="4800" i="1" dirty="0" smtClean="0">
                <a:latin typeface="Arial" pitchFamily="34" charset="0"/>
                <a:cs typeface="Arial" pitchFamily="34" charset="0"/>
              </a:rPr>
              <a:t>Заполняют свободное пространство между дверным  проёмом и  дверной  коробкой монтажной пеной.</a:t>
            </a:r>
            <a:endParaRPr lang="ru-RU" sz="4800" i="1" dirty="0" smtClean="0">
              <a:solidFill>
                <a:srgbClr val="C00000"/>
              </a:solidFill>
            </a:endParaRPr>
          </a:p>
          <a:p>
            <a:pPr marL="342900" indent="-342900">
              <a:buFont typeface="+mj-lt"/>
              <a:buAutoNum type="arabicPeriod"/>
            </a:pPr>
            <a:endParaRPr lang="ru-RU" dirty="0"/>
          </a:p>
        </p:txBody>
      </p:sp>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004048" y="1124744"/>
            <a:ext cx="3976076" cy="4735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6939126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285720" y="128866"/>
            <a:ext cx="8501122" cy="550414"/>
          </a:xfrm>
        </p:spPr>
        <p:txBody>
          <a:bodyPr>
            <a:normAutofit/>
          </a:bodyPr>
          <a:lstStyle/>
          <a:p>
            <a:r>
              <a:rPr lang="ru-RU" sz="2400" b="1" i="1" dirty="0" smtClean="0">
                <a:solidFill>
                  <a:srgbClr val="FF0000"/>
                </a:solidFill>
                <a:latin typeface="Arial" pitchFamily="34" charset="0"/>
                <a:cs typeface="Arial" pitchFamily="34" charset="0"/>
              </a:rPr>
              <a:t>Установка дверного полотна в дверную коробку.</a:t>
            </a:r>
            <a:endParaRPr lang="ru-RU" sz="2400" b="1" i="1" dirty="0">
              <a:solidFill>
                <a:srgbClr val="FF0000"/>
              </a:solidFill>
              <a:latin typeface="Arial" pitchFamily="34" charset="0"/>
              <a:cs typeface="Arial" pitchFamily="34" charset="0"/>
            </a:endParaRPr>
          </a:p>
        </p:txBody>
      </p:sp>
      <p:sp>
        <p:nvSpPr>
          <p:cNvPr id="9" name="Текст 8"/>
          <p:cNvSpPr>
            <a:spLocks noGrp="1"/>
          </p:cNvSpPr>
          <p:nvPr>
            <p:ph type="body" sz="half" idx="2"/>
          </p:nvPr>
        </p:nvSpPr>
        <p:spPr>
          <a:xfrm>
            <a:off x="-32" y="548680"/>
            <a:ext cx="4679189" cy="5357851"/>
          </a:xfrm>
        </p:spPr>
        <p:txBody>
          <a:bodyPr>
            <a:noAutofit/>
          </a:bodyPr>
          <a:lstStyle/>
          <a:p>
            <a:pPr marL="285750" indent="-285750">
              <a:buFont typeface="Arial" pitchFamily="34" charset="0"/>
              <a:buChar char="•"/>
            </a:pPr>
            <a:r>
              <a:rPr lang="ru-RU" sz="1800" i="1" dirty="0" smtClean="0">
                <a:latin typeface="Arial" pitchFamily="34" charset="0"/>
                <a:cs typeface="Arial" pitchFamily="34" charset="0"/>
              </a:rPr>
              <a:t>Дверное полотно в коробке устанавливают с зазором 1-2 мм,</a:t>
            </a:r>
          </a:p>
          <a:p>
            <a:pPr marL="285750" indent="-285750">
              <a:buFont typeface="Arial" pitchFamily="34" charset="0"/>
              <a:buChar char="•"/>
            </a:pPr>
            <a:r>
              <a:rPr lang="ru-RU" sz="1800" i="1" dirty="0" smtClean="0">
                <a:latin typeface="Arial" pitchFamily="34" charset="0"/>
                <a:cs typeface="Arial" pitchFamily="34" charset="0"/>
              </a:rPr>
              <a:t>Внутри помещения зазор между дверным полотном и полом должен быть 10-20 мм.</a:t>
            </a:r>
          </a:p>
          <a:p>
            <a:pPr marL="285750" indent="-285750">
              <a:buFont typeface="Arial" pitchFamily="34" charset="0"/>
              <a:buChar char="•"/>
            </a:pPr>
            <a:r>
              <a:rPr lang="ru-RU" sz="1800" i="1" dirty="0" smtClean="0">
                <a:latin typeface="Arial" pitchFamily="34" charset="0"/>
                <a:cs typeface="Arial" pitchFamily="34" charset="0"/>
              </a:rPr>
              <a:t>Дверные петли  (две штуки) крепят сначала к дверному полотну,  а затем к дверной коробке  саморезами или шурупами.</a:t>
            </a:r>
          </a:p>
          <a:p>
            <a:pPr marL="285750" indent="-285750">
              <a:buFont typeface="Arial" pitchFamily="34" charset="0"/>
              <a:buChar char="•"/>
            </a:pPr>
            <a:r>
              <a:rPr lang="ru-RU" sz="1800" i="1" dirty="0" smtClean="0">
                <a:latin typeface="Arial" pitchFamily="34" charset="0"/>
                <a:cs typeface="Arial" pitchFamily="34" charset="0"/>
              </a:rPr>
              <a:t>Установку петель производят с  врезкой в дверную коробку одной  из её половин (карты); толщина второй половины (карты)  обеспечит зазор между дверной коробкой и дверным  полотном 2-3мм.</a:t>
            </a:r>
            <a:endParaRPr lang="ru-RU" sz="1800" i="1" dirty="0">
              <a:latin typeface="Arial" pitchFamily="34" charset="0"/>
              <a:cs typeface="Arial" pitchFamily="34" charset="0"/>
            </a:endParaRP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692849" y="1616824"/>
            <a:ext cx="2857520" cy="3393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6008437"/>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14290"/>
            <a:ext cx="7941682" cy="725243"/>
          </a:xfrm>
        </p:spPr>
        <p:txBody>
          <a:bodyPr>
            <a:normAutofit/>
          </a:bodyPr>
          <a:lstStyle/>
          <a:p>
            <a:r>
              <a:rPr lang="ru-RU" sz="2400" b="1" i="1" dirty="0" smtClean="0">
                <a:solidFill>
                  <a:srgbClr val="FF0000"/>
                </a:solidFill>
                <a:latin typeface="Arial" pitchFamily="34" charset="0"/>
                <a:cs typeface="Arial" pitchFamily="34" charset="0"/>
              </a:rPr>
              <a:t>Инструмент, применяемый для ремонта двери.</a:t>
            </a:r>
            <a:endParaRPr lang="ru-RU" sz="2400" b="1" i="1" dirty="0">
              <a:solidFill>
                <a:srgbClr val="FF0000"/>
              </a:solidFill>
              <a:latin typeface="Arial" pitchFamily="34" charset="0"/>
              <a:cs typeface="Arial" pitchFamily="34" charset="0"/>
            </a:endParaRPr>
          </a:p>
        </p:txBody>
      </p:sp>
      <p:sp>
        <p:nvSpPr>
          <p:cNvPr id="4" name="Текст 3"/>
          <p:cNvSpPr>
            <a:spLocks noGrp="1"/>
          </p:cNvSpPr>
          <p:nvPr>
            <p:ph type="body" sz="half" idx="2"/>
          </p:nvPr>
        </p:nvSpPr>
        <p:spPr>
          <a:xfrm>
            <a:off x="539552" y="1124845"/>
            <a:ext cx="3714776" cy="4643470"/>
          </a:xfrm>
        </p:spPr>
        <p:txBody>
          <a:bodyPr>
            <a:noAutofit/>
          </a:bodyPr>
          <a:lstStyle/>
          <a:p>
            <a:pPr marL="342900" indent="-342900">
              <a:buFont typeface="+mj-lt"/>
              <a:buAutoNum type="arabicPeriod"/>
            </a:pPr>
            <a:r>
              <a:rPr lang="ru-RU" sz="2000" i="1" dirty="0" smtClean="0">
                <a:latin typeface="Arial" pitchFamily="34" charset="0"/>
                <a:cs typeface="Arial" pitchFamily="34" charset="0"/>
              </a:rPr>
              <a:t>Стусло,</a:t>
            </a:r>
          </a:p>
          <a:p>
            <a:pPr marL="342900" indent="-342900">
              <a:buFont typeface="+mj-lt"/>
              <a:buAutoNum type="arabicPeriod"/>
            </a:pPr>
            <a:r>
              <a:rPr lang="ru-RU" sz="2000" i="1" dirty="0" smtClean="0">
                <a:latin typeface="Arial" pitchFamily="34" charset="0"/>
                <a:cs typeface="Arial" pitchFamily="34" charset="0"/>
              </a:rPr>
              <a:t>Пробойник (сверло),</a:t>
            </a:r>
          </a:p>
          <a:p>
            <a:pPr marL="342900" indent="-342900">
              <a:buFont typeface="+mj-lt"/>
              <a:buAutoNum type="arabicPeriod"/>
            </a:pPr>
            <a:r>
              <a:rPr lang="ru-RU" sz="2000" i="1" dirty="0" smtClean="0">
                <a:latin typeface="Arial" pitchFamily="34" charset="0"/>
                <a:cs typeface="Arial" pitchFamily="34" charset="0"/>
              </a:rPr>
              <a:t>Долото,</a:t>
            </a:r>
          </a:p>
          <a:p>
            <a:pPr marL="342900" indent="-342900">
              <a:buFont typeface="+mj-lt"/>
              <a:buAutoNum type="arabicPeriod"/>
            </a:pPr>
            <a:r>
              <a:rPr lang="ru-RU" sz="2000" i="1" dirty="0" smtClean="0">
                <a:latin typeface="Arial" pitchFamily="34" charset="0"/>
                <a:cs typeface="Arial" pitchFamily="34" charset="0"/>
              </a:rPr>
              <a:t>Стамеска,</a:t>
            </a:r>
          </a:p>
          <a:p>
            <a:pPr marL="342900" indent="-342900">
              <a:buFont typeface="+mj-lt"/>
              <a:buAutoNum type="arabicPeriod"/>
            </a:pPr>
            <a:r>
              <a:rPr lang="ru-RU" sz="2000" i="1" dirty="0" smtClean="0">
                <a:latin typeface="Arial" pitchFamily="34" charset="0"/>
                <a:cs typeface="Arial" pitchFamily="34" charset="0"/>
              </a:rPr>
              <a:t>Молоток, </a:t>
            </a:r>
          </a:p>
          <a:p>
            <a:pPr marL="342900" indent="-342900">
              <a:buFont typeface="+mj-lt"/>
              <a:buAutoNum type="arabicPeriod"/>
            </a:pPr>
            <a:r>
              <a:rPr lang="ru-RU" sz="2000" i="1" dirty="0" smtClean="0">
                <a:latin typeface="Arial" pitchFamily="34" charset="0"/>
                <a:cs typeface="Arial" pitchFamily="34" charset="0"/>
              </a:rPr>
              <a:t>Рулетка,</a:t>
            </a:r>
          </a:p>
          <a:p>
            <a:pPr marL="342900" indent="-342900">
              <a:buFont typeface="+mj-lt"/>
              <a:buAutoNum type="arabicPeriod"/>
            </a:pPr>
            <a:r>
              <a:rPr lang="ru-RU" sz="2000" i="1" dirty="0" smtClean="0">
                <a:latin typeface="Arial" pitchFamily="34" charset="0"/>
                <a:cs typeface="Arial" pitchFamily="34" charset="0"/>
              </a:rPr>
              <a:t>Уровень,</a:t>
            </a:r>
          </a:p>
          <a:p>
            <a:pPr marL="342900" indent="-342900">
              <a:buFont typeface="+mj-lt"/>
              <a:buAutoNum type="arabicPeriod"/>
            </a:pPr>
            <a:r>
              <a:rPr lang="ru-RU" sz="2000" i="1" dirty="0" smtClean="0">
                <a:latin typeface="Arial" pitchFamily="34" charset="0"/>
                <a:cs typeface="Arial" pitchFamily="34" charset="0"/>
              </a:rPr>
              <a:t>Монтажный пистолет,</a:t>
            </a:r>
          </a:p>
          <a:p>
            <a:pPr marL="342900" indent="-342900">
              <a:buFont typeface="+mj-lt"/>
              <a:buAutoNum type="arabicPeriod"/>
            </a:pPr>
            <a:r>
              <a:rPr lang="ru-RU" sz="2000" i="1" dirty="0" smtClean="0">
                <a:latin typeface="Arial" pitchFamily="34" charset="0"/>
                <a:cs typeface="Arial" pitchFamily="34" charset="0"/>
              </a:rPr>
              <a:t>Ножовка обушковая,</a:t>
            </a:r>
          </a:p>
          <a:p>
            <a:pPr marL="342900" indent="-342900">
              <a:buFont typeface="+mj-lt"/>
              <a:buAutoNum type="arabicPeriod"/>
            </a:pPr>
            <a:r>
              <a:rPr lang="ru-RU" sz="2000" i="1" dirty="0" smtClean="0">
                <a:latin typeface="Arial" pitchFamily="34" charset="0"/>
                <a:cs typeface="Arial" pitchFamily="34" charset="0"/>
              </a:rPr>
              <a:t>Перфоратор (дрель).</a:t>
            </a:r>
            <a:endParaRPr lang="ru-RU" sz="2000" i="1" dirty="0">
              <a:latin typeface="Arial" pitchFamily="34" charset="0"/>
              <a:cs typeface="Arial" pitchFamily="34" charset="0"/>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686677" y="1556792"/>
            <a:ext cx="3166778"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1244548"/>
      </p:ext>
    </p:extLst>
  </p:cSld>
  <p:clrMapOvr>
    <a:masterClrMapping/>
  </p:clrMapOvr>
  <p:transition spd="slow">
    <p:wheel spokes="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500042"/>
            <a:ext cx="8103274" cy="5309146"/>
          </a:xfrm>
          <a:prstGeom prst="rect">
            <a:avLst/>
          </a:prstGeom>
        </p:spPr>
        <p:txBody>
          <a:bodyPr wrap="square">
            <a:spAutoFit/>
          </a:bodyPr>
          <a:lstStyle/>
          <a:p>
            <a:pPr algn="ctr"/>
            <a:r>
              <a:rPr lang="ru-RU" sz="2400" b="1" i="1" dirty="0" smtClean="0">
                <a:solidFill>
                  <a:srgbClr val="FF0000"/>
                </a:solidFill>
                <a:latin typeface="Arial" pitchFamily="34" charset="0"/>
                <a:cs typeface="Arial" pitchFamily="34" charset="0"/>
              </a:rPr>
              <a:t>Ремонт межкомнатных </a:t>
            </a:r>
            <a:r>
              <a:rPr lang="ru-RU" sz="2400" b="1" i="1" dirty="0" smtClean="0">
                <a:solidFill>
                  <a:srgbClr val="FF0000"/>
                </a:solidFill>
                <a:latin typeface="Arial" pitchFamily="34" charset="0"/>
                <a:cs typeface="Arial" pitchFamily="34" charset="0"/>
              </a:rPr>
              <a:t>дверей</a:t>
            </a:r>
            <a:endParaRPr lang="en-US" sz="2400" b="1" i="1" dirty="0" smtClean="0">
              <a:solidFill>
                <a:srgbClr val="FF0000"/>
              </a:solidFill>
              <a:latin typeface="Arial" pitchFamily="34" charset="0"/>
              <a:cs typeface="Arial" pitchFamily="34" charset="0"/>
            </a:endParaRPr>
          </a:p>
          <a:p>
            <a:endParaRPr lang="en-US" dirty="0"/>
          </a:p>
          <a:p>
            <a:pPr>
              <a:lnSpc>
                <a:spcPct val="150000"/>
              </a:lnSpc>
            </a:pPr>
            <a:r>
              <a:rPr lang="ru-RU" dirty="0" smtClean="0"/>
              <a:t>В </a:t>
            </a:r>
            <a:r>
              <a:rPr lang="ru-RU" i="1" dirty="0">
                <a:latin typeface="Arial" pitchFamily="34" charset="0"/>
                <a:cs typeface="Arial" pitchFamily="34" charset="0"/>
              </a:rPr>
              <a:t>результате ежедневной </a:t>
            </a:r>
            <a:r>
              <a:rPr lang="ru-RU" i="1" dirty="0" smtClean="0">
                <a:latin typeface="Arial" pitchFamily="34" charset="0"/>
                <a:cs typeface="Arial" pitchFamily="34" charset="0"/>
              </a:rPr>
              <a:t>эксплуатации </a:t>
            </a:r>
            <a:r>
              <a:rPr lang="ru-RU" i="1" dirty="0">
                <a:latin typeface="Arial" pitchFamily="34" charset="0"/>
                <a:cs typeface="Arial" pitchFamily="34" charset="0"/>
              </a:rPr>
              <a:t>межкомнатные двери страдают не меньше, а где-то даже и больше обычных входных дверей.                                                                                                                          Вы затеяли сделать ремонт своими руками? Для чего каждый раз вызывать специалиста или приобретать новые двери, если можно сделать ремонт межкомнатных дверей своими руками. А как его сделать, вы и узнаете из этой статьи.                                                                                                                                     В процессе длительной эксплуатации, межкомнатные двери, так или иначе, теряют свою привлекательность. Двери начинают обесцвечиваться, провисать, на них появляются царапины и другие следы жизнедеятельности жильцов квартиры. </a:t>
            </a:r>
          </a:p>
        </p:txBody>
      </p:sp>
    </p:spTree>
    <p:extLst>
      <p:ext uri="{BB962C8B-B14F-4D97-AF65-F5344CB8AC3E}">
        <p14:creationId xmlns:p14="http://schemas.microsoft.com/office/powerpoint/2010/main" val="35862198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571480"/>
            <a:ext cx="8429684" cy="5770811"/>
          </a:xfrm>
          <a:prstGeom prst="rect">
            <a:avLst/>
          </a:prstGeom>
          <a:noFill/>
        </p:spPr>
        <p:txBody>
          <a:bodyPr wrap="square" rtlCol="0">
            <a:spAutoFit/>
          </a:bodyPr>
          <a:lstStyle/>
          <a:p>
            <a:pPr>
              <a:lnSpc>
                <a:spcPct val="150000"/>
              </a:lnSpc>
            </a:pPr>
            <a:r>
              <a:rPr lang="ru-RU" i="1" dirty="0" smtClean="0">
                <a:latin typeface="Arial" pitchFamily="34" charset="0"/>
                <a:cs typeface="Arial" pitchFamily="34" charset="0"/>
              </a:rPr>
              <a:t>В настоящее время имеются значительные возможности, которые позволят обновить или до неузнаваемости облагородить свои двери. Мероприятия по ремонту дверей своими руками, могут начинаться с подтягивания петель, до врезания в дверь стёкол и различных декораций.     Пожалуй, самым неудобным и болезненным дефектом межкомнатных дверей, является </a:t>
            </a:r>
            <a:r>
              <a:rPr lang="ru-RU" i="1" dirty="0" smtClean="0">
                <a:solidFill>
                  <a:srgbClr val="C00000"/>
                </a:solidFill>
                <a:latin typeface="Arial" pitchFamily="34" charset="0"/>
                <a:cs typeface="Arial" pitchFamily="34" charset="0"/>
              </a:rPr>
              <a:t>появление больших щелей между стенами и дверной коробкой. </a:t>
            </a:r>
            <a:r>
              <a:rPr lang="ru-RU" i="1" dirty="0" smtClean="0">
                <a:latin typeface="Arial" pitchFamily="34" charset="0"/>
                <a:cs typeface="Arial" pitchFamily="34" charset="0"/>
              </a:rPr>
              <a:t>Мало того, что данные щели тяжело заделать, так ещё и двери сильно провисают и плохо закрываются.  Вылечить такой недуг своими руками не сложно. Возьмите дрель и просверлите по три отверстия в стенках коробки межкомнатной двери (отверстия должны быть равнозначно размещены по всей длине стенки коробки). Диаметр и глубина отверстия должны быть примерно под дюбель-гвоздь длиной 150 мм. Зафиксируйте дверную коробку </a:t>
            </a:r>
            <a:r>
              <a:rPr lang="ru-RU" i="1" dirty="0" err="1" smtClean="0">
                <a:latin typeface="Arial" pitchFamily="34" charset="0"/>
                <a:cs typeface="Arial" pitchFamily="34" charset="0"/>
              </a:rPr>
              <a:t>дюбель-гвоздями</a:t>
            </a:r>
            <a:r>
              <a:rPr lang="ru-RU" i="1" dirty="0" smtClean="0">
                <a:latin typeface="Arial" pitchFamily="34" charset="0"/>
                <a:cs typeface="Arial" pitchFamily="34" charset="0"/>
              </a:rPr>
              <a:t>. </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8064896" cy="3939540"/>
          </a:xfrm>
          <a:prstGeom prst="rect">
            <a:avLst/>
          </a:prstGeom>
        </p:spPr>
        <p:txBody>
          <a:bodyPr wrap="square">
            <a:spAutoFit/>
          </a:bodyPr>
          <a:lstStyle/>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r>
              <a:rPr lang="ru-RU" sz="1600" i="1" dirty="0" smtClean="0">
                <a:latin typeface="Arial" pitchFamily="34" charset="0"/>
                <a:cs typeface="Arial" pitchFamily="34" charset="0"/>
              </a:rPr>
              <a:t>Оставшиеся </a:t>
            </a:r>
            <a:r>
              <a:rPr lang="ru-RU" sz="1600" i="1" dirty="0">
                <a:latin typeface="Arial" pitchFamily="34" charset="0"/>
                <a:cs typeface="Arial" pitchFamily="34" charset="0"/>
              </a:rPr>
              <a:t>щели запеньте монтажной пеной. При необходимости поменяйте наличники на межкомнатных дверях. Не редки такие случаи, когда </a:t>
            </a:r>
            <a:r>
              <a:rPr lang="ru-RU" sz="1600" i="1" dirty="0">
                <a:solidFill>
                  <a:srgbClr val="C00000"/>
                </a:solidFill>
                <a:latin typeface="Arial" pitchFamily="34" charset="0"/>
                <a:cs typeface="Arial" pitchFamily="34" charset="0"/>
              </a:rPr>
              <a:t>дверь провисла так, что нижним краем царапает пол, а верхний край не закрывается или постоянно застревает в дверной коробке.</a:t>
            </a:r>
            <a:r>
              <a:rPr lang="ru-RU" sz="1600" i="1" dirty="0">
                <a:latin typeface="Arial" pitchFamily="34" charset="0"/>
                <a:cs typeface="Arial" pitchFamily="34" charset="0"/>
              </a:rPr>
              <a:t>  </a:t>
            </a:r>
            <a:r>
              <a:rPr lang="ru-RU" sz="1600" i="1" dirty="0" smtClean="0">
                <a:latin typeface="Arial" pitchFamily="34" charset="0"/>
                <a:cs typeface="Arial" pitchFamily="34" charset="0"/>
              </a:rPr>
              <a:t>Как </a:t>
            </a:r>
            <a:r>
              <a:rPr lang="ru-RU" sz="1600" i="1" dirty="0">
                <a:latin typeface="Arial" pitchFamily="34" charset="0"/>
                <a:cs typeface="Arial" pitchFamily="34" charset="0"/>
              </a:rPr>
              <a:t>с этим справиться своими руками? Ничего сложного нет. Для начала проверьте крепление петель. Если они болтаются, просто подтяните их. Если петли сидят плотно, тогда их можно немного углубить.                                                                                                         Для этого снимите дверь. Снимите петлю (можно на двери или на коробке. </a:t>
            </a:r>
            <a:r>
              <a:rPr lang="ru-RU" sz="1600" i="1" dirty="0" smtClean="0">
                <a:latin typeface="Arial" pitchFamily="34" charset="0"/>
                <a:cs typeface="Arial" pitchFamily="34" charset="0"/>
              </a:rPr>
              <a:t>смотрите </a:t>
            </a:r>
            <a:r>
              <a:rPr lang="ru-RU" sz="1600" i="1" dirty="0">
                <a:latin typeface="Arial" pitchFamily="34" charset="0"/>
                <a:cs typeface="Arial" pitchFamily="34" charset="0"/>
              </a:rPr>
              <a:t>по обстановке) и стамеской углубите паз на двери (стойке коробки), в котором сидит петля. После того, как паз углублен, прикрутите петлю для начала на один шуруп. Повесьте дверь на петли дверной коробки и проверьте подгонку. Если всё устраивает, то приворачивайте остальные шурупы. Если нет, то продолжайте углублять паз.   </a:t>
            </a:r>
            <a:r>
              <a:rPr lang="ru-RU" sz="1600" i="1" dirty="0" smtClean="0">
                <a:latin typeface="Arial" pitchFamily="34" charset="0"/>
                <a:cs typeface="Arial" pitchFamily="34" charset="0"/>
              </a:rPr>
              <a:t>Причиной </a:t>
            </a:r>
            <a:r>
              <a:rPr lang="ru-RU" sz="1600" i="1" dirty="0">
                <a:latin typeface="Arial" pitchFamily="34" charset="0"/>
                <a:cs typeface="Arial" pitchFamily="34" charset="0"/>
              </a:rPr>
              <a:t>провисания и </a:t>
            </a:r>
            <a:r>
              <a:rPr lang="ru-RU" sz="1600" i="1" dirty="0" smtClean="0">
                <a:latin typeface="Arial" pitchFamily="34" charset="0"/>
                <a:cs typeface="Arial" pitchFamily="34" charset="0"/>
              </a:rPr>
              <a:t>плохого</a:t>
            </a:r>
            <a:endParaRPr lang="ru-RU" sz="1600" i="1" dirty="0">
              <a:latin typeface="Arial" pitchFamily="34" charset="0"/>
              <a:cs typeface="Arial" pitchFamily="34" charset="0"/>
            </a:endParaRPr>
          </a:p>
        </p:txBody>
      </p:sp>
    </p:spTree>
    <p:extLst>
      <p:ext uri="{BB962C8B-B14F-4D97-AF65-F5344CB8AC3E}">
        <p14:creationId xmlns:p14="http://schemas.microsoft.com/office/powerpoint/2010/main" val="870394458"/>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332656"/>
            <a:ext cx="7776864" cy="5262979"/>
          </a:xfrm>
          <a:prstGeom prst="rect">
            <a:avLst/>
          </a:prstGeom>
        </p:spPr>
        <p:txBody>
          <a:bodyPr wrap="square">
            <a:spAutoFit/>
          </a:bodyPr>
          <a:lstStyle/>
          <a:p>
            <a:r>
              <a:rPr lang="ru-RU" sz="2400" i="1" dirty="0">
                <a:latin typeface="Arial" pitchFamily="34" charset="0"/>
                <a:cs typeface="Arial" pitchFamily="34" charset="0"/>
              </a:rPr>
              <a:t>функционирования межкомнатных дверей, так же может являться нарушение геометрии полотна. Что бы устранить такую проблему, вооружитесь рубанком и снимите излишнее дерево с дверной обвязки.                                        При проседании межкомнатных дверей, для начала проверьте петли, если петли сидят не уверенно, то доверните их. Для усиления можно заменить имеющиеся шурупы, на более крупные.  С проседанием дверей также борются навешиванием стальных шайб или проволоки на выступы петель. При соприкосновении межкомнатных дверей с влажной окружающей средой, двери могут разбухнуть и плохо закрываться.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784976" cy="5786199"/>
          </a:xfrm>
          <a:prstGeom prst="rect">
            <a:avLst/>
          </a:prstGeom>
        </p:spPr>
        <p:txBody>
          <a:bodyPr wrap="square">
            <a:spAutoFit/>
          </a:bodyPr>
          <a:lstStyle/>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endParaRPr lang="ru-RU" sz="1400" i="1" dirty="0">
              <a:latin typeface="Arial" pitchFamily="34" charset="0"/>
              <a:cs typeface="Arial" pitchFamily="34" charset="0"/>
            </a:endParaRPr>
          </a:p>
          <a:p>
            <a:endParaRPr lang="ru-RU" sz="1400" i="1" dirty="0" smtClean="0">
              <a:latin typeface="Arial" pitchFamily="34" charset="0"/>
              <a:cs typeface="Arial" pitchFamily="34" charset="0"/>
            </a:endParaRPr>
          </a:p>
          <a:p>
            <a:r>
              <a:rPr lang="ru-RU" sz="2000" i="1" dirty="0" smtClean="0">
                <a:latin typeface="Arial" pitchFamily="34" charset="0"/>
                <a:cs typeface="Arial" pitchFamily="34" charset="0"/>
              </a:rPr>
              <a:t>Для </a:t>
            </a:r>
            <a:r>
              <a:rPr lang="ru-RU" sz="2000" i="1" dirty="0">
                <a:latin typeface="Arial" pitchFamily="34" charset="0"/>
                <a:cs typeface="Arial" pitchFamily="34" charset="0"/>
              </a:rPr>
              <a:t>устранения этого недостатка, возвращаемся к предыдущему методу, и рубанком снимаем излишки дерева на обвязке двери. Что ещё можно сделать своими руками при ремонте межкомнатных дверей?                                                                                                              </a:t>
            </a:r>
            <a:r>
              <a:rPr lang="ru-RU" sz="2000" i="1" dirty="0" smtClean="0">
                <a:latin typeface="Arial" pitchFamily="34" charset="0"/>
                <a:cs typeface="Arial" pitchFamily="34" charset="0"/>
              </a:rPr>
              <a:t>                  Для </a:t>
            </a:r>
            <a:r>
              <a:rPr lang="ru-RU" sz="2000" i="1" dirty="0">
                <a:latin typeface="Arial" pitchFamily="34" charset="0"/>
                <a:cs typeface="Arial" pitchFamily="34" charset="0"/>
              </a:rPr>
              <a:t>примера рассмотри, такой недостаток, как </a:t>
            </a:r>
            <a:r>
              <a:rPr lang="ru-RU" sz="2000" i="1" dirty="0">
                <a:solidFill>
                  <a:srgbClr val="C00000"/>
                </a:solidFill>
                <a:latin typeface="Arial" pitchFamily="34" charset="0"/>
                <a:cs typeface="Arial" pitchFamily="34" charset="0"/>
              </a:rPr>
              <a:t>большая щель между дверной коробкой и закрытой дверью. </a:t>
            </a:r>
            <a:r>
              <a:rPr lang="ru-RU" sz="2000" i="1" dirty="0">
                <a:latin typeface="Arial" pitchFamily="34" charset="0"/>
                <a:cs typeface="Arial" pitchFamily="34" charset="0"/>
              </a:rPr>
              <a:t>Такую щель можно заделать, путём крепления рейки к дверной коробке. После чего рейка, рубанком подгоняется под дверь, шпатлюется, зачищается и красится. В случае </a:t>
            </a:r>
            <a:r>
              <a:rPr lang="ru-RU" sz="2000" i="1" dirty="0">
                <a:solidFill>
                  <a:srgbClr val="C00000"/>
                </a:solidFill>
                <a:latin typeface="Arial" pitchFamily="34" charset="0"/>
                <a:cs typeface="Arial" pitchFamily="34" charset="0"/>
              </a:rPr>
              <a:t>если места крепления петель сильно износились и не подлежат ремонту,</a:t>
            </a:r>
            <a:r>
              <a:rPr lang="ru-RU" sz="2000" i="1" dirty="0">
                <a:latin typeface="Arial" pitchFamily="34" charset="0"/>
                <a:cs typeface="Arial" pitchFamily="34" charset="0"/>
              </a:rPr>
              <a:t> петли можно переставить ниже или выше старых креплений и закрепить в новых углублениях.   </a:t>
            </a:r>
            <a:r>
              <a:rPr lang="ru-RU" sz="2000" i="1" dirty="0">
                <a:solidFill>
                  <a:srgbClr val="C00000"/>
                </a:solidFill>
                <a:latin typeface="Arial" pitchFamily="34" charset="0"/>
                <a:cs typeface="Arial" pitchFamily="34" charset="0"/>
              </a:rPr>
              <a:t>Рассыхающиеся межкомнатные двери, </a:t>
            </a:r>
            <a:r>
              <a:rPr lang="ru-RU" sz="2000" i="1" dirty="0">
                <a:latin typeface="Arial" pitchFamily="34" charset="0"/>
                <a:cs typeface="Arial" pitchFamily="34" charset="0"/>
              </a:rPr>
              <a:t>можно укрепить металлическими уголками на углах, но данный способ, не смотря на свою простоту и практичность, очень сильно портит внешний вид межкомнатной двери</a:t>
            </a:r>
            <a:r>
              <a:rPr lang="ru-RU" sz="1400" i="1" dirty="0">
                <a:latin typeface="Arial" pitchFamily="34" charset="0"/>
                <a:cs typeface="Arial" pitchFamily="34" charset="0"/>
              </a:rPr>
              <a:t>.                                                                                </a:t>
            </a:r>
          </a:p>
        </p:txBody>
      </p:sp>
    </p:spTree>
    <p:extLst>
      <p:ext uri="{BB962C8B-B14F-4D97-AF65-F5344CB8AC3E}">
        <p14:creationId xmlns:p14="http://schemas.microsoft.com/office/powerpoint/2010/main" val="3478418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20688"/>
            <a:ext cx="8136904" cy="4524315"/>
          </a:xfrm>
          <a:prstGeom prst="rect">
            <a:avLst/>
          </a:prstGeom>
        </p:spPr>
        <p:txBody>
          <a:bodyPr wrap="square">
            <a:spAutoFit/>
          </a:bodyPr>
          <a:lstStyle/>
          <a:p>
            <a:r>
              <a:rPr lang="ru-RU" sz="2400" i="1" dirty="0">
                <a:latin typeface="Arial" pitchFamily="34" charset="0"/>
                <a:cs typeface="Arial" pitchFamily="34" charset="0"/>
              </a:rPr>
              <a:t>Для борьбы с данным недугом, обычно снимают дверь с петель. Места соединений составных частей полотна двери разбирают, полностью очищают, проклеивают и фиксируют в зажимах. После этого дверь приводят в порядок, её устанавливают обратно.  Если </a:t>
            </a:r>
            <a:r>
              <a:rPr lang="ru-RU" sz="2400" i="1" dirty="0">
                <a:solidFill>
                  <a:srgbClr val="C00000"/>
                </a:solidFill>
                <a:latin typeface="Arial" pitchFamily="34" charset="0"/>
                <a:cs typeface="Arial" pitchFamily="34" charset="0"/>
              </a:rPr>
              <a:t>на дверной коробке появились трещины,</a:t>
            </a:r>
            <a:r>
              <a:rPr lang="ru-RU" sz="2400" i="1" dirty="0">
                <a:latin typeface="Arial" pitchFamily="34" charset="0"/>
                <a:cs typeface="Arial" pitchFamily="34" charset="0"/>
              </a:rPr>
              <a:t> то их необходимо зашпатлевать, после чего зачистить, загрунтовать и покрасить. </a:t>
            </a:r>
          </a:p>
          <a:p>
            <a:r>
              <a:rPr lang="ru-RU" sz="2400" i="1" dirty="0">
                <a:latin typeface="Arial" pitchFamily="34" charset="0"/>
                <a:cs typeface="Arial" pitchFamily="34" charset="0"/>
              </a:rPr>
              <a:t>Вот в принципе и все советы, которые могут вам пригодиться при ремонте межкомнатных дверей своими руками. </a:t>
            </a:r>
          </a:p>
        </p:txBody>
      </p:sp>
    </p:spTree>
    <p:extLst>
      <p:ext uri="{BB962C8B-B14F-4D97-AF65-F5344CB8AC3E}">
        <p14:creationId xmlns:p14="http://schemas.microsoft.com/office/powerpoint/2010/main" val="2015879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0"/>
            <a:ext cx="6571343" cy="1049235"/>
          </a:xfrm>
        </p:spPr>
        <p:txBody>
          <a:bodyPr/>
          <a:lstStyle/>
          <a:p>
            <a:r>
              <a:rPr lang="ru-RU" dirty="0" smtClean="0"/>
              <a:t>            Типы дверей </a:t>
            </a:r>
            <a:endParaRPr lang="ru-RU" dirty="0"/>
          </a:p>
        </p:txBody>
      </p:sp>
      <p:sp>
        <p:nvSpPr>
          <p:cNvPr id="1025" name="Rectangle 1"/>
          <p:cNvSpPr>
            <a:spLocks noChangeArrowheads="1"/>
          </p:cNvSpPr>
          <p:nvPr/>
        </p:nvSpPr>
        <p:spPr bwMode="auto">
          <a:xfrm>
            <a:off x="0" y="1196752"/>
            <a:ext cx="91440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kumimoji="0" lang="ru-RU" sz="1600" b="0" i="0" u="none" strike="noStrike" cap="none" normalizeH="0" baseline="0" dirty="0" smtClean="0">
                <a:ln>
                  <a:noFill/>
                </a:ln>
                <a:solidFill>
                  <a:srgbClr val="FF0000"/>
                </a:solidFill>
                <a:effectLst/>
                <a:latin typeface="inherit"/>
                <a:ea typeface="Times New Roman" pitchFamily="18" charset="0"/>
                <a:cs typeface="Times New Roman" pitchFamily="18" charset="0"/>
              </a:rPr>
              <a:t>Деревянные</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Этот материал позволяет ориентировать двери на потребителя с любым достатком </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чем ценнее порода древесины и изысканнее дизайн двери, тем большую сумму денег придется отдать за них.</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600" b="0" i="0" u="none" strike="noStrike" cap="none" normalizeH="0" baseline="0" dirty="0" smtClean="0">
                <a:ln>
                  <a:noFill/>
                </a:ln>
                <a:solidFill>
                  <a:srgbClr val="FF0000"/>
                </a:solidFill>
                <a:effectLst/>
                <a:latin typeface="inherit"/>
                <a:ea typeface="Times New Roman" pitchFamily="18" charset="0"/>
                <a:cs typeface="Times New Roman" pitchFamily="18" charset="0"/>
              </a:rPr>
              <a:t>Алюминиевые</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Основное их отличие заключается в устойчивости к агрессивной среде эксплуатации </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алюминий не подвержен воздействию влаги и большинства химических соединений, а также он устойчив к коррозии.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600" b="0" i="0" u="none" strike="noStrike" cap="none" normalizeH="0" baseline="0" dirty="0" smtClean="0">
                <a:ln>
                  <a:noFill/>
                </a:ln>
                <a:solidFill>
                  <a:srgbClr val="FF0000"/>
                </a:solidFill>
                <a:effectLst/>
                <a:latin typeface="inherit"/>
                <a:ea typeface="Times New Roman" pitchFamily="18" charset="0"/>
                <a:cs typeface="Times New Roman" pitchFamily="18" charset="0"/>
              </a:rPr>
              <a:t>Стальные</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Сталь </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это самый надежный и прочный материал среди всех, которые используются для изготовления дверей. Именно по этой причине данный материал используется исключительно для изготовления входных и межкомнатных дверей особого назначения.</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1600" b="0" i="0" u="none" strike="noStrike" cap="none" normalizeH="0" baseline="0" dirty="0" smtClean="0">
                <a:ln>
                  <a:noFill/>
                </a:ln>
                <a:solidFill>
                  <a:srgbClr val="FF0000"/>
                </a:solidFill>
                <a:effectLst/>
                <a:latin typeface="inherit"/>
                <a:ea typeface="Times New Roman" pitchFamily="18" charset="0"/>
                <a:cs typeface="Times New Roman" pitchFamily="18" charset="0"/>
              </a:rPr>
              <a:t>Стеклянные</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Особенностью таких дверей является их способность визуально расширять пространство </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этот момент обуславливает их применение в качестве межкомнатных </a:t>
            </a:r>
            <a:r>
              <a:rPr kumimoji="0" lang="ru-RU" sz="1600" b="0" i="0" u="none" strike="noStrike" cap="none" normalizeH="0" baseline="0" dirty="0" err="1" smtClean="0">
                <a:ln>
                  <a:noFill/>
                </a:ln>
                <a:solidFill>
                  <a:srgbClr val="555555"/>
                </a:solidFill>
                <a:effectLst/>
                <a:latin typeface="inherit"/>
                <a:ea typeface="Times New Roman" pitchFamily="18" charset="0"/>
                <a:cs typeface="Times New Roman" pitchFamily="18" charset="0"/>
              </a:rPr>
              <a:t>разграничителей</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У этого материала имеется один существенный недостаток </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он является плохим </a:t>
            </a:r>
            <a:r>
              <a:rPr kumimoji="0" lang="ru-RU" sz="1600" b="0" i="0" u="none" strike="noStrike" cap="none" normalizeH="0" baseline="0" dirty="0" err="1" smtClean="0">
                <a:ln>
                  <a:noFill/>
                </a:ln>
                <a:solidFill>
                  <a:srgbClr val="555555"/>
                </a:solidFill>
                <a:effectLst/>
                <a:latin typeface="inherit"/>
                <a:ea typeface="Times New Roman" pitchFamily="18" charset="0"/>
                <a:cs typeface="Times New Roman" pitchFamily="18" charset="0"/>
              </a:rPr>
              <a:t>шумоизолятором</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Поэтому в жилых помещениях</a:t>
            </a:r>
            <a:r>
              <a:rPr kumimoji="0" lang="ru-RU" sz="1600" b="0" i="0" u="none" strike="noStrike" cap="none" normalizeH="0" baseline="0" dirty="0" smtClean="0">
                <a:ln>
                  <a:noFill/>
                </a:ln>
                <a:solidFill>
                  <a:srgbClr val="555555"/>
                </a:solidFill>
                <a:effectLst/>
                <a:latin typeface="Calibri"/>
                <a:ea typeface="Times New Roman" pitchFamily="18" charset="0"/>
                <a:cs typeface="Times New Roman" pitchFamily="18" charset="0"/>
              </a:rPr>
              <a:t> </a:t>
            </a:r>
            <a:r>
              <a:rPr kumimoji="0" lang="ru-RU" sz="1600" b="0" i="0" u="none" strike="noStrike" cap="none" normalizeH="0" baseline="0" dirty="0" err="1" smtClean="0">
                <a:ln>
                  <a:noFill/>
                </a:ln>
                <a:solidFill>
                  <a:srgbClr val="41A8D3"/>
                </a:solidFill>
                <a:effectLst/>
                <a:latin typeface="inherit"/>
                <a:ea typeface="Times New Roman" pitchFamily="18" charset="0"/>
                <a:cs typeface="Times New Roman" pitchFamily="18" charset="0"/>
                <a:hlinkClick r:id="rId2" tooltip="замена стекла в межкомнатной двери"/>
              </a:rPr>
              <a:t>стекло</a:t>
            </a:r>
            <a:r>
              <a:rPr kumimoji="0" lang="ru-RU" sz="1600" b="0" i="0" u="none" strike="noStrike" cap="none" normalizeH="0" baseline="0" dirty="0" err="1" smtClean="0">
                <a:ln>
                  <a:noFill/>
                </a:ln>
                <a:solidFill>
                  <a:srgbClr val="555555"/>
                </a:solidFill>
                <a:effectLst/>
                <a:latin typeface="inherit"/>
                <a:ea typeface="Times New Roman" pitchFamily="18" charset="0"/>
                <a:cs typeface="Times New Roman" pitchFamily="18" charset="0"/>
              </a:rPr>
              <a:t>используется</a:t>
            </a:r>
            <a:r>
              <a:rPr kumimoji="0" lang="ru-RU" sz="1600" b="0" i="0" u="none" strike="noStrike" cap="none" normalizeH="0" baseline="0" dirty="0" smtClean="0">
                <a:ln>
                  <a:noFill/>
                </a:ln>
                <a:solidFill>
                  <a:srgbClr val="555555"/>
                </a:solidFill>
                <a:effectLst/>
                <a:latin typeface="inherit"/>
                <a:ea typeface="Times New Roman" pitchFamily="18" charset="0"/>
                <a:cs typeface="Times New Roman" pitchFamily="18" charset="0"/>
              </a:rPr>
              <a:t> по большей части в комбинированных дверях.</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539552" y="311751"/>
            <a:ext cx="799288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lang="ru-RU" sz="1600" dirty="0" err="1" smtClean="0">
                <a:solidFill>
                  <a:srgbClr val="FF0000"/>
                </a:solidFill>
              </a:rPr>
              <a:t>Шпонированные</a:t>
            </a:r>
            <a:r>
              <a:rPr lang="ru-RU" sz="1600" dirty="0" smtClean="0"/>
              <a:t>. Эти двери являются продуктом, отображающим желание производителей снизить стоимость на свою продукцию. Покрывая тонким слоем шпона дешевую древесину, можно добиться ее схожести с ценными сортами дерева. В большинстве случаев </a:t>
            </a:r>
            <a:r>
              <a:rPr lang="ru-RU" sz="1600" dirty="0" err="1" smtClean="0">
                <a:hlinkClick r:id="rId2" tooltip="как выбрать шпонированные межкомнатные двери"/>
              </a:rPr>
              <a:t>шпонированные</a:t>
            </a:r>
            <a:r>
              <a:rPr lang="ru-RU" sz="1600" dirty="0" smtClean="0">
                <a:hlinkClick r:id="rId2" tooltip="как выбрать шпонированные межкомнатные двери"/>
              </a:rPr>
              <a:t> двери</a:t>
            </a:r>
            <a:r>
              <a:rPr lang="ru-RU" sz="1600" dirty="0" smtClean="0"/>
              <a:t> являются добротными и служат долго.</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sz="1600" dirty="0" smtClean="0">
                <a:solidFill>
                  <a:srgbClr val="FF0000"/>
                </a:solidFill>
              </a:rPr>
              <a:t>Ламинированные</a:t>
            </a:r>
            <a:r>
              <a:rPr lang="ru-RU" sz="1600" dirty="0" smtClean="0"/>
              <a:t>. Как правило, эти </a:t>
            </a:r>
            <a:r>
              <a:rPr lang="ru-RU" sz="1600" dirty="0" smtClean="0">
                <a:hlinkClick r:id="rId3" tooltip="какие существуют виды межкомнатных дверей"/>
              </a:rPr>
              <a:t>разновидности межкомнатных дверей</a:t>
            </a:r>
            <a:r>
              <a:rPr lang="ru-RU" sz="1600" dirty="0" smtClean="0"/>
              <a:t> изготавливаются из современных композитных материалов – в основном, это прессованные опилки мелкой фракции, которые не являются прочным материалом. Эти двери в значительной мере подвержены воздействию влаги, а сам </a:t>
            </a:r>
            <a:r>
              <a:rPr lang="ru-RU" sz="1600" dirty="0" err="1" smtClean="0"/>
              <a:t>ламинат</a:t>
            </a:r>
            <a:r>
              <a:rPr lang="ru-RU" sz="1600" dirty="0" smtClean="0"/>
              <a:t>, как правило, легко царапается и повреждается.</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sz="1600" dirty="0" err="1" smtClean="0">
                <a:solidFill>
                  <a:srgbClr val="FF0000"/>
                </a:solidFill>
              </a:rPr>
              <a:t>Кашированные</a:t>
            </a:r>
            <a:r>
              <a:rPr lang="ru-RU" sz="1600" dirty="0" smtClean="0"/>
              <a:t>. Дешевый вариант </a:t>
            </a:r>
            <a:r>
              <a:rPr lang="ru-RU" sz="1600" dirty="0" smtClean="0">
                <a:hlinkClick r:id="rId4" tooltip="преимущества ламинированных дверей"/>
              </a:rPr>
              <a:t>ламинированных дверей</a:t>
            </a:r>
            <a:r>
              <a:rPr lang="ru-RU" sz="1600" dirty="0" smtClean="0"/>
              <a:t>.</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lang="ru-RU" sz="1600" dirty="0" smtClean="0"/>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sz="1600" dirty="0" err="1" smtClean="0">
                <a:solidFill>
                  <a:srgbClr val="FF0000"/>
                </a:solidFill>
              </a:rPr>
              <a:t>Мезанитовые</a:t>
            </a:r>
            <a:r>
              <a:rPr lang="ru-RU" sz="1600" dirty="0" smtClean="0"/>
              <a:t>. Тот же МДФ, покрытый </a:t>
            </a:r>
            <a:r>
              <a:rPr lang="ru-RU" sz="1600" dirty="0" err="1" smtClean="0"/>
              <a:t>ламинатом</a:t>
            </a:r>
            <a:r>
              <a:rPr lang="ru-RU" sz="1600" dirty="0" smtClean="0"/>
              <a:t>, только немного лучшего качества.</a:t>
            </a:r>
          </a:p>
        </p:txBody>
      </p:sp>
      <p:sp>
        <p:nvSpPr>
          <p:cNvPr id="39938" name="Rectangle 2"/>
          <p:cNvSpPr>
            <a:spLocks noChangeArrowheads="1"/>
          </p:cNvSpPr>
          <p:nvPr/>
        </p:nvSpPr>
        <p:spPr bwMode="auto">
          <a:xfrm>
            <a:off x="251520" y="3424065"/>
            <a:ext cx="799288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Lst>
            </a:pPr>
            <a:r>
              <a:rPr lang="ru-RU" dirty="0" smtClean="0">
                <a:solidFill>
                  <a:srgbClr val="FF0000"/>
                </a:solidFill>
              </a:rPr>
              <a:t>Пластиковые</a:t>
            </a:r>
            <a:r>
              <a:rPr lang="ru-RU" dirty="0" smtClean="0"/>
              <a:t>. Отличный вариант, особенно если речь идет о </a:t>
            </a:r>
            <a:r>
              <a:rPr lang="ru-RU" dirty="0" err="1" smtClean="0"/>
              <a:t>металлопластике</a:t>
            </a:r>
            <a:r>
              <a:rPr lang="ru-RU" dirty="0" smtClean="0"/>
              <a:t> – такие двери легкие, прочные и способны выдерживать любую среду эксплуатации. </a:t>
            </a:r>
            <a:r>
              <a:rPr lang="ru-RU" dirty="0" smtClean="0">
                <a:hlinkClick r:id="rId5" tooltip="монтаж пластиковых дверей своими руками"/>
              </a:rPr>
              <a:t>Пластиковые двери</a:t>
            </a:r>
            <a:r>
              <a:rPr lang="ru-RU" dirty="0" smtClean="0"/>
              <a:t> могут покрывать слоем </a:t>
            </a:r>
            <a:r>
              <a:rPr lang="ru-RU" dirty="0" err="1" smtClean="0"/>
              <a:t>ламината</a:t>
            </a:r>
            <a:r>
              <a:rPr lang="ru-RU" dirty="0" smtClean="0"/>
              <a:t>, что позволяет придать им практически любой вид.</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lang="ru-RU" dirty="0" smtClean="0">
                <a:solidFill>
                  <a:srgbClr val="FF0000"/>
                </a:solidFill>
              </a:rPr>
              <a:t>Комбинированные</a:t>
            </a:r>
            <a:r>
              <a:rPr lang="ru-RU" dirty="0" smtClean="0"/>
              <a:t>. Речь идет о дверях, которые сочетают в себе несколько видов различных материалов.</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850106"/>
          </a:xfrm>
        </p:spPr>
        <p:txBody>
          <a:bodyPr>
            <a:normAutofit/>
          </a:bodyPr>
          <a:lstStyle/>
          <a:p>
            <a:pPr algn="ctr"/>
            <a:r>
              <a:rPr lang="ru-RU" sz="3200" b="1" i="1" dirty="0">
                <a:solidFill>
                  <a:srgbClr val="FF0000"/>
                </a:solidFill>
                <a:latin typeface="Arial" pitchFamily="34" charset="0"/>
                <a:cs typeface="Arial" pitchFamily="34" charset="0"/>
              </a:rPr>
              <a:t>Классификация дверей.</a:t>
            </a:r>
          </a:p>
        </p:txBody>
      </p:sp>
      <p:sp>
        <p:nvSpPr>
          <p:cNvPr id="3" name="Объект 2"/>
          <p:cNvSpPr>
            <a:spLocks noGrp="1"/>
          </p:cNvSpPr>
          <p:nvPr>
            <p:ph sz="half" idx="1"/>
          </p:nvPr>
        </p:nvSpPr>
        <p:spPr>
          <a:xfrm>
            <a:off x="457200" y="1124744"/>
            <a:ext cx="4614866" cy="5001419"/>
          </a:xfrm>
        </p:spPr>
        <p:txBody>
          <a:bodyPr>
            <a:normAutofit/>
          </a:bodyPr>
          <a:lstStyle/>
          <a:p>
            <a:pPr marL="0" indent="0">
              <a:buNone/>
            </a:pPr>
            <a:endParaRPr lang="ru-RU" sz="1800" b="1" i="1" dirty="0" smtClean="0">
              <a:solidFill>
                <a:srgbClr val="C00000"/>
              </a:solidFill>
            </a:endParaRPr>
          </a:p>
          <a:p>
            <a:pPr marL="0" indent="0">
              <a:buNone/>
            </a:pPr>
            <a:r>
              <a:rPr lang="ru-RU" sz="2000" b="1" i="1" dirty="0">
                <a:solidFill>
                  <a:srgbClr val="0070C0"/>
                </a:solidFill>
              </a:rPr>
              <a:t>В жилых домах принято ставить распашные двери. </a:t>
            </a:r>
            <a:endParaRPr lang="ru-RU" sz="2000" b="1" i="1" dirty="0" smtClean="0">
              <a:solidFill>
                <a:srgbClr val="0070C0"/>
              </a:solidFill>
            </a:endParaRPr>
          </a:p>
          <a:p>
            <a:pPr marL="0" indent="0">
              <a:buNone/>
            </a:pPr>
            <a:r>
              <a:rPr lang="ru-RU" sz="2000" i="1" dirty="0" smtClean="0">
                <a:latin typeface="Arial" pitchFamily="34" charset="0"/>
                <a:cs typeface="Arial" pitchFamily="34" charset="0"/>
              </a:rPr>
              <a:t>Они </a:t>
            </a:r>
            <a:r>
              <a:rPr lang="ru-RU" sz="2000" i="1" dirty="0">
                <a:latin typeface="Arial" pitchFamily="34" charset="0"/>
                <a:cs typeface="Arial" pitchFamily="34" charset="0"/>
              </a:rPr>
              <a:t>могут быть изготовлены из: </a:t>
            </a:r>
          </a:p>
          <a:p>
            <a:r>
              <a:rPr lang="ru-RU" sz="2000" i="1" dirty="0" smtClean="0">
                <a:latin typeface="Arial" pitchFamily="34" charset="0"/>
                <a:cs typeface="Arial" pitchFamily="34" charset="0"/>
              </a:rPr>
              <a:t>Натурального  </a:t>
            </a:r>
            <a:r>
              <a:rPr lang="ru-RU" sz="2000" i="1" dirty="0">
                <a:latin typeface="Arial" pitchFamily="34" charset="0"/>
                <a:cs typeface="Arial" pitchFamily="34" charset="0"/>
              </a:rPr>
              <a:t>цельного дерева, </a:t>
            </a:r>
            <a:endParaRPr lang="ru-RU" sz="2000" i="1" dirty="0" smtClean="0">
              <a:latin typeface="Arial" pitchFamily="34" charset="0"/>
              <a:cs typeface="Arial" pitchFamily="34" charset="0"/>
            </a:endParaRPr>
          </a:p>
          <a:p>
            <a:r>
              <a:rPr lang="ru-RU" sz="2000" i="1" dirty="0" smtClean="0">
                <a:latin typeface="Arial" pitchFamily="34" charset="0"/>
                <a:cs typeface="Arial" pitchFamily="34" charset="0"/>
              </a:rPr>
              <a:t>Клеёного</a:t>
            </a:r>
            <a:r>
              <a:rPr lang="ru-RU" sz="2000" i="1" dirty="0">
                <a:latin typeface="Arial" pitchFamily="34" charset="0"/>
                <a:cs typeface="Arial" pitchFamily="34" charset="0"/>
              </a:rPr>
              <a:t>,  наборного дерева.</a:t>
            </a:r>
          </a:p>
          <a:p>
            <a:r>
              <a:rPr lang="ru-RU" sz="2000" i="1" dirty="0">
                <a:latin typeface="Arial" pitchFamily="34" charset="0"/>
                <a:cs typeface="Arial" pitchFamily="34" charset="0"/>
              </a:rPr>
              <a:t>Из шпона на основе из МДФ-панелей.</a:t>
            </a:r>
          </a:p>
          <a:p>
            <a:r>
              <a:rPr lang="ru-RU" sz="2000" i="1" dirty="0">
                <a:latin typeface="Arial" pitchFamily="34" charset="0"/>
                <a:cs typeface="Arial" pitchFamily="34" charset="0"/>
              </a:rPr>
              <a:t>Из пластика.</a:t>
            </a:r>
          </a:p>
          <a:p>
            <a:pPr marL="0" indent="0">
              <a:buNone/>
            </a:pPr>
            <a:r>
              <a:rPr lang="ru-RU" sz="2000" i="1" u="sng" dirty="0" smtClean="0">
                <a:latin typeface="Arial" pitchFamily="34" charset="0"/>
                <a:cs typeface="Arial" pitchFamily="34" charset="0"/>
              </a:rPr>
              <a:t>Распашные </a:t>
            </a:r>
            <a:r>
              <a:rPr lang="ru-RU" sz="2000" i="1" u="sng" dirty="0">
                <a:latin typeface="Arial" pitchFamily="34" charset="0"/>
                <a:cs typeface="Arial" pitchFamily="34" charset="0"/>
              </a:rPr>
              <a:t>двери могут быть:</a:t>
            </a:r>
          </a:p>
          <a:p>
            <a:r>
              <a:rPr lang="ru-RU" sz="2000" i="1" dirty="0">
                <a:latin typeface="Arial" pitchFamily="34" charset="0"/>
                <a:cs typeface="Arial" pitchFamily="34" charset="0"/>
              </a:rPr>
              <a:t>Стеклянными,</a:t>
            </a:r>
          </a:p>
          <a:p>
            <a:r>
              <a:rPr lang="ru-RU" sz="2000" i="1" dirty="0">
                <a:latin typeface="Arial" pitchFamily="34" charset="0"/>
                <a:cs typeface="Arial" pitchFamily="34" charset="0"/>
              </a:rPr>
              <a:t>Глухими</a:t>
            </a:r>
            <a:r>
              <a:rPr lang="ru-RU" sz="2000" i="1" dirty="0" smtClean="0">
                <a:latin typeface="Arial" pitchFamily="34" charset="0"/>
                <a:cs typeface="Arial" pitchFamily="34" charset="0"/>
              </a:rPr>
              <a:t>.</a:t>
            </a:r>
            <a:endParaRPr lang="ru-RU" sz="2000" i="1" dirty="0">
              <a:latin typeface="Arial" pitchFamily="34" charset="0"/>
              <a:cs typeface="Arial" pitchFamily="34" charset="0"/>
            </a:endParaRPr>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14942" y="2500306"/>
            <a:ext cx="3418623" cy="3294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596822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609600"/>
            <a:ext cx="7534300" cy="1320800"/>
          </a:xfrm>
        </p:spPr>
        <p:txBody>
          <a:bodyPr>
            <a:normAutofit fontScale="90000"/>
          </a:bodyPr>
          <a:lstStyle/>
          <a:p>
            <a:pPr algn="ctr"/>
            <a:r>
              <a:rPr lang="ru-RU" sz="3100" b="1" i="1" dirty="0" smtClean="0">
                <a:solidFill>
                  <a:srgbClr val="0070C0"/>
                </a:solidFill>
                <a:latin typeface="Arial" pitchFamily="34" charset="0"/>
                <a:cs typeface="Arial" pitchFamily="34" charset="0"/>
              </a:rPr>
              <a:t>Конструкция дверей может быть разнообразной:</a:t>
            </a:r>
            <a:r>
              <a:rPr lang="ru-RU" b="1" i="1" dirty="0" smtClean="0">
                <a:solidFill>
                  <a:srgbClr val="0070C0"/>
                </a:solidFill>
                <a:latin typeface="Arial" pitchFamily="34" charset="0"/>
                <a:cs typeface="Arial" pitchFamily="34" charset="0"/>
              </a:rPr>
              <a:t/>
            </a:r>
            <a:br>
              <a:rPr lang="ru-RU" b="1" i="1" dirty="0" smtClean="0">
                <a:solidFill>
                  <a:srgbClr val="0070C0"/>
                </a:solidFill>
                <a:latin typeface="Arial" pitchFamily="34" charset="0"/>
                <a:cs typeface="Arial" pitchFamily="34" charset="0"/>
              </a:rPr>
            </a:br>
            <a:endParaRPr lang="ru-RU" dirty="0"/>
          </a:p>
        </p:txBody>
      </p:sp>
      <p:sp>
        <p:nvSpPr>
          <p:cNvPr id="3" name="Содержимое 2"/>
          <p:cNvSpPr>
            <a:spLocks noGrp="1"/>
          </p:cNvSpPr>
          <p:nvPr>
            <p:ph sz="half" idx="1"/>
          </p:nvPr>
        </p:nvSpPr>
        <p:spPr>
          <a:xfrm>
            <a:off x="571472" y="1928802"/>
            <a:ext cx="2992416" cy="3880772"/>
          </a:xfrm>
        </p:spPr>
        <p:txBody>
          <a:bodyPr>
            <a:normAutofit/>
          </a:bodyPr>
          <a:lstStyle/>
          <a:p>
            <a:pPr>
              <a:buNone/>
            </a:pPr>
            <a:r>
              <a:rPr lang="ru-RU" sz="2400" b="1" i="1" dirty="0" smtClean="0">
                <a:solidFill>
                  <a:srgbClr val="C00000"/>
                </a:solidFill>
              </a:rPr>
              <a:t>1.  Распашные одностворчатые двери.</a:t>
            </a:r>
          </a:p>
          <a:p>
            <a:pPr marL="0" indent="0">
              <a:buNone/>
            </a:pPr>
            <a:r>
              <a:rPr lang="ru-RU" sz="2400" i="1" dirty="0" smtClean="0">
                <a:latin typeface="Arial" pitchFamily="34" charset="0"/>
                <a:cs typeface="Arial" pitchFamily="34" charset="0"/>
              </a:rPr>
              <a:t>Эти двери состоят из одной дверной коробки и одного дверного  полотна, ширина которого может быть 600, 700,  800 мм.</a:t>
            </a:r>
          </a:p>
          <a:p>
            <a:endParaRPr lang="ru-RU" dirty="0"/>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1556792"/>
            <a:ext cx="4392488" cy="4418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395536" y="260648"/>
            <a:ext cx="4104456" cy="5184576"/>
          </a:xfrm>
        </p:spPr>
        <p:txBody>
          <a:bodyPr>
            <a:normAutofit/>
          </a:bodyPr>
          <a:lstStyle/>
          <a:p>
            <a:pPr marL="0" indent="0">
              <a:buNone/>
            </a:pPr>
            <a:r>
              <a:rPr lang="ru-RU" sz="2400" b="1" i="1" dirty="0" smtClean="0">
                <a:solidFill>
                  <a:srgbClr val="C00000"/>
                </a:solidFill>
                <a:latin typeface="Arial" pitchFamily="34" charset="0"/>
                <a:cs typeface="Arial" pitchFamily="34" charset="0"/>
              </a:rPr>
              <a:t>2. Распашные </a:t>
            </a:r>
            <a:r>
              <a:rPr lang="ru-RU" sz="2400" b="1" i="1" dirty="0" err="1" smtClean="0">
                <a:solidFill>
                  <a:srgbClr val="C00000"/>
                </a:solidFill>
                <a:latin typeface="Arial" pitchFamily="34" charset="0"/>
                <a:cs typeface="Arial" pitchFamily="34" charset="0"/>
              </a:rPr>
              <a:t>полуторостворчатыедвери</a:t>
            </a:r>
            <a:r>
              <a:rPr lang="ru-RU" sz="2400" b="1" i="1" dirty="0" smtClean="0">
                <a:solidFill>
                  <a:srgbClr val="C00000"/>
                </a:solidFill>
                <a:latin typeface="Arial" pitchFamily="34" charset="0"/>
                <a:cs typeface="Arial" pitchFamily="34" charset="0"/>
              </a:rPr>
              <a:t>.</a:t>
            </a:r>
          </a:p>
          <a:p>
            <a:pPr marL="0" indent="0">
              <a:buNone/>
            </a:pPr>
            <a:r>
              <a:rPr lang="ru-RU" sz="2400" i="1" dirty="0" smtClean="0">
                <a:latin typeface="Arial" pitchFamily="34" charset="0"/>
                <a:cs typeface="Arial" pitchFamily="34" charset="0"/>
              </a:rPr>
              <a:t>	</a:t>
            </a:r>
          </a:p>
          <a:p>
            <a:pPr marL="0" indent="0">
              <a:buNone/>
            </a:pPr>
            <a:r>
              <a:rPr lang="ru-RU" sz="2400" i="1" dirty="0" smtClean="0">
                <a:latin typeface="Arial" pitchFamily="34" charset="0"/>
                <a:cs typeface="Arial" pitchFamily="34" charset="0"/>
              </a:rPr>
              <a:t>Эти двери состоят из одной дверной коробки и двух дверных полотен, одно из которых шире другого в полтора раза.</a:t>
            </a:r>
            <a:endParaRPr lang="ru-RU" sz="2400" i="1" dirty="0">
              <a:latin typeface="Arial" pitchFamily="34" charset="0"/>
              <a:cs typeface="Arial" pitchFamily="34" charset="0"/>
            </a:endParaRPr>
          </a:p>
          <a:p>
            <a:pPr marL="0" indent="0">
              <a:buNone/>
            </a:pPr>
            <a:endParaRPr lang="ru-RU"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3467" y="1124744"/>
            <a:ext cx="4992237" cy="4852506"/>
          </a:xfrm>
          <a:prstGeom prst="rect">
            <a:avLst/>
          </a:prstGeom>
        </p:spPr>
      </p:pic>
    </p:spTree>
    <p:extLst>
      <p:ext uri="{BB962C8B-B14F-4D97-AF65-F5344CB8AC3E}">
        <p14:creationId xmlns:p14="http://schemas.microsoft.com/office/powerpoint/2010/main" val="317760361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79512" y="332656"/>
            <a:ext cx="4320480" cy="5025740"/>
          </a:xfrm>
        </p:spPr>
        <p:txBody>
          <a:bodyPr>
            <a:normAutofit/>
          </a:bodyPr>
          <a:lstStyle/>
          <a:p>
            <a:pPr marL="0" indent="0">
              <a:buNone/>
            </a:pPr>
            <a:r>
              <a:rPr lang="ru-RU" sz="2400" b="1" i="1" dirty="0" smtClean="0">
                <a:solidFill>
                  <a:srgbClr val="C00000"/>
                </a:solidFill>
                <a:latin typeface="Arial" pitchFamily="34" charset="0"/>
                <a:cs typeface="Arial" pitchFamily="34" charset="0"/>
              </a:rPr>
              <a:t>3</a:t>
            </a:r>
            <a:r>
              <a:rPr lang="ru-RU" sz="2600" b="1" i="1" dirty="0" smtClean="0">
                <a:solidFill>
                  <a:srgbClr val="C00000"/>
                </a:solidFill>
                <a:latin typeface="Arial" pitchFamily="34" charset="0"/>
                <a:cs typeface="Arial" pitchFamily="34" charset="0"/>
              </a:rPr>
              <a:t>. Распашные двухстворчатые двери.</a:t>
            </a:r>
          </a:p>
          <a:p>
            <a:pPr marL="0" indent="0">
              <a:buNone/>
            </a:pPr>
            <a:endParaRPr lang="ru-RU" sz="2600" i="1" dirty="0" smtClean="0">
              <a:latin typeface="Arial" pitchFamily="34" charset="0"/>
              <a:cs typeface="Arial" pitchFamily="34" charset="0"/>
            </a:endParaRPr>
          </a:p>
          <a:p>
            <a:pPr marL="0" indent="0">
              <a:buNone/>
            </a:pPr>
            <a:r>
              <a:rPr lang="ru-RU" sz="2600" i="1" dirty="0" smtClean="0">
                <a:latin typeface="Arial" pitchFamily="34" charset="0"/>
                <a:cs typeface="Arial" pitchFamily="34" charset="0"/>
              </a:rPr>
              <a:t>Эти двери состоят из одной дверной коробки и двух равных между собой дверных полотен.</a:t>
            </a:r>
          </a:p>
          <a:p>
            <a:pPr marL="0" indent="0">
              <a:buNone/>
            </a:pPr>
            <a:r>
              <a:rPr lang="ru-RU" sz="2600" i="1" dirty="0" smtClean="0">
                <a:latin typeface="Arial" pitchFamily="34" charset="0"/>
                <a:cs typeface="Arial" pitchFamily="34" charset="0"/>
              </a:rPr>
              <a:t>Они могут быть  глухими и застеклёнными.</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43438" y="1571612"/>
            <a:ext cx="3821987" cy="4451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3545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13676" y="620688"/>
            <a:ext cx="5366970" cy="5881856"/>
          </a:xfrm>
        </p:spPr>
        <p:txBody>
          <a:bodyPr>
            <a:noAutofit/>
          </a:bodyPr>
          <a:lstStyle/>
          <a:p>
            <a:pPr marL="0" indent="0">
              <a:buNone/>
            </a:pPr>
            <a:r>
              <a:rPr lang="ru-RU" sz="2400" b="1" i="1" dirty="0" smtClean="0">
                <a:solidFill>
                  <a:srgbClr val="C00000"/>
                </a:solidFill>
                <a:latin typeface="Arial" pitchFamily="34" charset="0"/>
                <a:cs typeface="Arial" pitchFamily="34" charset="0"/>
              </a:rPr>
              <a:t>                     4. Раздвижные двери.</a:t>
            </a:r>
          </a:p>
          <a:p>
            <a:pPr marL="0" indent="0">
              <a:buNone/>
            </a:pPr>
            <a:endParaRPr lang="ru-RU" sz="2400" i="1" dirty="0" smtClean="0">
              <a:latin typeface="Arial" pitchFamily="34" charset="0"/>
              <a:cs typeface="Arial" pitchFamily="34" charset="0"/>
            </a:endParaRPr>
          </a:p>
          <a:p>
            <a:pPr marL="0" indent="0" algn="ctr">
              <a:buNone/>
            </a:pPr>
            <a:r>
              <a:rPr lang="ru-RU" i="1" dirty="0" smtClean="0">
                <a:latin typeface="Arial" pitchFamily="34" charset="0"/>
                <a:cs typeface="Arial" pitchFamily="34" charset="0"/>
              </a:rPr>
              <a:t>Такие двери позволяют экономить квартирное пространство, так как открываются путём смещения дверного полотна в сторону (вправо или влево).</a:t>
            </a:r>
          </a:p>
          <a:p>
            <a:pPr marL="0" indent="0" algn="ctr">
              <a:buNone/>
            </a:pPr>
            <a:r>
              <a:rPr lang="ru-RU" i="1" dirty="0" smtClean="0">
                <a:latin typeface="Arial" pitchFamily="34" charset="0"/>
                <a:cs typeface="Arial" pitchFamily="34" charset="0"/>
              </a:rPr>
              <a:t>Раздвижные двери  перемещаются по специальному устройству, которое состоит из направляющего профиля и роликов.</a:t>
            </a:r>
          </a:p>
          <a:p>
            <a:pPr marL="0" indent="0">
              <a:buNone/>
            </a:pPr>
            <a:endParaRPr lang="ru-RU" sz="2400" i="1" dirty="0">
              <a:latin typeface="Arial" pitchFamily="34" charset="0"/>
              <a:cs typeface="Arial" pitchFamily="34" charset="0"/>
            </a:endParaRPr>
          </a:p>
          <a:p>
            <a:pPr marL="0" indent="0">
              <a:buNone/>
            </a:pPr>
            <a:endParaRPr lang="ru-RU" sz="2400" i="1" dirty="0">
              <a:latin typeface="Arial" pitchFamily="34" charset="0"/>
              <a:cs typeface="Arial" pitchFamily="34"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8280" y="1988840"/>
            <a:ext cx="3656030" cy="3885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31253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286363" y="260648"/>
            <a:ext cx="4357718" cy="928694"/>
          </a:xfrm>
        </p:spPr>
        <p:txBody>
          <a:bodyPr>
            <a:normAutofit/>
          </a:bodyPr>
          <a:lstStyle/>
          <a:p>
            <a:pPr marL="0" indent="0">
              <a:buNone/>
            </a:pPr>
            <a:r>
              <a:rPr lang="ru-RU" sz="2400" b="1" i="1" dirty="0" smtClean="0">
                <a:solidFill>
                  <a:srgbClr val="C00000"/>
                </a:solidFill>
                <a:latin typeface="Arial" pitchFamily="34" charset="0"/>
                <a:cs typeface="Arial" pitchFamily="34" charset="0"/>
              </a:rPr>
              <a:t>   5. Складные двери.</a:t>
            </a:r>
          </a:p>
          <a:p>
            <a:pPr marL="0" indent="0">
              <a:buNone/>
            </a:pPr>
            <a:endParaRPr lang="ru-RU" sz="2400" b="1" i="1" dirty="0">
              <a:solidFill>
                <a:srgbClr val="C00000"/>
              </a:solidFill>
              <a:latin typeface="Arial" pitchFamily="34" charset="0"/>
              <a:cs typeface="Arial" pitchFamily="34" charset="0"/>
            </a:endParaRPr>
          </a:p>
          <a:p>
            <a:pPr marL="0" indent="0">
              <a:buNone/>
            </a:pPr>
            <a:endParaRPr lang="ru-RU" sz="2400" i="1" dirty="0">
              <a:latin typeface="Arial" pitchFamily="34" charset="0"/>
              <a:cs typeface="Arial" pitchFamily="34" charset="0"/>
            </a:endParaRPr>
          </a:p>
        </p:txBody>
      </p:sp>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1599731"/>
            <a:ext cx="3607475" cy="39715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107504" y="1916832"/>
            <a:ext cx="4357718" cy="3477875"/>
          </a:xfrm>
          <a:prstGeom prst="rect">
            <a:avLst/>
          </a:prstGeom>
        </p:spPr>
        <p:txBody>
          <a:bodyPr wrap="square">
            <a:spAutoFit/>
          </a:bodyPr>
          <a:lstStyle/>
          <a:p>
            <a:pPr algn="ctr"/>
            <a:r>
              <a:rPr lang="ru-RU" sz="1400" i="1" dirty="0" smtClean="0">
                <a:latin typeface="Arial" pitchFamily="34" charset="0"/>
                <a:cs typeface="Arial" pitchFamily="34" charset="0"/>
              </a:rPr>
              <a:t>	</a:t>
            </a:r>
            <a:r>
              <a:rPr lang="ru-RU" sz="2000" i="1" dirty="0" smtClean="0">
                <a:latin typeface="Arial" pitchFamily="34" charset="0"/>
                <a:cs typeface="Arial" pitchFamily="34" charset="0"/>
              </a:rPr>
              <a:t>Эти </a:t>
            </a:r>
            <a:r>
              <a:rPr lang="ru-RU" sz="2000" i="1" dirty="0">
                <a:latin typeface="Arial" pitchFamily="34" charset="0"/>
                <a:cs typeface="Arial" pitchFamily="34" charset="0"/>
              </a:rPr>
              <a:t>двери </a:t>
            </a:r>
            <a:r>
              <a:rPr lang="ru-RU" sz="2000" i="1" dirty="0" smtClean="0">
                <a:latin typeface="Arial" pitchFamily="34" charset="0"/>
                <a:cs typeface="Arial" pitchFamily="34" charset="0"/>
              </a:rPr>
              <a:t>также позволяют </a:t>
            </a:r>
            <a:r>
              <a:rPr lang="ru-RU" sz="2000" i="1" dirty="0">
                <a:latin typeface="Arial" pitchFamily="34" charset="0"/>
                <a:cs typeface="Arial" pitchFamily="34" charset="0"/>
              </a:rPr>
              <a:t>экономить квартирное пространство, так как открываются путём </a:t>
            </a:r>
            <a:r>
              <a:rPr lang="ru-RU" sz="2000" i="1" dirty="0" smtClean="0">
                <a:latin typeface="Arial" pitchFamily="34" charset="0"/>
                <a:cs typeface="Arial" pitchFamily="34" charset="0"/>
              </a:rPr>
              <a:t>сложения </a:t>
            </a:r>
            <a:r>
              <a:rPr lang="ru-RU" sz="2000" i="1" dirty="0">
                <a:latin typeface="Arial" pitchFamily="34" charset="0"/>
                <a:cs typeface="Arial" pitchFamily="34" charset="0"/>
              </a:rPr>
              <a:t>дверного полотна в </a:t>
            </a:r>
            <a:r>
              <a:rPr lang="ru-RU" sz="2000" i="1" dirty="0" smtClean="0">
                <a:latin typeface="Arial" pitchFamily="34" charset="0"/>
                <a:cs typeface="Arial" pitchFamily="34" charset="0"/>
              </a:rPr>
              <a:t> одну или в две стороны.  Дверное полотно состоят из нескольких створок, которые соединяются между собой дверными петлями и перемещается  по специальным направляющим.</a:t>
            </a:r>
            <a:endParaRPr lang="ru-RU" sz="2000" i="1" dirty="0">
              <a:latin typeface="Arial" pitchFamily="34" charset="0"/>
              <a:cs typeface="Arial" pitchFamily="34" charset="0"/>
            </a:endParaRPr>
          </a:p>
        </p:txBody>
      </p:sp>
    </p:spTree>
    <p:extLst>
      <p:ext uri="{BB962C8B-B14F-4D97-AF65-F5344CB8AC3E}">
        <p14:creationId xmlns:p14="http://schemas.microsoft.com/office/powerpoint/2010/main" val="167132830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546</TotalTime>
  <Words>1359</Words>
  <Application>Microsoft Office PowerPoint</Application>
  <PresentationFormat>Экран (4:3)</PresentationFormat>
  <Paragraphs>107</Paragraphs>
  <Slides>19</Slides>
  <Notes>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19</vt:i4>
      </vt:variant>
    </vt:vector>
  </HeadingPairs>
  <TitlesOfParts>
    <vt:vector size="25" baseType="lpstr">
      <vt:lpstr>Arial</vt:lpstr>
      <vt:lpstr>Calibri</vt:lpstr>
      <vt:lpstr>Calibri Light</vt:lpstr>
      <vt:lpstr>inherit</vt:lpstr>
      <vt:lpstr>Times New Roman</vt:lpstr>
      <vt:lpstr>Тема Office</vt:lpstr>
      <vt:lpstr>ВЫПУСКНАЯ  КВАЛИФИКАЦИОННАЯ РАБОТА</vt:lpstr>
      <vt:lpstr>            Типы дверей </vt:lpstr>
      <vt:lpstr>Презентация PowerPoint</vt:lpstr>
      <vt:lpstr>Классификация дверей.</vt:lpstr>
      <vt:lpstr>Конструкция дверей может быть разнообразной: </vt:lpstr>
      <vt:lpstr>Презентация PowerPoint</vt:lpstr>
      <vt:lpstr>Презентация PowerPoint</vt:lpstr>
      <vt:lpstr>Презентация PowerPoint</vt:lpstr>
      <vt:lpstr>Презентация PowerPoint</vt:lpstr>
      <vt:lpstr>Конструкция межкомнатной  двери.</vt:lpstr>
      <vt:lpstr>Анкерный винт и порядок его установки.</vt:lpstr>
      <vt:lpstr>Установка дверного полотна в дверную коробку.</vt:lpstr>
      <vt:lpstr>Инструмент, применяемый для ремонта двери.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Ремонт  дверей.</dc:title>
  <dc:creator>User</dc:creator>
  <cp:lastModifiedBy>Admin</cp:lastModifiedBy>
  <cp:revision>69</cp:revision>
  <dcterms:created xsi:type="dcterms:W3CDTF">2015-11-12T15:19:45Z</dcterms:created>
  <dcterms:modified xsi:type="dcterms:W3CDTF">2023-04-17T13:39:18Z</dcterms:modified>
</cp:coreProperties>
</file>