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6" r:id="rId6"/>
    <p:sldId id="275" r:id="rId7"/>
    <p:sldId id="261" r:id="rId8"/>
    <p:sldId id="263" r:id="rId9"/>
    <p:sldId id="262" r:id="rId10"/>
    <p:sldId id="268" r:id="rId11"/>
    <p:sldId id="264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-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4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8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64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7885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208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421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47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95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1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16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0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6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97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5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0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3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267AFE8-01C9-4242-A22B-0DF6540041CA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44EC8-9757-4F84-9B03-1D1D54B9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135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culture.ru/s/impressionis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biographe.ru/znamenitosti/pol-sezan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Импрессионист Клод Моне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Изучение творчества художника на основе серии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картин «Парламент в Лондоне»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54955" y="5133996"/>
            <a:ext cx="8825658" cy="86142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1800" dirty="0" smtClean="0"/>
              <a:t>Автор Биркле Вера Александровна</a:t>
            </a:r>
          </a:p>
          <a:p>
            <a:pPr algn="r"/>
            <a:r>
              <a:rPr lang="ru-RU" sz="1800" dirty="0" smtClean="0"/>
              <a:t>Учитель изобразительного искусства </a:t>
            </a:r>
          </a:p>
          <a:p>
            <a:pPr algn="r"/>
            <a:r>
              <a:rPr lang="ru-RU" sz="1800" dirty="0" smtClean="0"/>
              <a:t>МБОУ СОШ № 51 г. Воронеж</a:t>
            </a:r>
            <a:endParaRPr lang="ru-RU" sz="1800" dirty="0"/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>
          <a:xfrm>
            <a:off x="1154955" y="6352031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ru-RU" sz="1800" dirty="0" smtClean="0"/>
              <a:t>2023 г.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607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rouillard, London Parliament, Claude Mon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831" y="1140418"/>
            <a:ext cx="6512169" cy="571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эффект </a:t>
            </a:r>
            <a:r>
              <a:rPr lang="ru-RU" i="1" dirty="0" smtClean="0"/>
              <a:t>тумана, 1904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9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eagulls, the Thames &amp; Houses of Parliament by Claude Monet, Pushkin Muse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602" y="1133924"/>
            <a:ext cx="6579397" cy="57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</a:t>
            </a:r>
            <a:r>
              <a:rPr lang="ru-RU" i="1" dirty="0" smtClean="0"/>
              <a:t>чайки, 1903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onet - Wildenstein 1996, 16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646" y="1068153"/>
            <a:ext cx="6758354" cy="578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вечерний </a:t>
            </a:r>
            <a:r>
              <a:rPr lang="ru-RU" i="1" dirty="0" smtClean="0"/>
              <a:t>эффект, 1903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5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5157215" cy="5855506"/>
          </a:xfrm>
        </p:spPr>
        <p:txBody>
          <a:bodyPr>
            <a:normAutofit/>
          </a:bodyPr>
          <a:lstStyle/>
          <a:p>
            <a:r>
              <a:rPr lang="ru-RU" dirty="0"/>
              <a:t>Серия создана </a:t>
            </a:r>
            <a:r>
              <a:rPr lang="ru-RU" dirty="0" smtClean="0"/>
              <a:t>Клодом Моне в </a:t>
            </a:r>
            <a:r>
              <a:rPr lang="ru-RU" dirty="0"/>
              <a:t>период 1899—1905 годов; всего в этой серии известно 19 картин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9404723" cy="1400530"/>
          </a:xfrm>
        </p:spPr>
        <p:txBody>
          <a:bodyPr/>
          <a:lstStyle/>
          <a:p>
            <a:r>
              <a:rPr lang="ru-RU" dirty="0" smtClean="0"/>
              <a:t>Клод Моне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024128"/>
            <a:ext cx="6876287" cy="55595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Клод Моне – французский живописец и один из основателей импрессионизма. </a:t>
            </a:r>
            <a:endParaRPr lang="ru-RU" dirty="0" smtClean="0"/>
          </a:p>
          <a:p>
            <a:r>
              <a:rPr lang="ru-RU" dirty="0">
                <a:solidFill>
                  <a:srgbClr val="FFFF00"/>
                </a:solidFill>
                <a:hlinkClick r:id="rId2"/>
              </a:rPr>
              <a:t>Импрессионизм</a:t>
            </a:r>
            <a:r>
              <a:rPr lang="ru-RU" dirty="0" smtClean="0"/>
              <a:t> </a:t>
            </a:r>
            <a:r>
              <a:rPr lang="ru-RU" dirty="0"/>
              <a:t>– это направление в живописи, которое появилось во Франции в конце XIX века. </a:t>
            </a:r>
            <a:endParaRPr lang="ru-RU" dirty="0" smtClean="0"/>
          </a:p>
          <a:p>
            <a:r>
              <a:rPr lang="ru-RU" dirty="0" smtClean="0"/>
              <a:t>Слово </a:t>
            </a:r>
            <a:r>
              <a:rPr lang="ru-RU" dirty="0"/>
              <a:t>«импрессионизм» произошло от французского </a:t>
            </a:r>
            <a:r>
              <a:rPr lang="ru-RU" i="1" dirty="0" err="1"/>
              <a:t>impression</a:t>
            </a:r>
            <a:r>
              <a:rPr lang="ru-RU" dirty="0"/>
              <a:t> — «впечатление». </a:t>
            </a:r>
            <a:endParaRPr lang="ru-RU" dirty="0" smtClean="0"/>
          </a:p>
          <a:p>
            <a:r>
              <a:rPr lang="ru-RU" dirty="0" smtClean="0"/>
              <a:t>Впервые </a:t>
            </a:r>
            <a:r>
              <a:rPr lang="ru-RU" dirty="0"/>
              <a:t>этот термин использовал журналист Луи </a:t>
            </a:r>
            <a:r>
              <a:rPr lang="ru-RU" dirty="0" err="1"/>
              <a:t>Леруа</a:t>
            </a:r>
            <a:r>
              <a:rPr lang="ru-RU" dirty="0"/>
              <a:t> в статье о выставке группы молодых художников «Салон отверженных». Он раскритиковал работы живописцев, а их самих назвал «</a:t>
            </a:r>
            <a:r>
              <a:rPr lang="ru-RU" dirty="0" err="1"/>
              <a:t>впечатлистами</a:t>
            </a:r>
            <a:r>
              <a:rPr lang="ru-RU" dirty="0"/>
              <a:t>» — то есть «импрессионистами». </a:t>
            </a:r>
            <a:r>
              <a:rPr lang="ru-RU" dirty="0" err="1"/>
              <a:t>Леруа</a:t>
            </a:r>
            <a:r>
              <a:rPr lang="ru-RU" dirty="0"/>
              <a:t> даже придумал историю про двух посетителей выставки, которые сошли с ума, увидев картину Клода Моне «Впечатление. Восход солнца». </a:t>
            </a:r>
            <a:endParaRPr lang="ru-RU" dirty="0" smtClean="0"/>
          </a:p>
          <a:p>
            <a:r>
              <a:rPr lang="ru-RU" dirty="0" smtClean="0"/>
              <a:t>Художников </a:t>
            </a:r>
            <a:r>
              <a:rPr lang="ru-RU" dirty="0"/>
              <a:t>возмутил текст журналиста. И в знак протеста они сами стали называть себя обидным, как казалось </a:t>
            </a:r>
            <a:r>
              <a:rPr lang="ru-RU" dirty="0" err="1"/>
              <a:t>Леруа</a:t>
            </a:r>
            <a:r>
              <a:rPr lang="ru-RU" dirty="0"/>
              <a:t>, прозвищем «импрессионисты». </a:t>
            </a:r>
          </a:p>
        </p:txBody>
      </p:sp>
      <p:pic>
        <p:nvPicPr>
          <p:cNvPr id="1026" name="Picture 2" descr="Claude Monet, Impression, soleil lev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0" y="1099439"/>
            <a:ext cx="4785360" cy="371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1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9404723" cy="1400530"/>
          </a:xfrm>
        </p:spPr>
        <p:txBody>
          <a:bodyPr/>
          <a:lstStyle/>
          <a:p>
            <a:r>
              <a:rPr lang="ru-RU" dirty="0" smtClean="0"/>
              <a:t>Клод Моне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024128"/>
            <a:ext cx="6876287" cy="55595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Моне родился в 1840 году в Париже.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раннего детства любил рисовать и вначале прославился как карикатурист, приобретя некоторую известность.  </a:t>
            </a:r>
            <a:endParaRPr lang="ru-RU" dirty="0" smtClean="0"/>
          </a:p>
          <a:p>
            <a:r>
              <a:rPr lang="ru-RU" dirty="0" smtClean="0"/>
              <a:t>Моне </a:t>
            </a:r>
            <a:r>
              <a:rPr lang="ru-RU" dirty="0"/>
              <a:t>начал заниматься с художником </a:t>
            </a:r>
            <a:r>
              <a:rPr lang="ru-RU" dirty="0" err="1"/>
              <a:t>Эженом</a:t>
            </a:r>
            <a:r>
              <a:rPr lang="ru-RU" dirty="0"/>
              <a:t> </a:t>
            </a:r>
            <a:r>
              <a:rPr lang="ru-RU" dirty="0" err="1"/>
              <a:t>Буденом</a:t>
            </a:r>
            <a:r>
              <a:rPr lang="ru-RU" dirty="0"/>
              <a:t>, и вскоре </a:t>
            </a:r>
            <a:r>
              <a:rPr lang="ru-RU" dirty="0" smtClean="0"/>
              <a:t>нашел </a:t>
            </a:r>
            <a:r>
              <a:rPr lang="ru-RU" dirty="0"/>
              <a:t>свое настоящее призвание – пейзажи.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1859-м Моне уехал в Париж, начал работать в студии вместе с другими бедными художниками. Чтобы больше узнать о живописи, молодой человек бывает на выставках и в галереях.  </a:t>
            </a:r>
            <a:endParaRPr lang="ru-RU" dirty="0" smtClean="0"/>
          </a:p>
          <a:p>
            <a:r>
              <a:rPr lang="ru-RU" dirty="0" smtClean="0"/>
              <a:t>Вскоре </a:t>
            </a:r>
            <a:r>
              <a:rPr lang="ru-RU" dirty="0"/>
              <a:t>пришел в студию Шарля </a:t>
            </a:r>
            <a:r>
              <a:rPr lang="ru-RU" dirty="0" err="1"/>
              <a:t>Глейра</a:t>
            </a:r>
            <a:r>
              <a:rPr lang="ru-RU" dirty="0"/>
              <a:t>. Именно там он впервые встретил Альфреда </a:t>
            </a:r>
            <a:r>
              <a:rPr lang="ru-RU" dirty="0" err="1"/>
              <a:t>Сислея</a:t>
            </a:r>
            <a:r>
              <a:rPr lang="ru-RU" dirty="0"/>
              <a:t>, Огюста Ренуара, Фредерика Базиля. Потом среди его знакомых появляются </a:t>
            </a:r>
            <a:r>
              <a:rPr lang="ru-RU" dirty="0">
                <a:hlinkClick r:id="rId2"/>
              </a:rPr>
              <a:t>Сезанн </a:t>
            </a:r>
            <a:r>
              <a:rPr lang="ru-RU" dirty="0"/>
              <a:t>и </a:t>
            </a:r>
            <a:r>
              <a:rPr lang="ru-RU" dirty="0" err="1"/>
              <a:t>Писарро</a:t>
            </a:r>
            <a:r>
              <a:rPr lang="ru-RU" dirty="0"/>
              <a:t>. Они были практически одногодками, с аналогичными взглядами на мир искусства и живописи. Из них и получился тот костяк, вокруг которого объединились импрессионисты. </a:t>
            </a:r>
          </a:p>
        </p:txBody>
      </p:sp>
      <p:pic>
        <p:nvPicPr>
          <p:cNvPr id="2050" name="Picture 2" descr="Клод Моне, фотография Надара, 1899 го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656" y="1104420"/>
            <a:ext cx="1767841" cy="287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79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218966"/>
            <a:ext cx="11216170" cy="5855506"/>
          </a:xfrm>
        </p:spPr>
        <p:txBody>
          <a:bodyPr>
            <a:normAutofit/>
          </a:bodyPr>
          <a:lstStyle/>
          <a:p>
            <a:r>
              <a:rPr lang="ru-RU" dirty="0"/>
              <a:t>Идея воплотить на полотне волны знаменитой Темзы, покрытые туманом, из которого будут выступать очертания готического архитектурного комплекса Парламента, пришла к Моне в 1900. </a:t>
            </a:r>
            <a:endParaRPr lang="ru-RU" dirty="0" smtClean="0"/>
          </a:p>
          <a:p>
            <a:r>
              <a:rPr lang="ru-RU" dirty="0" smtClean="0"/>
              <a:t>Здесь </a:t>
            </a:r>
            <a:r>
              <a:rPr lang="ru-RU" dirty="0"/>
              <a:t>сошлись два обстоятельства – знакомство с творчеством английского живописца Уильяма Тернера и давняя любовь мастера к английской столице, и особенно, к туманной Темзе.   </a:t>
            </a:r>
          </a:p>
        </p:txBody>
      </p:sp>
      <p:pic>
        <p:nvPicPr>
          <p:cNvPr id="3074" name="Picture 2" descr="Monet - Wildenstein 1996, 159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908323"/>
            <a:ext cx="12192000" cy="294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3968495" cy="1405362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симфония в </a:t>
            </a:r>
            <a:r>
              <a:rPr lang="ru-RU" i="1" dirty="0" smtClean="0"/>
              <a:t>розовом</a:t>
            </a:r>
            <a:endParaRPr lang="ru-RU" dirty="0"/>
          </a:p>
        </p:txBody>
      </p:sp>
      <p:pic>
        <p:nvPicPr>
          <p:cNvPr id="5" name="Picture 8" descr="Monet - Wildenstein 1996, 15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548" y="1143000"/>
            <a:ext cx="7351451" cy="571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60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башни </a:t>
            </a:r>
            <a:r>
              <a:rPr lang="ru-RU" i="1" dirty="0" smtClean="0"/>
              <a:t>Вестминстера</a:t>
            </a:r>
            <a:endParaRPr lang="ru-RU" dirty="0"/>
          </a:p>
        </p:txBody>
      </p:sp>
      <p:pic>
        <p:nvPicPr>
          <p:cNvPr id="4098" name="Picture 2" descr="Claude Monet, Houses of Parliament, London, 1900-1903, 1933.1164, Art Institute of Chica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2" y="1133924"/>
            <a:ext cx="6547338" cy="572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3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onet - Wildenstein 1996, 16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2" y="1178183"/>
            <a:ext cx="6547338" cy="567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заходящее </a:t>
            </a:r>
            <a:r>
              <a:rPr lang="ru-RU" i="1" dirty="0" smtClean="0"/>
              <a:t>солнце, 1902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8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laude Monet, Londres, Le Parlement, Reflets sur la Tamise, 1905, huile sur toile, Musée Marmottan Monet, Pari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2" y="1135264"/>
            <a:ext cx="6547338" cy="572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отражения на </a:t>
            </a:r>
            <a:r>
              <a:rPr lang="ru-RU" i="1" dirty="0" smtClean="0"/>
              <a:t>Темзе, 1905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laude Monet - Le Parlement, coucher de sole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3" y="1082199"/>
            <a:ext cx="6547338" cy="577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6686"/>
            <a:ext cx="10547955" cy="1400530"/>
          </a:xfrm>
        </p:spPr>
        <p:txBody>
          <a:bodyPr/>
          <a:lstStyle/>
          <a:p>
            <a:r>
              <a:rPr lang="ru-RU" sz="4000" dirty="0" smtClean="0"/>
              <a:t>Серия картин «Парламент в Лондоне»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3" y="1301262"/>
            <a:ext cx="4903293" cy="5855506"/>
          </a:xfrm>
        </p:spPr>
        <p:txBody>
          <a:bodyPr>
            <a:normAutofit/>
          </a:bodyPr>
          <a:lstStyle/>
          <a:p>
            <a:r>
              <a:rPr lang="ru-RU" i="1" dirty="0"/>
              <a:t>Парламент, </a:t>
            </a:r>
            <a:r>
              <a:rPr lang="ru-RU" i="1" dirty="0" smtClean="0"/>
              <a:t>закат, 1904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0353" y="4452894"/>
            <a:ext cx="3968495" cy="240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7200" dirty="0" smtClean="0">
                <a:solidFill>
                  <a:schemeClr val="accent6"/>
                </a:solidFill>
              </a:rPr>
              <a:t>КЛОД МОНЕ</a:t>
            </a:r>
            <a:endParaRPr lang="ru-RU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6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499</Words>
  <Application>Microsoft Office PowerPoint</Application>
  <PresentationFormat>Широкоэкранный</PresentationFormat>
  <Paragraphs>47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Ион</vt:lpstr>
      <vt:lpstr>Импрессионист Клод Моне Изучение творчества художника на основе серии картин «Парламент в Лондоне»</vt:lpstr>
      <vt:lpstr>Клод Моне</vt:lpstr>
      <vt:lpstr>Клод Моне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  <vt:lpstr>Серия картин «Парламент в Лондоне»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Импрессионист Клод Моне</dc:title>
  <dc:creator>Биркле</dc:creator>
  <cp:lastModifiedBy>Биркле</cp:lastModifiedBy>
  <cp:revision>12</cp:revision>
  <dcterms:created xsi:type="dcterms:W3CDTF">2023-03-20T14:39:10Z</dcterms:created>
  <dcterms:modified xsi:type="dcterms:W3CDTF">2023-04-17T12:58:42Z</dcterms:modified>
</cp:coreProperties>
</file>