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63" r:id="rId2"/>
    <p:sldId id="289" r:id="rId3"/>
    <p:sldId id="264" r:id="rId4"/>
    <p:sldId id="286" r:id="rId5"/>
    <p:sldId id="287" r:id="rId6"/>
    <p:sldId id="267" r:id="rId7"/>
    <p:sldId id="291" r:id="rId8"/>
    <p:sldId id="292" r:id="rId9"/>
    <p:sldId id="293" r:id="rId10"/>
    <p:sldId id="280" r:id="rId11"/>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0" d="100"/>
          <a:sy n="70" d="100"/>
        </p:scale>
        <p:origin x="1386" y="3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14" name="Заголовок 13"/>
          <p:cNvSpPr>
            <a:spLocks noGrp="1"/>
          </p:cNvSpPr>
          <p:nvPr>
            <p:ph type="ctrTitle"/>
          </p:nvPr>
        </p:nvSpPr>
        <p:spPr>
          <a:xfrm>
            <a:off x="1432560" y="359898"/>
            <a:ext cx="7406640" cy="1472184"/>
          </a:xfrm>
        </p:spPr>
        <p:txBody>
          <a:bodyPr anchor="b"/>
          <a:lstStyle>
            <a:lvl1pPr algn="l">
              <a:defRPr/>
            </a:lvl1pPr>
            <a:extLst/>
          </a:lstStyle>
          <a:p>
            <a:r>
              <a:rPr kumimoji="0" lang="ru-RU" smtClean="0"/>
              <a:t>Образец заголовка</a:t>
            </a:r>
            <a:endParaRPr kumimoji="0" lang="en-US"/>
          </a:p>
        </p:txBody>
      </p:sp>
      <p:sp>
        <p:nvSpPr>
          <p:cNvPr id="22" name="Подзаголовок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ru-RU" smtClean="0"/>
              <a:t>Образец подзаголовка</a:t>
            </a:r>
            <a:endParaRPr kumimoji="0" lang="en-US"/>
          </a:p>
        </p:txBody>
      </p:sp>
      <p:sp>
        <p:nvSpPr>
          <p:cNvPr id="7" name="Дата 6"/>
          <p:cNvSpPr>
            <a:spLocks noGrp="1"/>
          </p:cNvSpPr>
          <p:nvPr>
            <p:ph type="dt" sz="half" idx="10"/>
          </p:nvPr>
        </p:nvSpPr>
        <p:spPr/>
        <p:txBody>
          <a:bodyPr/>
          <a:lstStyle>
            <a:extLst/>
          </a:lstStyle>
          <a:p>
            <a:fld id="{5B106E36-FD25-4E2D-B0AA-010F637433A0}" type="datetimeFigureOut">
              <a:rPr lang="ru-RU" smtClean="0"/>
              <a:pPr/>
              <a:t>29.03.2023</a:t>
            </a:fld>
            <a:endParaRPr lang="ru-RU"/>
          </a:p>
        </p:txBody>
      </p:sp>
      <p:sp>
        <p:nvSpPr>
          <p:cNvPr id="20" name="Нижний колонтитул 19"/>
          <p:cNvSpPr>
            <a:spLocks noGrp="1"/>
          </p:cNvSpPr>
          <p:nvPr>
            <p:ph type="ftr" sz="quarter" idx="11"/>
          </p:nvPr>
        </p:nvSpPr>
        <p:spPr/>
        <p:txBody>
          <a:bodyPr/>
          <a:lstStyle>
            <a:extLst/>
          </a:lstStyle>
          <a:p>
            <a:endParaRPr lang="ru-RU"/>
          </a:p>
        </p:txBody>
      </p:sp>
      <p:sp>
        <p:nvSpPr>
          <p:cNvPr id="10" name="Номер слайда 9"/>
          <p:cNvSpPr>
            <a:spLocks noGrp="1"/>
          </p:cNvSpPr>
          <p:nvPr>
            <p:ph type="sldNum" sz="quarter" idx="12"/>
          </p:nvPr>
        </p:nvSpPr>
        <p:spPr/>
        <p:txBody>
          <a:bodyPr/>
          <a:lstStyle>
            <a:extLst/>
          </a:lstStyle>
          <a:p>
            <a:fld id="{725C68B6-61C2-468F-89AB-4B9F7531AA68}" type="slidenum">
              <a:rPr lang="ru-RU" smtClean="0"/>
              <a:pPr/>
              <a:t>‹#›</a:t>
            </a:fld>
            <a:endParaRPr lang="ru-RU"/>
          </a:p>
        </p:txBody>
      </p:sp>
      <p:sp>
        <p:nvSpPr>
          <p:cNvPr id="8" name="Овал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Овал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5B106E36-FD25-4E2D-B0AA-010F637433A0}" type="datetimeFigureOut">
              <a:rPr lang="ru-RU" smtClean="0"/>
              <a:pPr/>
              <a:t>29.03.2023</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858000" y="274639"/>
            <a:ext cx="1828800" cy="5851525"/>
          </a:xfrm>
        </p:spPr>
        <p:txBody>
          <a:bodyPr vert="eaVert"/>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1143000" y="274640"/>
            <a:ext cx="5562600" cy="5851525"/>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5B106E36-FD25-4E2D-B0AA-010F637433A0}" type="datetimeFigureOut">
              <a:rPr lang="ru-RU" smtClean="0"/>
              <a:pPr/>
              <a:t>29.03.2023</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5B106E36-FD25-4E2D-B0AA-010F637433A0}" type="datetimeFigureOut">
              <a:rPr lang="ru-RU" smtClean="0"/>
              <a:pPr/>
              <a:t>29.03.2023</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sp>
        <p:nvSpPr>
          <p:cNvPr id="7" name="Прямоугольник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Заголовок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extLst/>
          </a:lstStyle>
          <a:p>
            <a:fld id="{5B106E36-FD25-4E2D-B0AA-010F637433A0}" type="datetimeFigureOut">
              <a:rPr lang="ru-RU" smtClean="0"/>
              <a:pPr/>
              <a:t>29.03.2023</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725C68B6-61C2-468F-89AB-4B9F7531AA68}" type="slidenum">
              <a:rPr lang="ru-RU" smtClean="0"/>
              <a:pPr/>
              <a:t>‹#›</a:t>
            </a:fld>
            <a:endParaRPr lang="ru-RU"/>
          </a:p>
        </p:txBody>
      </p:sp>
      <p:sp>
        <p:nvSpPr>
          <p:cNvPr id="10" name="Прямоугольник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Овал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Овал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35608" y="274320"/>
            <a:ext cx="7498080" cy="1143000"/>
          </a:xfrm>
        </p:spPr>
        <p:txBody>
          <a:bodyPr/>
          <a:lstStyle>
            <a:extLst/>
          </a:lstStyle>
          <a:p>
            <a:r>
              <a:rPr kumimoji="0" lang="ru-RU" smtClean="0"/>
              <a:t>Образец заголовка</a:t>
            </a:r>
            <a:endParaRPr kumimoji="0" lang="en-US"/>
          </a:p>
        </p:txBody>
      </p:sp>
      <p:sp>
        <p:nvSpPr>
          <p:cNvPr id="3" name="Содержимое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5B106E36-FD25-4E2D-B0AA-010F637433A0}" type="datetimeFigureOut">
              <a:rPr lang="ru-RU" smtClean="0"/>
              <a:pPr/>
              <a:t>29.03.2023</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extLst/>
          </a:lstStyle>
          <a:p>
            <a:fld id="{5B106E36-FD25-4E2D-B0AA-010F637433A0}" type="datetimeFigureOut">
              <a:rPr lang="ru-RU" smtClean="0"/>
              <a:pPr/>
              <a:t>29.03.2023</a:t>
            </a:fld>
            <a:endParaRPr lang="ru-RU"/>
          </a:p>
        </p:txBody>
      </p:sp>
      <p:sp>
        <p:nvSpPr>
          <p:cNvPr id="8" name="Нижний колонтитул 7"/>
          <p:cNvSpPr>
            <a:spLocks noGrp="1"/>
          </p:cNvSpPr>
          <p:nvPr>
            <p:ph type="ftr" sz="quarter" idx="11"/>
          </p:nvPr>
        </p:nvSpPr>
        <p:spPr/>
        <p:txBody>
          <a:bodyPr/>
          <a:lstStyle>
            <a:extLst/>
          </a:lstStyle>
          <a:p>
            <a:endParaRPr lang="ru-RU"/>
          </a:p>
        </p:txBody>
      </p:sp>
      <p:sp>
        <p:nvSpPr>
          <p:cNvPr id="9" name="Номер слайда 8"/>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35608" y="274320"/>
            <a:ext cx="7498080" cy="1143000"/>
          </a:xfrm>
        </p:spPr>
        <p:txBody>
          <a:bodyPr anchor="ctr"/>
          <a:lstStyle>
            <a:extLst/>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extLst/>
          </a:lstStyle>
          <a:p>
            <a:fld id="{5B106E36-FD25-4E2D-B0AA-010F637433A0}" type="datetimeFigureOut">
              <a:rPr lang="ru-RU" smtClean="0"/>
              <a:pPr/>
              <a:t>29.03.2023</a:t>
            </a:fld>
            <a:endParaRPr lang="ru-RU"/>
          </a:p>
        </p:txBody>
      </p:sp>
      <p:sp>
        <p:nvSpPr>
          <p:cNvPr id="4" name="Нижний колонтитул 3"/>
          <p:cNvSpPr>
            <a:spLocks noGrp="1"/>
          </p:cNvSpPr>
          <p:nvPr>
            <p:ph type="ftr" sz="quarter" idx="11"/>
          </p:nvPr>
        </p:nvSpPr>
        <p:spPr/>
        <p:txBody>
          <a:bodyPr/>
          <a:lstStyle>
            <a:extLst/>
          </a:lstStyle>
          <a:p>
            <a:endParaRPr lang="ru-RU"/>
          </a:p>
        </p:txBody>
      </p:sp>
      <p:sp>
        <p:nvSpPr>
          <p:cNvPr id="5" name="Номер слайда 4"/>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5" name="Прямоугольник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Дата 1"/>
          <p:cNvSpPr>
            <a:spLocks noGrp="1"/>
          </p:cNvSpPr>
          <p:nvPr>
            <p:ph type="dt" sz="half" idx="10"/>
          </p:nvPr>
        </p:nvSpPr>
        <p:spPr/>
        <p:txBody>
          <a:bodyPr/>
          <a:lstStyle>
            <a:extLst/>
          </a:lstStyle>
          <a:p>
            <a:fld id="{5B106E36-FD25-4E2D-B0AA-010F637433A0}" type="datetimeFigureOut">
              <a:rPr lang="ru-RU" smtClean="0"/>
              <a:pPr/>
              <a:t>29.03.2023</a:t>
            </a:fld>
            <a:endParaRPr lang="ru-RU"/>
          </a:p>
        </p:txBody>
      </p:sp>
      <p:sp>
        <p:nvSpPr>
          <p:cNvPr id="3" name="Нижний колонтитул 2"/>
          <p:cNvSpPr>
            <a:spLocks noGrp="1"/>
          </p:cNvSpPr>
          <p:nvPr>
            <p:ph type="ftr" sz="quarter" idx="11"/>
          </p:nvPr>
        </p:nvSpPr>
        <p:spPr/>
        <p:txBody>
          <a:bodyPr/>
          <a:lstStyle>
            <a:extLst/>
          </a:lstStyle>
          <a:p>
            <a:endParaRPr lang="ru-RU"/>
          </a:p>
        </p:txBody>
      </p:sp>
      <p:sp>
        <p:nvSpPr>
          <p:cNvPr id="4" name="Номер слайда 3"/>
          <p:cNvSpPr>
            <a:spLocks noGrp="1"/>
          </p:cNvSpPr>
          <p:nvPr>
            <p:ph type="sldNum" sz="quarter" idx="12"/>
          </p:nvPr>
        </p:nvSpPr>
        <p:spPr/>
        <p:txBody>
          <a:bodyPr/>
          <a:lstStyle>
            <a:extLst/>
          </a:lstStyle>
          <a:p>
            <a:fld id="{725C68B6-61C2-468F-89AB-4B9F7531AA68}" type="slidenum">
              <a:rPr lang="ru-RU" smtClean="0"/>
              <a:pPr/>
              <a:t>‹#›</a:t>
            </a:fld>
            <a:endParaRPr lang="ru-RU"/>
          </a:p>
        </p:txBody>
      </p:sp>
      <p:sp>
        <p:nvSpPr>
          <p:cNvPr id="6" name="Прямоугольник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ru-RU" smtClean="0"/>
              <a:t>Образец заголовка</a:t>
            </a:r>
            <a:endParaRPr kumimoji="0" lang="en-US"/>
          </a:p>
        </p:txBody>
      </p:sp>
      <p:sp>
        <p:nvSpPr>
          <p:cNvPr id="3" name="Текст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5B106E36-FD25-4E2D-B0AA-010F637433A0}" type="datetimeFigureOut">
              <a:rPr lang="ru-RU" smtClean="0"/>
              <a:pPr/>
              <a:t>29.03.2023</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ru-RU" smtClean="0"/>
              <a:t>Образец заголовка</a:t>
            </a:r>
            <a:endParaRPr kumimoji="0" lang="en-US"/>
          </a:p>
        </p:txBody>
      </p:sp>
      <p:sp>
        <p:nvSpPr>
          <p:cNvPr id="5" name="Дата 4"/>
          <p:cNvSpPr>
            <a:spLocks noGrp="1"/>
          </p:cNvSpPr>
          <p:nvPr>
            <p:ph type="dt" sz="half" idx="10"/>
          </p:nvPr>
        </p:nvSpPr>
        <p:spPr/>
        <p:txBody>
          <a:bodyPr/>
          <a:lstStyle>
            <a:extLst/>
          </a:lstStyle>
          <a:p>
            <a:fld id="{5B106E36-FD25-4E2D-B0AA-010F637433A0}" type="datetimeFigureOut">
              <a:rPr lang="ru-RU" smtClean="0"/>
              <a:pPr/>
              <a:t>29.03.2023</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725C68B6-61C2-468F-89AB-4B9F7531AA68}" type="slidenum">
              <a:rPr lang="ru-RU" smtClean="0"/>
              <a:pPr/>
              <a:t>‹#›</a:t>
            </a:fld>
            <a:endParaRPr lang="ru-RU"/>
          </a:p>
        </p:txBody>
      </p:sp>
      <p:sp>
        <p:nvSpPr>
          <p:cNvPr id="8" name="Прямоугольник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Рисунок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ru-RU" smtClean="0"/>
              <a:t>Вставка рисунка</a:t>
            </a:r>
            <a:endParaRPr kumimoji="0" lang="en-US" dirty="0"/>
          </a:p>
        </p:txBody>
      </p:sp>
      <p:sp>
        <p:nvSpPr>
          <p:cNvPr id="9" name="Блок-схема: процесс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Блок-схема: процесс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Текст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ru-RU" smtClean="0"/>
              <a:t>Образец текста</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Пирог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Овал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Кольцо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2" name="Прямоугольник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Заголовок 4"/>
          <p:cNvSpPr>
            <a:spLocks noGrp="1"/>
          </p:cNvSpPr>
          <p:nvPr>
            <p:ph type="title"/>
          </p:nvPr>
        </p:nvSpPr>
        <p:spPr>
          <a:xfrm>
            <a:off x="1435608" y="274638"/>
            <a:ext cx="7498080" cy="1143000"/>
          </a:xfrm>
          <a:prstGeom prst="rect">
            <a:avLst/>
          </a:prstGeom>
        </p:spPr>
        <p:txBody>
          <a:bodyPr anchor="ctr">
            <a:normAutofit/>
          </a:bodyPr>
          <a:lstStyle>
            <a:extLst/>
          </a:lstStyle>
          <a:p>
            <a:r>
              <a:rPr kumimoji="0" lang="ru-RU" smtClean="0"/>
              <a:t>Образец заголовка</a:t>
            </a:r>
            <a:endParaRPr kumimoji="0" lang="en-US"/>
          </a:p>
        </p:txBody>
      </p:sp>
      <p:sp>
        <p:nvSpPr>
          <p:cNvPr id="9" name="Текст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24" name="Дата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5B106E36-FD25-4E2D-B0AA-010F637433A0}" type="datetimeFigureOut">
              <a:rPr lang="ru-RU" smtClean="0"/>
              <a:pPr/>
              <a:t>29.03.2023</a:t>
            </a:fld>
            <a:endParaRPr lang="ru-RU"/>
          </a:p>
        </p:txBody>
      </p:sp>
      <p:sp>
        <p:nvSpPr>
          <p:cNvPr id="10" name="Нижний колонтитул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ru-RU"/>
          </a:p>
        </p:txBody>
      </p:sp>
      <p:sp>
        <p:nvSpPr>
          <p:cNvPr id="22" name="Номер слайда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725C68B6-61C2-468F-89AB-4B9F7531AA68}" type="slidenum">
              <a:rPr lang="ru-RU" smtClean="0"/>
              <a:pPr/>
              <a:t>‹#›</a:t>
            </a:fld>
            <a:endParaRPr lang="ru-RU"/>
          </a:p>
        </p:txBody>
      </p:sp>
      <p:sp>
        <p:nvSpPr>
          <p:cNvPr id="15" name="Прямоугольник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3.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http://www.baltana.com/files/wallpapers-2/Teal-Powerpoint-Background-Pictures-07316.jpg"/>
          <p:cNvPicPr>
            <a:picLocks noChangeAspect="1" noChangeArrowheads="1"/>
          </p:cNvPicPr>
          <p:nvPr/>
        </p:nvPicPr>
        <p:blipFill>
          <a:blip r:embed="rId2" cstate="print"/>
          <a:srcRect/>
          <a:stretch>
            <a:fillRect/>
          </a:stretch>
        </p:blipFill>
        <p:spPr bwMode="auto">
          <a:xfrm>
            <a:off x="0" y="-1"/>
            <a:ext cx="9144000" cy="6858001"/>
          </a:xfrm>
          <a:prstGeom prst="rect">
            <a:avLst/>
          </a:prstGeom>
          <a:noFill/>
        </p:spPr>
      </p:pic>
      <p:sp>
        <p:nvSpPr>
          <p:cNvPr id="3" name="TextBox 2"/>
          <p:cNvSpPr txBox="1"/>
          <p:nvPr/>
        </p:nvSpPr>
        <p:spPr>
          <a:xfrm>
            <a:off x="251520" y="332656"/>
            <a:ext cx="8712969" cy="3970318"/>
          </a:xfrm>
          <a:prstGeom prst="rect">
            <a:avLst/>
          </a:prstGeom>
          <a:noFill/>
          <a:ln>
            <a:noFill/>
          </a:ln>
          <a:effectLst/>
        </p:spPr>
        <p:txBody>
          <a:bodyPr wrap="square" rtlCol="0">
            <a:spAutoFit/>
          </a:bodyPr>
          <a:lstStyle/>
          <a:p>
            <a:endParaRPr lang="ru-RU" sz="2800" b="1" dirty="0" smtClean="0">
              <a:latin typeface="Times New Roman" pitchFamily="18" charset="0"/>
              <a:cs typeface="Times New Roman" pitchFamily="18" charset="0"/>
            </a:endParaRPr>
          </a:p>
          <a:p>
            <a:endParaRPr lang="ru-RU" sz="2800" b="1" dirty="0" smtClean="0">
              <a:latin typeface="Times New Roman" pitchFamily="18" charset="0"/>
              <a:cs typeface="Times New Roman" pitchFamily="18" charset="0"/>
            </a:endParaRPr>
          </a:p>
          <a:p>
            <a:pPr algn="ctr"/>
            <a:r>
              <a:rPr lang="ru-RU" sz="2800" b="1" i="1" dirty="0" smtClean="0">
                <a:solidFill>
                  <a:schemeClr val="bg1"/>
                </a:solidFill>
              </a:rPr>
              <a:t>«Функциональная грамотность</a:t>
            </a:r>
          </a:p>
          <a:p>
            <a:pPr algn="ctr"/>
            <a:r>
              <a:rPr lang="ru-RU" sz="2800" b="1" i="1" dirty="0" smtClean="0">
                <a:solidFill>
                  <a:schemeClr val="bg1"/>
                </a:solidFill>
              </a:rPr>
              <a:t> на уроках ОБЖ »</a:t>
            </a:r>
          </a:p>
          <a:p>
            <a:pPr algn="ctr"/>
            <a:endParaRPr lang="ru-RU" sz="2800" b="1" i="1" dirty="0" smtClean="0">
              <a:solidFill>
                <a:schemeClr val="bg1"/>
              </a:solidFill>
            </a:endParaRPr>
          </a:p>
          <a:p>
            <a:pPr algn="ctr"/>
            <a:r>
              <a:rPr lang="ru-RU" sz="2800" b="1" i="1" dirty="0" smtClean="0">
                <a:solidFill>
                  <a:schemeClr val="bg1"/>
                </a:solidFill>
              </a:rPr>
              <a:t>Задания 4 модуля:</a:t>
            </a:r>
          </a:p>
          <a:p>
            <a:pPr algn="ctr"/>
            <a:r>
              <a:rPr lang="ru-RU" sz="2800" b="1" i="1" dirty="0" smtClean="0">
                <a:solidFill>
                  <a:schemeClr val="bg1"/>
                </a:solidFill>
              </a:rPr>
              <a:t>«Безопасность в общественных местах»</a:t>
            </a:r>
            <a:endParaRPr lang="ru-RU" sz="2800" i="1" dirty="0" smtClean="0">
              <a:solidFill>
                <a:schemeClr val="bg1"/>
              </a:solidFill>
            </a:endParaRPr>
          </a:p>
          <a:p>
            <a:pPr algn="ctr"/>
            <a:endParaRPr lang="ru-RU" sz="2800" b="1" cap="all" dirty="0" smtClean="0">
              <a:ln w="0"/>
              <a:solidFill>
                <a:schemeClr val="bg1"/>
              </a:solidFill>
              <a:effectLst>
                <a:reflection blurRad="12700" stA="50000" endPos="50000" dist="5000" dir="5400000" sy="-100000" rotWithShape="0"/>
              </a:effectLst>
            </a:endParaRPr>
          </a:p>
          <a:p>
            <a:pPr algn="ctr"/>
            <a:endParaRPr lang="ru-RU" sz="2800" b="1" cap="all" dirty="0" smtClean="0">
              <a:ln w="0"/>
              <a:solidFill>
                <a:schemeClr val="bg1"/>
              </a:solidFill>
              <a:effectLst>
                <a:reflection blurRad="12700" stA="50000" endPos="50000" dist="5000" dir="5400000" sy="-100000" rotWithShape="0"/>
              </a:effectLst>
            </a:endParaRPr>
          </a:p>
        </p:txBody>
      </p:sp>
      <p:sp>
        <p:nvSpPr>
          <p:cNvPr id="4" name="TextBox 3"/>
          <p:cNvSpPr txBox="1"/>
          <p:nvPr/>
        </p:nvSpPr>
        <p:spPr>
          <a:xfrm>
            <a:off x="3779913" y="5733256"/>
            <a:ext cx="5256583" cy="646331"/>
          </a:xfrm>
          <a:prstGeom prst="rect">
            <a:avLst/>
          </a:prstGeom>
          <a:noFill/>
        </p:spPr>
        <p:txBody>
          <a:bodyPr wrap="square" rtlCol="0">
            <a:spAutoFit/>
          </a:bodyPr>
          <a:lstStyle/>
          <a:p>
            <a:pPr>
              <a:spcBef>
                <a:spcPct val="0"/>
              </a:spcBef>
              <a:defRPr/>
            </a:pPr>
            <a:r>
              <a:rPr lang="ru-RU" dirty="0" smtClean="0">
                <a:solidFill>
                  <a:schemeClr val="bg1"/>
                </a:solidFill>
                <a:latin typeface="Times New Roman" pitchFamily="18" charset="0"/>
                <a:cs typeface="Times New Roman" pitchFamily="18" charset="0"/>
              </a:rPr>
              <a:t>Подготовил:  преподаватель-организатор ОБЖ </a:t>
            </a:r>
          </a:p>
          <a:p>
            <a:pPr>
              <a:spcBef>
                <a:spcPct val="0"/>
              </a:spcBef>
              <a:defRPr/>
            </a:pPr>
            <a:r>
              <a:rPr lang="ru-RU" dirty="0">
                <a:solidFill>
                  <a:schemeClr val="bg1"/>
                </a:solidFill>
                <a:latin typeface="Times New Roman" pitchFamily="18" charset="0"/>
                <a:cs typeface="Times New Roman" pitchFamily="18" charset="0"/>
              </a:rPr>
              <a:t>М</a:t>
            </a:r>
            <a:r>
              <a:rPr lang="ru-RU" dirty="0" smtClean="0">
                <a:solidFill>
                  <a:schemeClr val="bg1"/>
                </a:solidFill>
                <a:latin typeface="Times New Roman" pitchFamily="18" charset="0"/>
                <a:cs typeface="Times New Roman" pitchFamily="18" charset="0"/>
              </a:rPr>
              <a:t>БОУ гимназии г. Советский  И.В. </a:t>
            </a:r>
            <a:r>
              <a:rPr lang="ru-RU" dirty="0" err="1" smtClean="0">
                <a:solidFill>
                  <a:schemeClr val="bg1"/>
                </a:solidFill>
                <a:latin typeface="Times New Roman" pitchFamily="18" charset="0"/>
                <a:cs typeface="Times New Roman" pitchFamily="18" charset="0"/>
              </a:rPr>
              <a:t>Муравлёв</a:t>
            </a:r>
            <a:endParaRPr lang="ru-RU" dirty="0" smtClean="0">
              <a:solidFill>
                <a:schemeClr val="bg1"/>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http://blog.visme.co/wp-content/uploads/2017/07/50-Beautiful-and-Minimalist-Presentation-Backgrounds-08.jpg"/>
          <p:cNvPicPr>
            <a:picLocks noChangeAspect="1" noChangeArrowheads="1"/>
          </p:cNvPicPr>
          <p:nvPr/>
        </p:nvPicPr>
        <p:blipFill>
          <a:blip r:embed="rId2" cstate="print"/>
          <a:srcRect/>
          <a:stretch>
            <a:fillRect/>
          </a:stretch>
        </p:blipFill>
        <p:spPr bwMode="auto">
          <a:xfrm>
            <a:off x="0" y="0"/>
            <a:ext cx="9144000" cy="6858000"/>
          </a:xfrm>
          <a:prstGeom prst="rect">
            <a:avLst/>
          </a:prstGeom>
          <a:ln>
            <a:noFill/>
          </a:ln>
          <a:effectLst>
            <a:outerShdw blurRad="292100" dist="139700" dir="2700000" algn="tl" rotWithShape="0">
              <a:srgbClr val="333333">
                <a:alpha val="65000"/>
              </a:srgbClr>
            </a:outerShdw>
          </a:effectLst>
        </p:spPr>
      </p:pic>
      <p:sp>
        <p:nvSpPr>
          <p:cNvPr id="3" name="TextBox 2"/>
          <p:cNvSpPr txBox="1"/>
          <p:nvPr/>
        </p:nvSpPr>
        <p:spPr>
          <a:xfrm>
            <a:off x="755576" y="1052736"/>
            <a:ext cx="184731" cy="369332"/>
          </a:xfrm>
          <a:prstGeom prst="rect">
            <a:avLst/>
          </a:prstGeom>
          <a:noFill/>
        </p:spPr>
        <p:txBody>
          <a:bodyPr wrap="none" rtlCol="0">
            <a:spAutoFit/>
          </a:bodyPr>
          <a:lstStyle/>
          <a:p>
            <a:endParaRPr lang="ru-RU" dirty="0"/>
          </a:p>
        </p:txBody>
      </p:sp>
      <p:sp>
        <p:nvSpPr>
          <p:cNvPr id="6" name="Прямоугольник 5"/>
          <p:cNvSpPr/>
          <p:nvPr/>
        </p:nvSpPr>
        <p:spPr>
          <a:xfrm rot="20105716">
            <a:off x="184851" y="4085823"/>
            <a:ext cx="3346187" cy="923330"/>
          </a:xfrm>
          <a:prstGeom prst="rect">
            <a:avLst/>
          </a:prstGeom>
          <a:noFill/>
        </p:spPr>
        <p:txBody>
          <a:bodyPr wrap="square" lIns="91440" tIns="45720" rIns="91440" bIns="45720">
            <a:spAutoFit/>
          </a:bodyPr>
          <a:lstStyle/>
          <a:p>
            <a:pPr algn="ctr"/>
            <a:endParaRPr lang="ru-RU" sz="5400" b="1" cap="none"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outerShdw blurRad="50800" dist="38100" dir="2700000" algn="tl" rotWithShape="0">
                  <a:prstClr val="black">
                    <a:alpha val="40000"/>
                  </a:prstClr>
                </a:outerShdw>
              </a:effectLst>
            </a:endParaRPr>
          </a:p>
        </p:txBody>
      </p:sp>
      <p:sp>
        <p:nvSpPr>
          <p:cNvPr id="7" name="TextBox 6"/>
          <p:cNvSpPr txBox="1"/>
          <p:nvPr/>
        </p:nvSpPr>
        <p:spPr>
          <a:xfrm rot="21344570">
            <a:off x="-29998" y="1981778"/>
            <a:ext cx="7959538" cy="2800767"/>
          </a:xfrm>
          <a:prstGeom prst="rect">
            <a:avLst/>
          </a:prstGeom>
          <a:noFill/>
        </p:spPr>
        <p:txBody>
          <a:bodyPr wrap="square" rtlCol="0">
            <a:spAutoFit/>
          </a:bodyPr>
          <a:lstStyle/>
          <a:p>
            <a:pPr algn="ctr"/>
            <a:r>
              <a:rPr lang="ru-RU" sz="8800" b="1" i="1" dirty="0" smtClean="0">
                <a:solidFill>
                  <a:schemeClr val="accent6">
                    <a:lumMod val="50000"/>
                  </a:schemeClr>
                </a:solidFill>
                <a:latin typeface="Times New Roman" pitchFamily="18" charset="0"/>
                <a:cs typeface="Times New Roman" pitchFamily="18" charset="0"/>
              </a:rPr>
              <a:t>Спасибо за       внимание!</a:t>
            </a:r>
            <a:endParaRPr lang="ru-RU" sz="8800" b="1" i="1" dirty="0">
              <a:solidFill>
                <a:schemeClr val="accent6">
                  <a:lumMod val="50000"/>
                </a:schemeClr>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http://blog.visme.co/wp-content/uploads/2017/07/50-Beautiful-and-Minimalist-Presentation-Backgrounds-08.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3" name="TextBox 2"/>
          <p:cNvSpPr txBox="1"/>
          <p:nvPr/>
        </p:nvSpPr>
        <p:spPr>
          <a:xfrm>
            <a:off x="575556" y="1196752"/>
            <a:ext cx="8244916" cy="4708981"/>
          </a:xfrm>
          <a:prstGeom prst="rect">
            <a:avLst/>
          </a:prstGeom>
          <a:noFill/>
        </p:spPr>
        <p:txBody>
          <a:bodyPr wrap="square" rtlCol="0">
            <a:spAutoFit/>
          </a:bodyPr>
          <a:lstStyle/>
          <a:p>
            <a:r>
              <a:rPr lang="ru-RU" dirty="0" smtClean="0">
                <a:solidFill>
                  <a:prstClr val="black"/>
                </a:solidFill>
                <a:latin typeface="Times New Roman" pitchFamily="18" charset="0"/>
                <a:cs typeface="Times New Roman" pitchFamily="18" charset="0"/>
              </a:rPr>
              <a:t>          </a:t>
            </a:r>
            <a:r>
              <a:rPr lang="ru-RU" sz="2000" b="1" i="1" dirty="0" smtClean="0">
                <a:solidFill>
                  <a:srgbClr val="475A8D">
                    <a:lumMod val="50000"/>
                  </a:srgbClr>
                </a:solidFill>
                <a:latin typeface="Times New Roman" pitchFamily="18" charset="0"/>
                <a:cs typeface="Times New Roman" pitchFamily="18" charset="0"/>
              </a:rPr>
              <a:t>Нельзя ребёнка научить чему – либо, нельзя развить его способности, если он сознательно и эмоционально не участвует в процессе обучения, воспитания. </a:t>
            </a:r>
          </a:p>
          <a:p>
            <a:r>
              <a:rPr lang="ru-RU" sz="2000" b="1" i="1" dirty="0">
                <a:solidFill>
                  <a:srgbClr val="475A8D">
                    <a:lumMod val="50000"/>
                  </a:srgbClr>
                </a:solidFill>
                <a:latin typeface="Times New Roman" pitchFamily="18" charset="0"/>
                <a:cs typeface="Times New Roman" pitchFamily="18" charset="0"/>
              </a:rPr>
              <a:t> </a:t>
            </a:r>
            <a:r>
              <a:rPr lang="ru-RU" sz="2000" b="1" i="1" dirty="0" smtClean="0">
                <a:solidFill>
                  <a:srgbClr val="475A8D">
                    <a:lumMod val="50000"/>
                  </a:srgbClr>
                </a:solidFill>
                <a:latin typeface="Times New Roman" pitchFamily="18" charset="0"/>
                <a:cs typeface="Times New Roman" pitchFamily="18" charset="0"/>
              </a:rPr>
              <a:t>       Поэтому в своей педагогической практике использую системно-</a:t>
            </a:r>
            <a:r>
              <a:rPr lang="ru-RU" sz="2000" b="1" i="1" dirty="0" err="1" smtClean="0">
                <a:solidFill>
                  <a:srgbClr val="475A8D">
                    <a:lumMod val="50000"/>
                  </a:srgbClr>
                </a:solidFill>
                <a:latin typeface="Times New Roman" pitchFamily="18" charset="0"/>
                <a:cs typeface="Times New Roman" pitchFamily="18" charset="0"/>
              </a:rPr>
              <a:t>деятельностный</a:t>
            </a:r>
            <a:r>
              <a:rPr lang="ru-RU" sz="2000" b="1" i="1" dirty="0" smtClean="0">
                <a:solidFill>
                  <a:srgbClr val="475A8D">
                    <a:lumMod val="50000"/>
                  </a:srgbClr>
                </a:solidFill>
                <a:latin typeface="Times New Roman" pitchFamily="18" charset="0"/>
                <a:cs typeface="Times New Roman" pitchFamily="18" charset="0"/>
              </a:rPr>
              <a:t> подход. </a:t>
            </a:r>
          </a:p>
          <a:p>
            <a:r>
              <a:rPr lang="ru-RU" sz="2000" b="1" i="1" dirty="0" smtClean="0">
                <a:solidFill>
                  <a:srgbClr val="475A8D">
                    <a:lumMod val="50000"/>
                  </a:srgbClr>
                </a:solidFill>
                <a:latin typeface="Times New Roman" pitchFamily="18" charset="0"/>
                <a:cs typeface="Times New Roman" pitchFamily="18" charset="0"/>
              </a:rPr>
              <a:t>       Передо мной, как учителем, стоит задача не только научить, но и заинтересовать обучающихся, сделать так, чтобы детям нравилось то, что они делают. </a:t>
            </a:r>
          </a:p>
          <a:p>
            <a:r>
              <a:rPr lang="ru-RU" sz="2000" b="1" i="1" dirty="0">
                <a:solidFill>
                  <a:srgbClr val="475A8D">
                    <a:lumMod val="50000"/>
                  </a:srgbClr>
                </a:solidFill>
                <a:latin typeface="Times New Roman" pitchFamily="18" charset="0"/>
                <a:cs typeface="Times New Roman" pitchFamily="18" charset="0"/>
              </a:rPr>
              <a:t> </a:t>
            </a:r>
            <a:r>
              <a:rPr lang="ru-RU" sz="2000" b="1" i="1" dirty="0" smtClean="0">
                <a:solidFill>
                  <a:srgbClr val="475A8D">
                    <a:lumMod val="50000"/>
                  </a:srgbClr>
                </a:solidFill>
                <a:latin typeface="Times New Roman" pitchFamily="18" charset="0"/>
                <a:cs typeface="Times New Roman" pitchFamily="18" charset="0"/>
              </a:rPr>
              <a:t>     Формирование положительной мотивации – это залог успеха в познании. </a:t>
            </a:r>
          </a:p>
          <a:p>
            <a:r>
              <a:rPr lang="ru-RU" sz="2000" b="1" i="1" dirty="0" smtClean="0">
                <a:solidFill>
                  <a:srgbClr val="475A8D">
                    <a:lumMod val="50000"/>
                  </a:srgbClr>
                </a:solidFill>
                <a:latin typeface="Times New Roman" pitchFamily="18" charset="0"/>
                <a:cs typeface="Times New Roman" pitchFamily="18" charset="0"/>
              </a:rPr>
              <a:t>      Включение школьников в учебно-познавательную деятельность по достижению целей обучения, повышения мотивации к изучаемому предмету реализую с помощью средств активизации, в качестве которых выступают, наряду с применением приемов и методов обучения, современные образовательные технологии.</a:t>
            </a:r>
            <a:endParaRPr lang="ru-RU" sz="2000" b="1" i="1" dirty="0">
              <a:solidFill>
                <a:srgbClr val="475A8D">
                  <a:lumMod val="50000"/>
                </a:srgbClr>
              </a:solidFill>
              <a:latin typeface="Times New Roman" pitchFamily="18" charset="0"/>
              <a:cs typeface="Times New Roman" pitchFamily="18" charset="0"/>
            </a:endParaRPr>
          </a:p>
        </p:txBody>
      </p:sp>
      <p:sp>
        <p:nvSpPr>
          <p:cNvPr id="5" name="Прямоугольник 4"/>
          <p:cNvSpPr/>
          <p:nvPr/>
        </p:nvSpPr>
        <p:spPr>
          <a:xfrm>
            <a:off x="899592" y="383243"/>
            <a:ext cx="7128792" cy="646331"/>
          </a:xfrm>
          <a:prstGeom prst="rect">
            <a:avLst/>
          </a:prstGeom>
        </p:spPr>
        <p:txBody>
          <a:bodyPr wrap="square">
            <a:spAutoFit/>
          </a:bodyPr>
          <a:lstStyle/>
          <a:p>
            <a:pPr algn="r"/>
            <a:r>
              <a:rPr lang="ru-RU" i="1" dirty="0" smtClean="0">
                <a:solidFill>
                  <a:srgbClr val="475A8D">
                    <a:lumMod val="50000"/>
                  </a:srgbClr>
                </a:solidFill>
                <a:latin typeface="Times New Roman" pitchFamily="18" charset="0"/>
                <a:cs typeface="Times New Roman" pitchFamily="18" charset="0"/>
              </a:rPr>
              <a:t>«Если ученик в школе не научился сам ничего творить, то и в жизни он будет только подражать, копировать» (Л.Н. Толстой)</a:t>
            </a:r>
            <a:endParaRPr lang="ru-RU" i="1" dirty="0">
              <a:solidFill>
                <a:srgbClr val="475A8D">
                  <a:lumMod val="50000"/>
                </a:srgbClr>
              </a:solidFill>
              <a:latin typeface="Times New Roman" pitchFamily="18" charset="0"/>
              <a:cs typeface="Times New Roman" pitchFamily="18" charset="0"/>
            </a:endParaRPr>
          </a:p>
        </p:txBody>
      </p:sp>
    </p:spTree>
    <p:extLst>
      <p:ext uri="{BB962C8B-B14F-4D97-AF65-F5344CB8AC3E}">
        <p14:creationId xmlns:p14="http://schemas.microsoft.com/office/powerpoint/2010/main" val="87261312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http://blog.visme.co/wp-content/uploads/2017/07/50-Beautiful-and-Minimalist-Presentation-Backgrounds-08.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3" name="TextBox 2"/>
          <p:cNvSpPr txBox="1"/>
          <p:nvPr/>
        </p:nvSpPr>
        <p:spPr>
          <a:xfrm>
            <a:off x="755576" y="1052736"/>
            <a:ext cx="184731" cy="369332"/>
          </a:xfrm>
          <a:prstGeom prst="rect">
            <a:avLst/>
          </a:prstGeom>
          <a:noFill/>
        </p:spPr>
        <p:txBody>
          <a:bodyPr wrap="none" rtlCol="0">
            <a:spAutoFit/>
          </a:bodyPr>
          <a:lstStyle/>
          <a:p>
            <a:endParaRPr lang="ru-RU" dirty="0"/>
          </a:p>
        </p:txBody>
      </p:sp>
      <p:pic>
        <p:nvPicPr>
          <p:cNvPr id="2051" name="Picture 3" descr="C:\Users\1\Downloads\0004-004-Funktsionalnaja-gramotnost.jpg"/>
          <p:cNvPicPr>
            <a:picLocks noChangeAspect="1" noChangeArrowheads="1"/>
          </p:cNvPicPr>
          <p:nvPr/>
        </p:nvPicPr>
        <p:blipFill>
          <a:blip r:embed="rId3" cstate="print"/>
          <a:srcRect/>
          <a:stretch>
            <a:fillRect/>
          </a:stretch>
        </p:blipFill>
        <p:spPr bwMode="auto">
          <a:xfrm>
            <a:off x="0" y="0"/>
            <a:ext cx="9144000" cy="6858000"/>
          </a:xfrm>
          <a:prstGeom prst="rect">
            <a:avLst/>
          </a:prstGeom>
          <a:noFill/>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http://blog.visme.co/wp-content/uploads/2017/07/50-Beautiful-and-Minimalist-Presentation-Backgrounds-08.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3" name="TextBox 2"/>
          <p:cNvSpPr txBox="1"/>
          <p:nvPr/>
        </p:nvSpPr>
        <p:spPr>
          <a:xfrm>
            <a:off x="755576" y="1052736"/>
            <a:ext cx="184731" cy="369332"/>
          </a:xfrm>
          <a:prstGeom prst="rect">
            <a:avLst/>
          </a:prstGeom>
          <a:noFill/>
        </p:spPr>
        <p:txBody>
          <a:bodyPr wrap="none" rtlCol="0">
            <a:spAutoFit/>
          </a:bodyPr>
          <a:lstStyle/>
          <a:p>
            <a:endParaRPr lang="ru-RU" dirty="0"/>
          </a:p>
        </p:txBody>
      </p:sp>
      <p:pic>
        <p:nvPicPr>
          <p:cNvPr id="2050" name="Picture 2" descr="C:\Users\1\Downloads\7437543.jpeg"/>
          <p:cNvPicPr>
            <a:picLocks noChangeAspect="1" noChangeArrowheads="1"/>
          </p:cNvPicPr>
          <p:nvPr/>
        </p:nvPicPr>
        <p:blipFill>
          <a:blip r:embed="rId3" cstate="print"/>
          <a:srcRect/>
          <a:stretch>
            <a:fillRect/>
          </a:stretch>
        </p:blipFill>
        <p:spPr bwMode="auto">
          <a:xfrm>
            <a:off x="0" y="0"/>
            <a:ext cx="9144000" cy="6858000"/>
          </a:xfrm>
          <a:prstGeom prst="rect">
            <a:avLst/>
          </a:prstGeom>
          <a:noFill/>
        </p:spPr>
      </p:pic>
      <p:pic>
        <p:nvPicPr>
          <p:cNvPr id="6" name="Picture 2" descr="C:\Users\1\Downloads\7437543.jpeg"/>
          <p:cNvPicPr>
            <a:picLocks noChangeAspect="1" noChangeArrowheads="1"/>
          </p:cNvPicPr>
          <p:nvPr/>
        </p:nvPicPr>
        <p:blipFill>
          <a:blip r:embed="rId3" cstate="print"/>
          <a:srcRect/>
          <a:stretch>
            <a:fillRect/>
          </a:stretch>
        </p:blipFill>
        <p:spPr bwMode="auto">
          <a:xfrm>
            <a:off x="152400" y="152400"/>
            <a:ext cx="9144000" cy="6858000"/>
          </a:xfrm>
          <a:prstGeom prst="rect">
            <a:avLst/>
          </a:prstGeom>
          <a:noFill/>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http://blog.visme.co/wp-content/uploads/2017/07/50-Beautiful-and-Minimalist-Presentation-Backgrounds-08.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3" name="TextBox 2"/>
          <p:cNvSpPr txBox="1"/>
          <p:nvPr/>
        </p:nvSpPr>
        <p:spPr>
          <a:xfrm>
            <a:off x="755576" y="1052736"/>
            <a:ext cx="184731" cy="369332"/>
          </a:xfrm>
          <a:prstGeom prst="rect">
            <a:avLst/>
          </a:prstGeom>
          <a:noFill/>
        </p:spPr>
        <p:txBody>
          <a:bodyPr wrap="none" rtlCol="0">
            <a:spAutoFit/>
          </a:bodyPr>
          <a:lstStyle/>
          <a:p>
            <a:endParaRPr lang="ru-RU" dirty="0"/>
          </a:p>
        </p:txBody>
      </p:sp>
      <p:sp>
        <p:nvSpPr>
          <p:cNvPr id="4" name="Прямоугольник 3"/>
          <p:cNvSpPr/>
          <p:nvPr/>
        </p:nvSpPr>
        <p:spPr>
          <a:xfrm>
            <a:off x="251520" y="476670"/>
            <a:ext cx="8712968" cy="6309420"/>
          </a:xfrm>
          <a:prstGeom prst="rect">
            <a:avLst/>
          </a:prstGeom>
        </p:spPr>
        <p:txBody>
          <a:bodyPr wrap="square">
            <a:spAutoFit/>
          </a:bodyPr>
          <a:lstStyle/>
          <a:p>
            <a:pPr>
              <a:spcAft>
                <a:spcPts val="0"/>
              </a:spcAft>
            </a:pPr>
            <a:r>
              <a:rPr lang="ru-RU" sz="2400" b="1" dirty="0">
                <a:latin typeface="Times New Roman" panose="02020603050405020304" pitchFamily="18" charset="0"/>
                <a:ea typeface="Times New Roman" panose="02020603050405020304" pitchFamily="18" charset="0"/>
              </a:rPr>
              <a:t>Задание </a:t>
            </a:r>
            <a:r>
              <a:rPr lang="ru-RU" sz="2400" b="1" dirty="0" smtClean="0">
                <a:latin typeface="Times New Roman" panose="02020603050405020304" pitchFamily="18" charset="0"/>
                <a:ea typeface="Times New Roman" panose="02020603050405020304" pitchFamily="18" charset="0"/>
              </a:rPr>
              <a:t>1. </a:t>
            </a:r>
            <a:r>
              <a:rPr lang="ru-RU" sz="2400" b="1" dirty="0">
                <a:latin typeface="Times New Roman" panose="02020603050405020304" pitchFamily="18" charset="0"/>
                <a:ea typeface="Times New Roman" panose="02020603050405020304" pitchFamily="18" charset="0"/>
              </a:rPr>
              <a:t>Дополните алгоритм действий при обнаружении подозрительной вещи (предмета):</a:t>
            </a:r>
            <a:endParaRPr lang="ru-RU" sz="2000" dirty="0">
              <a:latin typeface="Times New Roman" panose="02020603050405020304" pitchFamily="18" charset="0"/>
              <a:ea typeface="Times New Roman" panose="02020603050405020304" pitchFamily="18" charset="0"/>
            </a:endParaRPr>
          </a:p>
          <a:p>
            <a:pPr>
              <a:spcAft>
                <a:spcPts val="0"/>
              </a:spcAft>
            </a:pPr>
            <a:r>
              <a:rPr lang="ru-RU" sz="2400" dirty="0">
                <a:latin typeface="Times New Roman" panose="02020603050405020304" pitchFamily="18" charset="0"/>
                <a:ea typeface="Times New Roman" panose="02020603050405020304" pitchFamily="18" charset="0"/>
              </a:rPr>
              <a:t> </a:t>
            </a:r>
            <a:endParaRPr lang="ru-RU" sz="2000" dirty="0">
              <a:latin typeface="Times New Roman" panose="02020603050405020304" pitchFamily="18" charset="0"/>
              <a:ea typeface="Times New Roman" panose="02020603050405020304" pitchFamily="18" charset="0"/>
            </a:endParaRPr>
          </a:p>
          <a:p>
            <a:pPr algn="just">
              <a:spcAft>
                <a:spcPts val="0"/>
              </a:spcAft>
            </a:pPr>
            <a:r>
              <a:rPr lang="ru-RU" sz="2400" dirty="0">
                <a:latin typeface="Times New Roman" panose="02020603050405020304" pitchFamily="18" charset="0"/>
                <a:ea typeface="Times New Roman" panose="02020603050405020304" pitchFamily="18" charset="0"/>
              </a:rPr>
              <a:t>1. Не </a:t>
            </a:r>
            <a:r>
              <a:rPr lang="ru-RU" sz="2400" b="1" dirty="0">
                <a:latin typeface="Times New Roman" panose="02020603050405020304" pitchFamily="18" charset="0"/>
                <a:ea typeface="Times New Roman" panose="02020603050405020304" pitchFamily="18" charset="0"/>
              </a:rPr>
              <a:t>______________</a:t>
            </a:r>
            <a:r>
              <a:rPr lang="ru-RU" sz="2400" dirty="0">
                <a:latin typeface="Times New Roman" panose="02020603050405020304" pitchFamily="18" charset="0"/>
                <a:ea typeface="Times New Roman" panose="02020603050405020304" pitchFamily="18" charset="0"/>
              </a:rPr>
              <a:t> к обнаруженной вещи.</a:t>
            </a:r>
            <a:endParaRPr lang="ru-RU" sz="2000" dirty="0">
              <a:latin typeface="Times New Roman" panose="02020603050405020304" pitchFamily="18" charset="0"/>
              <a:ea typeface="Times New Roman" panose="02020603050405020304" pitchFamily="18" charset="0"/>
            </a:endParaRPr>
          </a:p>
          <a:p>
            <a:pPr algn="just">
              <a:spcAft>
                <a:spcPts val="0"/>
              </a:spcAft>
            </a:pPr>
            <a:r>
              <a:rPr lang="ru-RU" sz="2400" dirty="0">
                <a:latin typeface="Times New Roman" panose="02020603050405020304" pitchFamily="18" charset="0"/>
                <a:ea typeface="Times New Roman" panose="02020603050405020304" pitchFamily="18" charset="0"/>
              </a:rPr>
              <a:t>2. Не пытаться самостоятельно </a:t>
            </a:r>
            <a:r>
              <a:rPr lang="ru-RU" sz="2400" b="1" dirty="0">
                <a:latin typeface="Times New Roman" panose="02020603050405020304" pitchFamily="18" charset="0"/>
                <a:ea typeface="Times New Roman" panose="02020603050405020304" pitchFamily="18" charset="0"/>
              </a:rPr>
              <a:t>________________ </a:t>
            </a:r>
            <a:r>
              <a:rPr lang="ru-RU" sz="2400" dirty="0">
                <a:latin typeface="Times New Roman" panose="02020603050405020304" pitchFamily="18" charset="0"/>
                <a:ea typeface="Times New Roman" panose="02020603050405020304" pitchFamily="18" charset="0"/>
              </a:rPr>
              <a:t>обнаруженную вещь.</a:t>
            </a:r>
            <a:endParaRPr lang="ru-RU" sz="2000" dirty="0">
              <a:latin typeface="Times New Roman" panose="02020603050405020304" pitchFamily="18" charset="0"/>
              <a:ea typeface="Times New Roman" panose="02020603050405020304" pitchFamily="18" charset="0"/>
            </a:endParaRPr>
          </a:p>
          <a:p>
            <a:pPr algn="just">
              <a:spcAft>
                <a:spcPts val="0"/>
              </a:spcAft>
            </a:pPr>
            <a:r>
              <a:rPr lang="ru-RU" sz="2400" dirty="0">
                <a:latin typeface="Times New Roman" panose="02020603050405020304" pitchFamily="18" charset="0"/>
                <a:ea typeface="Times New Roman" panose="02020603050405020304" pitchFamily="18" charset="0"/>
              </a:rPr>
              <a:t>3. Не пользоваться </a:t>
            </a:r>
            <a:r>
              <a:rPr lang="ru-RU" sz="2400" b="1" dirty="0">
                <a:latin typeface="Times New Roman" panose="02020603050405020304" pitchFamily="18" charset="0"/>
                <a:ea typeface="Times New Roman" panose="02020603050405020304" pitchFamily="18" charset="0"/>
              </a:rPr>
              <a:t>______________</a:t>
            </a:r>
            <a:r>
              <a:rPr lang="ru-RU" sz="2400" dirty="0">
                <a:latin typeface="Times New Roman" panose="02020603050405020304" pitchFamily="18" charset="0"/>
                <a:ea typeface="Times New Roman" panose="02020603050405020304" pitchFamily="18" charset="0"/>
              </a:rPr>
              <a:t> телефоном вблизи обнаруженной</a:t>
            </a:r>
            <a:r>
              <a:rPr lang="ru-RU" sz="2400" b="1" dirty="0">
                <a:latin typeface="Times New Roman" panose="02020603050405020304" pitchFamily="18" charset="0"/>
                <a:ea typeface="Times New Roman" panose="02020603050405020304" pitchFamily="18" charset="0"/>
              </a:rPr>
              <a:t> </a:t>
            </a:r>
            <a:r>
              <a:rPr lang="ru-RU" sz="2400" dirty="0">
                <a:latin typeface="Times New Roman" panose="02020603050405020304" pitchFamily="18" charset="0"/>
                <a:ea typeface="Times New Roman" panose="02020603050405020304" pitchFamily="18" charset="0"/>
              </a:rPr>
              <a:t>вещи.</a:t>
            </a:r>
            <a:endParaRPr lang="ru-RU" sz="2000" dirty="0">
              <a:latin typeface="Times New Roman" panose="02020603050405020304" pitchFamily="18" charset="0"/>
              <a:ea typeface="Times New Roman" panose="02020603050405020304" pitchFamily="18" charset="0"/>
            </a:endParaRPr>
          </a:p>
          <a:p>
            <a:pPr algn="just">
              <a:spcAft>
                <a:spcPts val="0"/>
              </a:spcAft>
            </a:pPr>
            <a:r>
              <a:rPr lang="ru-RU" sz="2400" dirty="0">
                <a:latin typeface="Times New Roman" panose="02020603050405020304" pitchFamily="18" charset="0"/>
                <a:ea typeface="Times New Roman" panose="02020603050405020304" pitchFamily="18" charset="0"/>
              </a:rPr>
              <a:t>4. </a:t>
            </a:r>
            <a:r>
              <a:rPr lang="ru-RU" sz="2400" b="1" dirty="0">
                <a:latin typeface="Times New Roman" panose="02020603050405020304" pitchFamily="18" charset="0"/>
                <a:ea typeface="Times New Roman" panose="02020603050405020304" pitchFamily="18" charset="0"/>
              </a:rPr>
              <a:t>_________________</a:t>
            </a:r>
            <a:r>
              <a:rPr lang="ru-RU" sz="2400" dirty="0">
                <a:latin typeface="Times New Roman" panose="02020603050405020304" pitchFamily="18" charset="0"/>
                <a:ea typeface="Times New Roman" panose="02020603050405020304" pitchFamily="18" charset="0"/>
              </a:rPr>
              <a:t> окружающих.</a:t>
            </a:r>
            <a:endParaRPr lang="ru-RU" sz="2000" dirty="0">
              <a:latin typeface="Times New Roman" panose="02020603050405020304" pitchFamily="18" charset="0"/>
              <a:ea typeface="Times New Roman" panose="02020603050405020304" pitchFamily="18" charset="0"/>
            </a:endParaRPr>
          </a:p>
          <a:p>
            <a:pPr algn="just">
              <a:spcAft>
                <a:spcPts val="0"/>
              </a:spcAft>
            </a:pPr>
            <a:r>
              <a:rPr lang="ru-RU" sz="2400" dirty="0">
                <a:latin typeface="Times New Roman" panose="02020603050405020304" pitchFamily="18" charset="0"/>
                <a:ea typeface="Times New Roman" panose="02020603050405020304" pitchFamily="18" charset="0"/>
              </a:rPr>
              <a:t>5. Сообщить в правоохранительные </a:t>
            </a:r>
            <a:r>
              <a:rPr lang="ru-RU" sz="2400" b="1" dirty="0">
                <a:latin typeface="Times New Roman" panose="02020603050405020304" pitchFamily="18" charset="0"/>
                <a:ea typeface="Times New Roman" panose="02020603050405020304" pitchFamily="18" charset="0"/>
              </a:rPr>
              <a:t>__________</a:t>
            </a:r>
            <a:r>
              <a:rPr lang="ru-RU" sz="2400" dirty="0">
                <a:latin typeface="Times New Roman" panose="02020603050405020304" pitchFamily="18" charset="0"/>
                <a:ea typeface="Times New Roman" panose="02020603050405020304" pitchFamily="18" charset="0"/>
              </a:rPr>
              <a:t> или любому должностному лицу</a:t>
            </a:r>
            <a:r>
              <a:rPr lang="ru-RU" sz="2400" b="1" dirty="0">
                <a:latin typeface="Times New Roman" panose="02020603050405020304" pitchFamily="18" charset="0"/>
                <a:ea typeface="Times New Roman" panose="02020603050405020304" pitchFamily="18" charset="0"/>
              </a:rPr>
              <a:t> </a:t>
            </a:r>
            <a:r>
              <a:rPr lang="ru-RU" sz="2400" dirty="0">
                <a:latin typeface="Times New Roman" panose="02020603050405020304" pitchFamily="18" charset="0"/>
                <a:ea typeface="Times New Roman" panose="02020603050405020304" pitchFamily="18" charset="0"/>
              </a:rPr>
              <a:t>о находке.</a:t>
            </a:r>
            <a:endParaRPr lang="ru-RU" sz="2000" dirty="0">
              <a:latin typeface="Times New Roman" panose="02020603050405020304" pitchFamily="18" charset="0"/>
              <a:ea typeface="Times New Roman" panose="02020603050405020304" pitchFamily="18" charset="0"/>
            </a:endParaRPr>
          </a:p>
          <a:p>
            <a:pPr algn="just">
              <a:spcAft>
                <a:spcPts val="0"/>
              </a:spcAft>
            </a:pPr>
            <a:r>
              <a:rPr lang="ru-RU" sz="2400" dirty="0">
                <a:latin typeface="Times New Roman" panose="02020603050405020304" pitchFamily="18" charset="0"/>
                <a:ea typeface="Times New Roman" panose="02020603050405020304" pitchFamily="18" charset="0"/>
              </a:rPr>
              <a:t> </a:t>
            </a:r>
            <a:endParaRPr lang="ru-RU" sz="2000" dirty="0">
              <a:latin typeface="Times New Roman" panose="02020603050405020304" pitchFamily="18" charset="0"/>
              <a:ea typeface="Times New Roman" panose="02020603050405020304" pitchFamily="18" charset="0"/>
            </a:endParaRPr>
          </a:p>
          <a:p>
            <a:pPr algn="just">
              <a:spcAft>
                <a:spcPts val="0"/>
              </a:spcAft>
            </a:pPr>
            <a:r>
              <a:rPr lang="ru-RU" sz="2400" dirty="0">
                <a:latin typeface="Times New Roman" panose="02020603050405020304" pitchFamily="18" charset="0"/>
                <a:ea typeface="Times New Roman" panose="02020603050405020304" pitchFamily="18" charset="0"/>
              </a:rPr>
              <a:t>Максимальное количество баллов – </a:t>
            </a:r>
            <a:r>
              <a:rPr lang="ru-RU" sz="2400" b="1" dirty="0">
                <a:latin typeface="Times New Roman" panose="02020603050405020304" pitchFamily="18" charset="0"/>
                <a:ea typeface="Times New Roman" panose="02020603050405020304" pitchFamily="18" charset="0"/>
              </a:rPr>
              <a:t>10, при этом:</a:t>
            </a:r>
            <a:r>
              <a:rPr lang="ru-RU" sz="2400" dirty="0">
                <a:latin typeface="Times New Roman" panose="02020603050405020304" pitchFamily="18" charset="0"/>
                <a:ea typeface="Times New Roman" panose="02020603050405020304" pitchFamily="18" charset="0"/>
              </a:rPr>
              <a:t> за каждый правильно указанный пункт начисляется по 2 балла (допускаются иные формулировки пунктов, не искажающие их смысл).</a:t>
            </a:r>
            <a:endParaRPr lang="ru-RU" sz="2000" dirty="0">
              <a:latin typeface="Times New Roman" panose="02020603050405020304" pitchFamily="18" charset="0"/>
              <a:ea typeface="Times New Roman" panose="02020603050405020304" pitchFamily="18" charset="0"/>
            </a:endParaRPr>
          </a:p>
          <a:p>
            <a:pPr algn="just">
              <a:spcAft>
                <a:spcPts val="0"/>
              </a:spcAft>
            </a:pPr>
            <a:r>
              <a:rPr lang="ru-RU" sz="2400" dirty="0">
                <a:latin typeface="Times New Roman" panose="02020603050405020304" pitchFamily="18" charset="0"/>
                <a:ea typeface="Times New Roman" panose="02020603050405020304" pitchFamily="18" charset="0"/>
              </a:rPr>
              <a:t> </a:t>
            </a:r>
            <a:endParaRPr lang="ru-RU" sz="2000" dirty="0">
              <a:effectLst/>
              <a:latin typeface="Times New Roman" panose="02020603050405020304" pitchFamily="18" charset="0"/>
              <a:ea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http://blog.visme.co/wp-content/uploads/2017/07/50-Beautiful-and-Minimalist-Presentation-Backgrounds-08.jpg"/>
          <p:cNvPicPr>
            <a:picLocks noChangeAspect="1" noChangeArrowheads="1"/>
          </p:cNvPicPr>
          <p:nvPr/>
        </p:nvPicPr>
        <p:blipFill>
          <a:blip r:embed="rId2" cstate="print"/>
          <a:srcRect/>
          <a:stretch>
            <a:fillRect/>
          </a:stretch>
        </p:blipFill>
        <p:spPr bwMode="auto">
          <a:xfrm>
            <a:off x="0" y="0"/>
            <a:ext cx="9144000" cy="7076153"/>
          </a:xfrm>
          <a:prstGeom prst="rect">
            <a:avLst/>
          </a:prstGeom>
          <a:noFill/>
        </p:spPr>
      </p:pic>
      <p:sp>
        <p:nvSpPr>
          <p:cNvPr id="3" name="TextBox 2"/>
          <p:cNvSpPr txBox="1"/>
          <p:nvPr/>
        </p:nvSpPr>
        <p:spPr>
          <a:xfrm>
            <a:off x="755576" y="1052736"/>
            <a:ext cx="184731" cy="369332"/>
          </a:xfrm>
          <a:prstGeom prst="rect">
            <a:avLst/>
          </a:prstGeom>
          <a:noFill/>
        </p:spPr>
        <p:txBody>
          <a:bodyPr wrap="none" rtlCol="0">
            <a:spAutoFit/>
          </a:bodyPr>
          <a:lstStyle/>
          <a:p>
            <a:endParaRPr lang="ru-RU" dirty="0"/>
          </a:p>
        </p:txBody>
      </p:sp>
      <p:graphicFrame>
        <p:nvGraphicFramePr>
          <p:cNvPr id="2" name="Таблица 1"/>
          <p:cNvGraphicFramePr>
            <a:graphicFrameLocks noGrp="1"/>
          </p:cNvGraphicFramePr>
          <p:nvPr>
            <p:extLst>
              <p:ext uri="{D42A27DB-BD31-4B8C-83A1-F6EECF244321}">
                <p14:modId xmlns:p14="http://schemas.microsoft.com/office/powerpoint/2010/main" val="552016319"/>
              </p:ext>
            </p:extLst>
          </p:nvPr>
        </p:nvGraphicFramePr>
        <p:xfrm>
          <a:off x="107504" y="1976757"/>
          <a:ext cx="8947176" cy="5054184"/>
        </p:xfrm>
        <a:graphic>
          <a:graphicData uri="http://schemas.openxmlformats.org/drawingml/2006/table">
            <a:tbl>
              <a:tblPr firstRow="1" firstCol="1" bandRow="1"/>
              <a:tblGrid>
                <a:gridCol w="3598110"/>
                <a:gridCol w="5349066"/>
              </a:tblGrid>
              <a:tr h="291285">
                <a:tc>
                  <a:txBody>
                    <a:bodyPr/>
                    <a:lstStyle/>
                    <a:p>
                      <a:pPr marL="101600" indent="304800" algn="ctr">
                        <a:lnSpc>
                          <a:spcPct val="125000"/>
                        </a:lnSpc>
                        <a:spcAft>
                          <a:spcPts val="0"/>
                        </a:spcAft>
                      </a:pPr>
                      <a:r>
                        <a:rPr lang="ru-RU" sz="1600" dirty="0">
                          <a:effectLst/>
                          <a:latin typeface="Times New Roman" panose="02020603050405020304" pitchFamily="18" charset="0"/>
                          <a:ea typeface="Times New Roman" panose="02020603050405020304" pitchFamily="18" charset="0"/>
                        </a:rPr>
                        <a:t>Действие</a:t>
                      </a:r>
                      <a:endParaRPr lang="ru-RU" sz="1400" dirty="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01600" indent="304800" algn="ctr">
                        <a:lnSpc>
                          <a:spcPct val="125000"/>
                        </a:lnSpc>
                        <a:spcAft>
                          <a:spcPts val="0"/>
                        </a:spcAft>
                      </a:pPr>
                      <a:r>
                        <a:rPr lang="ru-RU" sz="1600" dirty="0">
                          <a:effectLst/>
                          <a:latin typeface="Times New Roman" panose="02020603050405020304" pitchFamily="18" charset="0"/>
                          <a:ea typeface="Times New Roman" panose="02020603050405020304" pitchFamily="18" charset="0"/>
                        </a:rPr>
                        <a:t>Обоснование ответа</a:t>
                      </a:r>
                      <a:endParaRPr lang="ru-RU" sz="1400" dirty="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99083">
                <a:tc>
                  <a:txBody>
                    <a:bodyPr/>
                    <a:lstStyle/>
                    <a:p>
                      <a:pPr algn="just">
                        <a:spcAft>
                          <a:spcPts val="0"/>
                        </a:spcAft>
                      </a:pPr>
                      <a:r>
                        <a:rPr lang="ru-RU" sz="1600" dirty="0">
                          <a:effectLst/>
                          <a:latin typeface="Times New Roman" panose="02020603050405020304" pitchFamily="18" charset="0"/>
                          <a:ea typeface="Times New Roman" panose="02020603050405020304" pitchFamily="18" charset="0"/>
                        </a:rPr>
                        <a:t>Убегайте от собаки как можно скорее</a:t>
                      </a:r>
                      <a:endParaRPr lang="ru-RU" sz="1400" dirty="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ru-RU" sz="1400" dirty="0">
                          <a:effectLst/>
                          <a:latin typeface="Times New Roman" panose="02020603050405020304" pitchFamily="18" charset="0"/>
                          <a:ea typeface="Times New Roman" panose="02020603050405020304" pitchFamily="18" charset="0"/>
                        </a:rPr>
                        <a:t> </a:t>
                      </a:r>
                      <a:endParaRPr lang="ru-RU" sz="1200" dirty="0">
                        <a:effectLst/>
                        <a:latin typeface="Times New Roman" panose="02020603050405020304" pitchFamily="18" charset="0"/>
                        <a:ea typeface="Times New Roman" panose="02020603050405020304" pitchFamily="18" charset="0"/>
                      </a:endParaRPr>
                    </a:p>
                    <a:p>
                      <a:pPr algn="just">
                        <a:spcAft>
                          <a:spcPts val="0"/>
                        </a:spcAft>
                      </a:pPr>
                      <a:r>
                        <a:rPr lang="ru-RU" sz="1400" dirty="0">
                          <a:effectLst/>
                          <a:latin typeface="Times New Roman" panose="02020603050405020304" pitchFamily="18" charset="0"/>
                          <a:ea typeface="Times New Roman" panose="02020603050405020304" pitchFamily="18" charset="0"/>
                        </a:rPr>
                        <a:t> </a:t>
                      </a:r>
                      <a:endParaRPr lang="ru-RU" sz="1200" dirty="0">
                        <a:effectLst/>
                        <a:latin typeface="Times New Roman" panose="02020603050405020304" pitchFamily="18" charset="0"/>
                        <a:ea typeface="Times New Roman" panose="02020603050405020304" pitchFamily="18" charset="0"/>
                      </a:endParaRPr>
                    </a:p>
                    <a:p>
                      <a:pPr algn="just">
                        <a:spcAft>
                          <a:spcPts val="0"/>
                        </a:spcAft>
                      </a:pPr>
                      <a:r>
                        <a:rPr lang="ru-RU" sz="1400" dirty="0">
                          <a:effectLst/>
                          <a:latin typeface="Times New Roman" panose="02020603050405020304" pitchFamily="18" charset="0"/>
                          <a:ea typeface="Times New Roman" panose="02020603050405020304" pitchFamily="18" charset="0"/>
                        </a:rPr>
                        <a:t> </a:t>
                      </a:r>
                      <a:endParaRPr lang="ru-RU" sz="1200" dirty="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99083">
                <a:tc>
                  <a:txBody>
                    <a:bodyPr/>
                    <a:lstStyle/>
                    <a:p>
                      <a:pPr algn="just">
                        <a:spcAft>
                          <a:spcPts val="0"/>
                        </a:spcAft>
                      </a:pPr>
                      <a:r>
                        <a:rPr lang="ru-RU" sz="1600" dirty="0">
                          <a:effectLst/>
                          <a:latin typeface="Times New Roman" panose="02020603050405020304" pitchFamily="18" charset="0"/>
                          <a:ea typeface="Times New Roman" panose="02020603050405020304" pitchFamily="18" charset="0"/>
                        </a:rPr>
                        <a:t>При угрозе нападения стоять спокойно. Твёрдо скомандовать «Сидеть!», «Лежать!»  </a:t>
                      </a:r>
                      <a:endParaRPr lang="ru-RU" sz="1400" dirty="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ru-RU" sz="1400" dirty="0">
                          <a:effectLst/>
                          <a:latin typeface="Times New Roman" panose="02020603050405020304" pitchFamily="18" charset="0"/>
                          <a:ea typeface="Times New Roman" panose="02020603050405020304" pitchFamily="18" charset="0"/>
                        </a:rPr>
                        <a:t> </a:t>
                      </a:r>
                      <a:endParaRPr lang="ru-RU" sz="1200" dirty="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99083">
                <a:tc>
                  <a:txBody>
                    <a:bodyPr/>
                    <a:lstStyle/>
                    <a:p>
                      <a:pPr algn="just">
                        <a:spcAft>
                          <a:spcPts val="0"/>
                        </a:spcAft>
                      </a:pPr>
                      <a:r>
                        <a:rPr lang="ru-RU" sz="1600">
                          <a:effectLst/>
                          <a:latin typeface="Times New Roman" panose="02020603050405020304" pitchFamily="18" charset="0"/>
                          <a:ea typeface="Times New Roman" panose="02020603050405020304" pitchFamily="18" charset="0"/>
                        </a:rPr>
                        <a:t>Если укус неизбежен, подставить предплечье </a:t>
                      </a:r>
                      <a:endParaRPr lang="ru-RU" sz="140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ru-RU" sz="1400" dirty="0">
                          <a:effectLst/>
                          <a:latin typeface="Times New Roman" panose="02020603050405020304" pitchFamily="18" charset="0"/>
                          <a:ea typeface="Times New Roman" panose="02020603050405020304" pitchFamily="18" charset="0"/>
                        </a:rPr>
                        <a:t> </a:t>
                      </a:r>
                      <a:endParaRPr lang="ru-RU" sz="1200" dirty="0">
                        <a:effectLst/>
                        <a:latin typeface="Times New Roman" panose="02020603050405020304" pitchFamily="18" charset="0"/>
                        <a:ea typeface="Times New Roman" panose="02020603050405020304" pitchFamily="18" charset="0"/>
                      </a:endParaRPr>
                    </a:p>
                    <a:p>
                      <a:pPr algn="just">
                        <a:spcAft>
                          <a:spcPts val="0"/>
                        </a:spcAft>
                      </a:pPr>
                      <a:r>
                        <a:rPr lang="ru-RU" sz="1400" dirty="0">
                          <a:effectLst/>
                          <a:latin typeface="Times New Roman" panose="02020603050405020304" pitchFamily="18" charset="0"/>
                          <a:ea typeface="Times New Roman" panose="02020603050405020304" pitchFamily="18" charset="0"/>
                        </a:rPr>
                        <a:t> </a:t>
                      </a:r>
                      <a:endParaRPr lang="ru-RU" sz="1200" dirty="0">
                        <a:effectLst/>
                        <a:latin typeface="Times New Roman" panose="02020603050405020304" pitchFamily="18" charset="0"/>
                        <a:ea typeface="Times New Roman" panose="02020603050405020304" pitchFamily="18" charset="0"/>
                      </a:endParaRPr>
                    </a:p>
                    <a:p>
                      <a:pPr algn="just">
                        <a:spcAft>
                          <a:spcPts val="0"/>
                        </a:spcAft>
                      </a:pPr>
                      <a:r>
                        <a:rPr lang="ru-RU" sz="1400" dirty="0">
                          <a:effectLst/>
                          <a:latin typeface="Times New Roman" panose="02020603050405020304" pitchFamily="18" charset="0"/>
                          <a:ea typeface="Times New Roman" panose="02020603050405020304" pitchFamily="18" charset="0"/>
                        </a:rPr>
                        <a:t> </a:t>
                      </a:r>
                      <a:endParaRPr lang="ru-RU" sz="1200" dirty="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99083">
                <a:tc>
                  <a:txBody>
                    <a:bodyPr/>
                    <a:lstStyle/>
                    <a:p>
                      <a:pPr algn="just">
                        <a:spcAft>
                          <a:spcPts val="0"/>
                        </a:spcAft>
                      </a:pPr>
                      <a:r>
                        <a:rPr lang="ru-RU" sz="1600">
                          <a:effectLst/>
                          <a:latin typeface="Times New Roman" panose="02020603050405020304" pitchFamily="18" charset="0"/>
                          <a:ea typeface="Times New Roman" panose="02020603050405020304" pitchFamily="18" charset="0"/>
                        </a:rPr>
                        <a:t>Смотрите животному прямо в глаза</a:t>
                      </a:r>
                      <a:endParaRPr lang="ru-RU" sz="140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ru-RU" sz="1400" dirty="0">
                          <a:effectLst/>
                          <a:latin typeface="Times New Roman" panose="02020603050405020304" pitchFamily="18" charset="0"/>
                          <a:ea typeface="Times New Roman" panose="02020603050405020304" pitchFamily="18" charset="0"/>
                        </a:rPr>
                        <a:t> </a:t>
                      </a:r>
                      <a:endParaRPr lang="ru-RU" sz="1200" dirty="0">
                        <a:effectLst/>
                        <a:latin typeface="Times New Roman" panose="02020603050405020304" pitchFamily="18" charset="0"/>
                        <a:ea typeface="Times New Roman" panose="02020603050405020304" pitchFamily="18" charset="0"/>
                      </a:endParaRPr>
                    </a:p>
                    <a:p>
                      <a:pPr algn="just">
                        <a:spcAft>
                          <a:spcPts val="0"/>
                        </a:spcAft>
                      </a:pPr>
                      <a:r>
                        <a:rPr lang="ru-RU" sz="1400" dirty="0">
                          <a:effectLst/>
                          <a:latin typeface="Times New Roman" panose="02020603050405020304" pitchFamily="18" charset="0"/>
                          <a:ea typeface="Times New Roman" panose="02020603050405020304" pitchFamily="18" charset="0"/>
                        </a:rPr>
                        <a:t> </a:t>
                      </a:r>
                      <a:endParaRPr lang="ru-RU" sz="1200" dirty="0">
                        <a:effectLst/>
                        <a:latin typeface="Times New Roman" panose="02020603050405020304" pitchFamily="18" charset="0"/>
                        <a:ea typeface="Times New Roman" panose="02020603050405020304" pitchFamily="18" charset="0"/>
                      </a:endParaRPr>
                    </a:p>
                    <a:p>
                      <a:pPr algn="just">
                        <a:spcAft>
                          <a:spcPts val="0"/>
                        </a:spcAft>
                      </a:pPr>
                      <a:r>
                        <a:rPr lang="ru-RU" sz="1400" dirty="0">
                          <a:effectLst/>
                          <a:latin typeface="Times New Roman" panose="02020603050405020304" pitchFamily="18" charset="0"/>
                          <a:ea typeface="Times New Roman" panose="02020603050405020304" pitchFamily="18" charset="0"/>
                        </a:rPr>
                        <a:t> </a:t>
                      </a:r>
                      <a:endParaRPr lang="ru-RU" sz="1200" dirty="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99083">
                <a:tc>
                  <a:txBody>
                    <a:bodyPr/>
                    <a:lstStyle/>
                    <a:p>
                      <a:pPr algn="just">
                        <a:spcAft>
                          <a:spcPts val="0"/>
                        </a:spcAft>
                      </a:pPr>
                      <a:r>
                        <a:rPr lang="ru-RU" sz="1600">
                          <a:effectLst/>
                          <a:latin typeface="Times New Roman" panose="02020603050405020304" pitchFamily="18" charset="0"/>
                          <a:ea typeface="Times New Roman" panose="02020603050405020304" pitchFamily="18" charset="0"/>
                        </a:rPr>
                        <a:t>Защищайся с помощью палки, камней, песка </a:t>
                      </a:r>
                      <a:endParaRPr lang="ru-RU" sz="140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ru-RU" sz="1400" dirty="0">
                          <a:effectLst/>
                          <a:latin typeface="Times New Roman" panose="02020603050405020304" pitchFamily="18" charset="0"/>
                          <a:ea typeface="Times New Roman" panose="02020603050405020304" pitchFamily="18" charset="0"/>
                        </a:rPr>
                        <a:t> </a:t>
                      </a:r>
                      <a:endParaRPr lang="ru-RU" sz="1200" dirty="0">
                        <a:effectLst/>
                        <a:latin typeface="Times New Roman" panose="02020603050405020304" pitchFamily="18" charset="0"/>
                        <a:ea typeface="Times New Roman" panose="02020603050405020304" pitchFamily="18" charset="0"/>
                      </a:endParaRPr>
                    </a:p>
                    <a:p>
                      <a:pPr algn="just">
                        <a:spcAft>
                          <a:spcPts val="0"/>
                        </a:spcAft>
                      </a:pPr>
                      <a:r>
                        <a:rPr lang="ru-RU" sz="1400" dirty="0">
                          <a:effectLst/>
                          <a:latin typeface="Times New Roman" panose="02020603050405020304" pitchFamily="18" charset="0"/>
                          <a:ea typeface="Times New Roman" panose="02020603050405020304" pitchFamily="18" charset="0"/>
                        </a:rPr>
                        <a:t> </a:t>
                      </a:r>
                      <a:endParaRPr lang="ru-RU" sz="1200" dirty="0">
                        <a:effectLst/>
                        <a:latin typeface="Times New Roman" panose="02020603050405020304" pitchFamily="18" charset="0"/>
                        <a:ea typeface="Times New Roman" panose="02020603050405020304" pitchFamily="18" charset="0"/>
                      </a:endParaRPr>
                    </a:p>
                    <a:p>
                      <a:pPr algn="just">
                        <a:spcAft>
                          <a:spcPts val="0"/>
                        </a:spcAft>
                      </a:pPr>
                      <a:r>
                        <a:rPr lang="ru-RU" sz="1400" dirty="0">
                          <a:effectLst/>
                          <a:latin typeface="Times New Roman" panose="02020603050405020304" pitchFamily="18" charset="0"/>
                          <a:ea typeface="Times New Roman" panose="02020603050405020304" pitchFamily="18" charset="0"/>
                        </a:rPr>
                        <a:t> </a:t>
                      </a:r>
                      <a:endParaRPr lang="ru-RU" sz="1200" dirty="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99083">
                <a:tc>
                  <a:txBody>
                    <a:bodyPr/>
                    <a:lstStyle/>
                    <a:p>
                      <a:pPr algn="just">
                        <a:spcAft>
                          <a:spcPts val="0"/>
                        </a:spcAft>
                      </a:pPr>
                      <a:r>
                        <a:rPr lang="ru-RU" sz="1600">
                          <a:effectLst/>
                          <a:latin typeface="Times New Roman" panose="02020603050405020304" pitchFamily="18" charset="0"/>
                          <a:ea typeface="Times New Roman" panose="02020603050405020304" pitchFamily="18" charset="0"/>
                        </a:rPr>
                        <a:t>Сильно прикрикнуть на собаку, резко меняя позу</a:t>
                      </a:r>
                      <a:endParaRPr lang="ru-RU" sz="140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ru-RU" sz="1400" dirty="0">
                          <a:effectLst/>
                          <a:latin typeface="Times New Roman" panose="02020603050405020304" pitchFamily="18" charset="0"/>
                          <a:ea typeface="Times New Roman" panose="02020603050405020304" pitchFamily="18" charset="0"/>
                        </a:rPr>
                        <a:t> </a:t>
                      </a:r>
                      <a:endParaRPr lang="ru-RU" sz="1200" dirty="0">
                        <a:effectLst/>
                        <a:latin typeface="Times New Roman" panose="02020603050405020304" pitchFamily="18" charset="0"/>
                        <a:ea typeface="Times New Roman" panose="02020603050405020304" pitchFamily="18" charset="0"/>
                      </a:endParaRPr>
                    </a:p>
                    <a:p>
                      <a:pPr algn="just">
                        <a:spcAft>
                          <a:spcPts val="0"/>
                        </a:spcAft>
                      </a:pPr>
                      <a:r>
                        <a:rPr lang="ru-RU" sz="1400" dirty="0">
                          <a:effectLst/>
                          <a:latin typeface="Times New Roman" panose="02020603050405020304" pitchFamily="18" charset="0"/>
                          <a:ea typeface="Times New Roman" panose="02020603050405020304" pitchFamily="18" charset="0"/>
                        </a:rPr>
                        <a:t> </a:t>
                      </a:r>
                      <a:endParaRPr lang="ru-RU" sz="1200" dirty="0">
                        <a:effectLst/>
                        <a:latin typeface="Times New Roman" panose="02020603050405020304" pitchFamily="18" charset="0"/>
                        <a:ea typeface="Times New Roman" panose="02020603050405020304" pitchFamily="18" charset="0"/>
                      </a:endParaRPr>
                    </a:p>
                    <a:p>
                      <a:pPr algn="just">
                        <a:spcAft>
                          <a:spcPts val="0"/>
                        </a:spcAft>
                      </a:pPr>
                      <a:r>
                        <a:rPr lang="ru-RU" sz="1400" dirty="0">
                          <a:effectLst/>
                          <a:latin typeface="Times New Roman" panose="02020603050405020304" pitchFamily="18" charset="0"/>
                          <a:ea typeface="Times New Roman" panose="02020603050405020304" pitchFamily="18" charset="0"/>
                        </a:rPr>
                        <a:t> </a:t>
                      </a:r>
                      <a:endParaRPr lang="ru-RU" sz="1200" dirty="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35964">
                <a:tc>
                  <a:txBody>
                    <a:bodyPr/>
                    <a:lstStyle/>
                    <a:p>
                      <a:pPr algn="just">
                        <a:spcAft>
                          <a:spcPts val="0"/>
                        </a:spcAft>
                      </a:pPr>
                      <a:r>
                        <a:rPr lang="ru-RU" sz="1600" dirty="0">
                          <a:effectLst/>
                          <a:latin typeface="Times New Roman" panose="02020603050405020304" pitchFamily="18" charset="0"/>
                          <a:ea typeface="Times New Roman" panose="02020603050405020304" pitchFamily="18" charset="0"/>
                        </a:rPr>
                        <a:t>Обратиться к врачу </a:t>
                      </a:r>
                      <a:endParaRPr lang="ru-RU" sz="1400" dirty="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lnSpc>
                          <a:spcPct val="115000"/>
                        </a:lnSpc>
                        <a:spcAft>
                          <a:spcPts val="0"/>
                        </a:spcAft>
                      </a:pPr>
                      <a:r>
                        <a:rPr lang="ru-RU" sz="1400" dirty="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ru-RU"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457200" algn="just">
                        <a:lnSpc>
                          <a:spcPct val="115000"/>
                        </a:lnSpc>
                        <a:spcAft>
                          <a:spcPts val="0"/>
                        </a:spcAft>
                      </a:pPr>
                      <a:r>
                        <a:rPr lang="ru-RU" sz="1400" dirty="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ru-RU"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4" name="Rectangle 1"/>
          <p:cNvSpPr>
            <a:spLocks noChangeArrowheads="1"/>
          </p:cNvSpPr>
          <p:nvPr/>
        </p:nvSpPr>
        <p:spPr bwMode="auto">
          <a:xfrm>
            <a:off x="-18328" y="-54571"/>
            <a:ext cx="9073008" cy="2031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30480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304800" algn="ctr" defTabSz="914400" rtl="0" eaLnBrk="0" fontAlgn="base" latinLnBrk="0" hangingPunct="0">
              <a:lnSpc>
                <a:spcPct val="100000"/>
              </a:lnSpc>
              <a:spcBef>
                <a:spcPct val="0"/>
              </a:spcBef>
              <a:spcAft>
                <a:spcPct val="0"/>
              </a:spcAft>
              <a:buClrTx/>
              <a:buSzTx/>
              <a:buFontTx/>
              <a:buNone/>
              <a:tabLst/>
            </a:pPr>
            <a:r>
              <a:rPr kumimoji="0" lang="ru-RU" altLang="ru-RU" sz="1400" b="1" i="0" u="none" strike="noStrike" cap="none" normalizeH="0" baseline="0" dirty="0" smtClean="0">
                <a:ln>
                  <a:noFill/>
                </a:ln>
                <a:solidFill>
                  <a:schemeClr val="tx1"/>
                </a:solidFill>
                <a:effectLst/>
                <a:latin typeface="Arial" panose="020B0604020202020204" pitchFamily="34" charset="0"/>
                <a:ea typeface="Times New Roman" panose="02020603050405020304" pitchFamily="18" charset="0"/>
              </a:rPr>
              <a:t> </a:t>
            </a:r>
            <a:r>
              <a:rPr kumimoji="0" lang="ru-RU" altLang="ru-RU" b="1" i="0" u="none" strike="noStrike" cap="none" normalizeH="0" baseline="0" dirty="0" smtClean="0">
                <a:ln>
                  <a:noFill/>
                </a:ln>
                <a:solidFill>
                  <a:schemeClr val="tx1"/>
                </a:solidFill>
                <a:effectLst/>
                <a:latin typeface="Arial" panose="020B0604020202020204" pitchFamily="34" charset="0"/>
                <a:ea typeface="Times New Roman" panose="02020603050405020304" pitchFamily="18" charset="0"/>
              </a:rPr>
              <a:t>Задание 2.  Действия в случае нападения собаки. </a:t>
            </a:r>
            <a:r>
              <a:rPr kumimoji="0" lang="ru-RU" altLang="ru-RU" b="0" i="0" u="none" strike="noStrike" cap="none" normalizeH="0" baseline="0" dirty="0" smtClean="0">
                <a:ln>
                  <a:noFill/>
                </a:ln>
                <a:solidFill>
                  <a:schemeClr val="tx1"/>
                </a:solidFill>
                <a:effectLst/>
                <a:latin typeface="Arial" panose="020B0604020202020204" pitchFamily="34" charset="0"/>
                <a:ea typeface="Times New Roman" panose="02020603050405020304" pitchFamily="18" charset="0"/>
              </a:rPr>
              <a:t>В правой колонке описаны правильные и неправильные действия при нападении собаки. В левой колонке отметьте действия, которые вы считаете правильными, а в правой объясните, почему вы считаете то или иное действие верным/неверным.</a:t>
            </a:r>
            <a:endParaRPr kumimoji="0" lang="ru-RU" altLang="ru-RU" sz="1000" b="0" i="0" u="none" strike="noStrike" cap="none" normalizeH="0" baseline="0" dirty="0" smtClean="0">
              <a:ln>
                <a:noFill/>
              </a:ln>
              <a:solidFill>
                <a:schemeClr val="tx1"/>
              </a:solidFill>
              <a:effectLst/>
              <a:latin typeface="Arial" panose="020B0604020202020204" pitchFamily="34" charset="0"/>
            </a:endParaRPr>
          </a:p>
          <a:p>
            <a:pPr marL="0" marR="0" lvl="0" indent="304800" algn="ctr" defTabSz="914400" rtl="0" eaLnBrk="0" fontAlgn="base" latinLnBrk="0" hangingPunct="0">
              <a:lnSpc>
                <a:spcPct val="100000"/>
              </a:lnSpc>
              <a:spcBef>
                <a:spcPct val="0"/>
              </a:spcBef>
              <a:spcAft>
                <a:spcPct val="0"/>
              </a:spcAft>
              <a:buClrTx/>
              <a:buSzTx/>
              <a:buFontTx/>
              <a:buNone/>
              <a:tabLst/>
            </a:pPr>
            <a:r>
              <a:rPr kumimoji="0" lang="ru-RU" altLang="ru-RU" b="0" i="0" u="none" strike="noStrike" cap="none" normalizeH="0" baseline="0" dirty="0" smtClean="0">
                <a:ln>
                  <a:noFill/>
                </a:ln>
                <a:solidFill>
                  <a:schemeClr val="tx1"/>
                </a:solidFill>
                <a:effectLst/>
                <a:latin typeface="Arial" panose="020B0604020202020204" pitchFamily="34" charset="0"/>
                <a:ea typeface="Times New Roman" panose="02020603050405020304" pitchFamily="18" charset="0"/>
              </a:rPr>
              <a:t>Максимальное количество баллов – </a:t>
            </a:r>
            <a:r>
              <a:rPr kumimoji="0" lang="ru-RU" altLang="ru-RU" b="1" i="0" u="none" strike="noStrike" cap="none" normalizeH="0" baseline="0" dirty="0" smtClean="0">
                <a:ln>
                  <a:noFill/>
                </a:ln>
                <a:solidFill>
                  <a:schemeClr val="tx1"/>
                </a:solidFill>
                <a:effectLst/>
                <a:latin typeface="Arial" panose="020B0604020202020204" pitchFamily="34" charset="0"/>
                <a:ea typeface="Times New Roman" panose="02020603050405020304" pitchFamily="18" charset="0"/>
              </a:rPr>
              <a:t>15</a:t>
            </a:r>
            <a:r>
              <a:rPr kumimoji="0" lang="ru-RU" altLang="ru-RU" b="0" i="0" u="none" strike="noStrike" cap="none" normalizeH="0" baseline="0" dirty="0" smtClean="0">
                <a:ln>
                  <a:noFill/>
                </a:ln>
                <a:solidFill>
                  <a:schemeClr val="tx1"/>
                </a:solidFill>
                <a:effectLst/>
                <a:latin typeface="Arial" panose="020B0604020202020204" pitchFamily="34" charset="0"/>
                <a:ea typeface="Times New Roman" panose="02020603050405020304" pitchFamily="18" charset="0"/>
              </a:rPr>
              <a:t> (за левую колонку максимально 5 баллов, за правую – 10). </a:t>
            </a:r>
            <a:endParaRPr kumimoji="0" lang="ru-RU" altLang="ru-RU" sz="1000" b="0" i="0" u="none" strike="noStrike" cap="none" normalizeH="0" baseline="0" dirty="0" smtClean="0">
              <a:ln>
                <a:noFill/>
              </a:ln>
              <a:solidFill>
                <a:schemeClr val="tx1"/>
              </a:solidFill>
              <a:effectLst/>
              <a:latin typeface="Arial" panose="020B0604020202020204" pitchFamily="34" charset="0"/>
            </a:endParaRPr>
          </a:p>
          <a:p>
            <a:pPr marL="0" marR="0" lvl="0" indent="304800" algn="l" defTabSz="914400" rtl="0" eaLnBrk="0" fontAlgn="base" latinLnBrk="0" hangingPunct="0">
              <a:lnSpc>
                <a:spcPct val="100000"/>
              </a:lnSpc>
              <a:spcBef>
                <a:spcPct val="0"/>
              </a:spcBef>
              <a:spcAft>
                <a:spcPct val="0"/>
              </a:spcAft>
              <a:buClrTx/>
              <a:buSzTx/>
              <a:buFontTx/>
              <a:buNone/>
              <a:tabLst/>
            </a:pPr>
            <a:endParaRPr kumimoji="0" lang="ru-RU" altLang="ru-RU" sz="1800" b="0" i="0" u="none" strike="noStrike" cap="none" normalizeH="0" baseline="0" dirty="0" smtClean="0">
              <a:ln>
                <a:noFill/>
              </a:ln>
              <a:solidFill>
                <a:schemeClr val="tx1"/>
              </a:solidFill>
              <a:effectLst/>
              <a:latin typeface="Arial" panose="020B0604020202020204" pitchFamily="34"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http://blog.visme.co/wp-content/uploads/2017/07/50-Beautiful-and-Minimalist-Presentation-Backgrounds-08.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3" name="TextBox 2"/>
          <p:cNvSpPr txBox="1"/>
          <p:nvPr/>
        </p:nvSpPr>
        <p:spPr>
          <a:xfrm>
            <a:off x="755576" y="1052736"/>
            <a:ext cx="184731" cy="369332"/>
          </a:xfrm>
          <a:prstGeom prst="rect">
            <a:avLst/>
          </a:prstGeom>
          <a:noFill/>
        </p:spPr>
        <p:txBody>
          <a:bodyPr wrap="none" rtlCol="0">
            <a:spAutoFit/>
          </a:bodyPr>
          <a:lstStyle/>
          <a:p>
            <a:endParaRPr lang="ru-RU" dirty="0"/>
          </a:p>
        </p:txBody>
      </p:sp>
      <p:sp>
        <p:nvSpPr>
          <p:cNvPr id="5" name="Прямоугольник 4"/>
          <p:cNvSpPr/>
          <p:nvPr/>
        </p:nvSpPr>
        <p:spPr>
          <a:xfrm>
            <a:off x="323528" y="332656"/>
            <a:ext cx="7884368" cy="2308324"/>
          </a:xfrm>
          <a:prstGeom prst="rect">
            <a:avLst/>
          </a:prstGeom>
        </p:spPr>
        <p:txBody>
          <a:bodyPr wrap="square">
            <a:spAutoFit/>
          </a:bodyPr>
          <a:lstStyle/>
          <a:p>
            <a:pPr algn="ctr"/>
            <a:r>
              <a:rPr lang="ru-RU" sz="2400" b="1" dirty="0" smtClean="0">
                <a:latin typeface="Arial Nova" panose="020B0504020202020204" pitchFamily="34" charset="0"/>
              </a:rPr>
              <a:t>Задание 3. </a:t>
            </a:r>
            <a:r>
              <a:rPr lang="ru-RU" sz="2400" dirty="0"/>
              <a:t>Вы оказались в толпе агрессивно настроенных людей. Ниже перечислены некоторые правила поведения в толпе и объяснения, как нежелательно может развиваться ситуация в давке. Подумайте и соотнесите соответствие между правилами поведения и объяснениями</a:t>
            </a:r>
          </a:p>
        </p:txBody>
      </p:sp>
      <p:pic>
        <p:nvPicPr>
          <p:cNvPr id="6" name="Рисунок 5"/>
          <p:cNvPicPr>
            <a:picLocks noChangeAspect="1"/>
          </p:cNvPicPr>
          <p:nvPr/>
        </p:nvPicPr>
        <p:blipFill>
          <a:blip r:embed="rId3"/>
          <a:stretch>
            <a:fillRect/>
          </a:stretch>
        </p:blipFill>
        <p:spPr>
          <a:xfrm>
            <a:off x="343874" y="2683952"/>
            <a:ext cx="8456251" cy="4083639"/>
          </a:xfrm>
          <a:prstGeom prst="rect">
            <a:avLst/>
          </a:prstGeom>
        </p:spPr>
      </p:pic>
    </p:spTree>
    <p:extLst>
      <p:ext uri="{BB962C8B-B14F-4D97-AF65-F5344CB8AC3E}">
        <p14:creationId xmlns:p14="http://schemas.microsoft.com/office/powerpoint/2010/main" val="160879279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http://blog.visme.co/wp-content/uploads/2017/07/50-Beautiful-and-Minimalist-Presentation-Backgrounds-08.jpg"/>
          <p:cNvPicPr>
            <a:picLocks noChangeAspect="1" noChangeArrowheads="1"/>
          </p:cNvPicPr>
          <p:nvPr/>
        </p:nvPicPr>
        <p:blipFill>
          <a:blip r:embed="rId2" cstate="print"/>
          <a:srcRect/>
          <a:stretch>
            <a:fillRect/>
          </a:stretch>
        </p:blipFill>
        <p:spPr bwMode="auto">
          <a:xfrm>
            <a:off x="0" y="43805"/>
            <a:ext cx="9252520" cy="6939390"/>
          </a:xfrm>
          <a:prstGeom prst="rect">
            <a:avLst/>
          </a:prstGeom>
          <a:noFill/>
        </p:spPr>
      </p:pic>
      <p:sp>
        <p:nvSpPr>
          <p:cNvPr id="3" name="TextBox 2"/>
          <p:cNvSpPr txBox="1"/>
          <p:nvPr/>
        </p:nvSpPr>
        <p:spPr>
          <a:xfrm>
            <a:off x="755576" y="1052736"/>
            <a:ext cx="184731" cy="369332"/>
          </a:xfrm>
          <a:prstGeom prst="rect">
            <a:avLst/>
          </a:prstGeom>
          <a:noFill/>
        </p:spPr>
        <p:txBody>
          <a:bodyPr wrap="none" rtlCol="0">
            <a:spAutoFit/>
          </a:bodyPr>
          <a:lstStyle/>
          <a:p>
            <a:endParaRPr lang="ru-RU" dirty="0"/>
          </a:p>
        </p:txBody>
      </p:sp>
      <p:sp>
        <p:nvSpPr>
          <p:cNvPr id="2" name="Прямоугольник 1"/>
          <p:cNvSpPr/>
          <p:nvPr/>
        </p:nvSpPr>
        <p:spPr>
          <a:xfrm>
            <a:off x="0" y="188640"/>
            <a:ext cx="9144000" cy="3693319"/>
          </a:xfrm>
          <a:prstGeom prst="rect">
            <a:avLst/>
          </a:prstGeom>
        </p:spPr>
        <p:txBody>
          <a:bodyPr wrap="square">
            <a:spAutoFit/>
          </a:bodyPr>
          <a:lstStyle/>
          <a:p>
            <a:pPr algn="ctr"/>
            <a:r>
              <a:rPr lang="ru-RU" b="1" dirty="0"/>
              <a:t>Задание </a:t>
            </a:r>
            <a:r>
              <a:rPr lang="ru-RU" b="1" dirty="0" smtClean="0"/>
              <a:t>4 </a:t>
            </a:r>
            <a:r>
              <a:rPr lang="ru-RU" dirty="0"/>
              <a:t>Знаки безопасности применяются: для привлечения внимания людей, находящихся в общественных местах, к опасности; для предостережения; для сообщения о возможном исходе в случае пренебрежения опасностью; для предписания или требования определённых действий; для сообщения необходимой информации. Определите смысловое значение приведённых знаков безопасности. Смысловое значение знаков безопасности: «Общий предписывающий знак», «Внимание. Опасность», «Опасно. Лазерное излучение», «Внимание. Электромагнитное поле», «Газовый баллон», «Огнетушитель», «Пожарный </a:t>
            </a:r>
            <a:r>
              <a:rPr lang="ru-RU" dirty="0" err="1"/>
              <a:t>сухотрубный</a:t>
            </a:r>
            <a:r>
              <a:rPr lang="ru-RU" dirty="0"/>
              <a:t> стояк», «Пожарный гидрант», «Средства выноса (эвакуации) поражённых», «Медицинский кабинет», «Аптечка первой медицинской помощи», «Для открывания сдвинуть», «Открывать движением на себя», «Внимание. Автоматическое включение (запуск) оборудования», «Запрещается прикасаться. Корпус под напряжением», «Опасность поражения электрическим током», «Запрещение (прочие опасности или опасные действия)»</a:t>
            </a:r>
          </a:p>
        </p:txBody>
      </p:sp>
      <p:pic>
        <p:nvPicPr>
          <p:cNvPr id="4" name="Рисунок 3"/>
          <p:cNvPicPr>
            <a:picLocks noChangeAspect="1"/>
          </p:cNvPicPr>
          <p:nvPr/>
        </p:nvPicPr>
        <p:blipFill>
          <a:blip r:embed="rId3"/>
          <a:stretch>
            <a:fillRect/>
          </a:stretch>
        </p:blipFill>
        <p:spPr>
          <a:xfrm>
            <a:off x="755576" y="4098464"/>
            <a:ext cx="7344816" cy="3029566"/>
          </a:xfrm>
          <a:prstGeom prst="rect">
            <a:avLst/>
          </a:prstGeom>
        </p:spPr>
      </p:pic>
    </p:spTree>
    <p:extLst>
      <p:ext uri="{BB962C8B-B14F-4D97-AF65-F5344CB8AC3E}">
        <p14:creationId xmlns:p14="http://schemas.microsoft.com/office/powerpoint/2010/main" val="149649847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http://blog.visme.co/wp-content/uploads/2017/07/50-Beautiful-and-Minimalist-Presentation-Backgrounds-08.jpg"/>
          <p:cNvPicPr>
            <a:picLocks noChangeAspect="1" noChangeArrowheads="1"/>
          </p:cNvPicPr>
          <p:nvPr/>
        </p:nvPicPr>
        <p:blipFill>
          <a:blip r:embed="rId2" cstate="print"/>
          <a:srcRect/>
          <a:stretch>
            <a:fillRect/>
          </a:stretch>
        </p:blipFill>
        <p:spPr bwMode="auto">
          <a:xfrm>
            <a:off x="0" y="43805"/>
            <a:ext cx="9252520" cy="6939390"/>
          </a:xfrm>
          <a:prstGeom prst="rect">
            <a:avLst/>
          </a:prstGeom>
          <a:noFill/>
        </p:spPr>
      </p:pic>
      <p:sp>
        <p:nvSpPr>
          <p:cNvPr id="3" name="Прямоугольник 2"/>
          <p:cNvSpPr/>
          <p:nvPr/>
        </p:nvSpPr>
        <p:spPr>
          <a:xfrm>
            <a:off x="250091" y="188640"/>
            <a:ext cx="8640960" cy="1323439"/>
          </a:xfrm>
          <a:prstGeom prst="rect">
            <a:avLst/>
          </a:prstGeom>
        </p:spPr>
        <p:txBody>
          <a:bodyPr wrap="square">
            <a:spAutoFit/>
          </a:bodyPr>
          <a:lstStyle/>
          <a:p>
            <a:pPr algn="ctr"/>
            <a:r>
              <a:rPr lang="ru-RU" sz="2000" b="1" dirty="0" smtClean="0"/>
              <a:t>Задание 5</a:t>
            </a:r>
            <a:r>
              <a:rPr lang="ru-RU" sz="2000" dirty="0" smtClean="0"/>
              <a:t>. </a:t>
            </a:r>
            <a:r>
              <a:rPr lang="ru-RU" sz="2000" dirty="0"/>
              <a:t>Представьте, что вы оказались в возбужденной толпе футбольных фанатов. Установите соответствие между правилами поведения в толпе и объяснениями, почему следует выполнять это правило. Ответ впишите в таблицу ответов.</a:t>
            </a:r>
          </a:p>
        </p:txBody>
      </p:sp>
      <p:pic>
        <p:nvPicPr>
          <p:cNvPr id="5" name="Рисунок 4"/>
          <p:cNvPicPr>
            <a:picLocks noChangeAspect="1"/>
          </p:cNvPicPr>
          <p:nvPr/>
        </p:nvPicPr>
        <p:blipFill>
          <a:blip r:embed="rId3"/>
          <a:stretch>
            <a:fillRect/>
          </a:stretch>
        </p:blipFill>
        <p:spPr>
          <a:xfrm>
            <a:off x="861444" y="1584233"/>
            <a:ext cx="7562270" cy="4014961"/>
          </a:xfrm>
          <a:prstGeom prst="rect">
            <a:avLst/>
          </a:prstGeom>
        </p:spPr>
      </p:pic>
      <p:sp>
        <p:nvSpPr>
          <p:cNvPr id="6" name="Прямоугольник 5"/>
          <p:cNvSpPr/>
          <p:nvPr/>
        </p:nvSpPr>
        <p:spPr>
          <a:xfrm>
            <a:off x="250091" y="5671348"/>
            <a:ext cx="8784976" cy="923330"/>
          </a:xfrm>
          <a:prstGeom prst="rect">
            <a:avLst/>
          </a:prstGeom>
        </p:spPr>
        <p:txBody>
          <a:bodyPr wrap="square">
            <a:spAutoFit/>
          </a:bodyPr>
          <a:lstStyle/>
          <a:p>
            <a:r>
              <a:rPr lang="ru-RU" dirty="0"/>
              <a:t>Оценка задания. Максимальная оценка за правильно выполненное задание – 5 баллов, при этом: - за каждый правильно указанный ответ начисляется по 1 баллу; - если задание не выполнено, баллы не начисляются</a:t>
            </a:r>
          </a:p>
        </p:txBody>
      </p:sp>
    </p:spTree>
    <p:extLst>
      <p:ext uri="{BB962C8B-B14F-4D97-AF65-F5344CB8AC3E}">
        <p14:creationId xmlns:p14="http://schemas.microsoft.com/office/powerpoint/2010/main" val="414871498"/>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Солнцестояние">
  <a:themeElements>
    <a:clrScheme name="Солнцестояние">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Солнцестояние">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Солнцестояние">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2320</TotalTime>
  <Words>574</Words>
  <Application>Microsoft Office PowerPoint</Application>
  <PresentationFormat>Экран (4:3)</PresentationFormat>
  <Paragraphs>59</Paragraphs>
  <Slides>10</Slides>
  <Notes>0</Notes>
  <HiddenSlides>0</HiddenSlides>
  <MMClips>0</MMClips>
  <ScaleCrop>false</ScaleCrop>
  <HeadingPairs>
    <vt:vector size="6" baseType="variant">
      <vt:variant>
        <vt:lpstr>Использованные шрифты</vt:lpstr>
      </vt:variant>
      <vt:variant>
        <vt:i4>8</vt:i4>
      </vt:variant>
      <vt:variant>
        <vt:lpstr>Тема</vt:lpstr>
      </vt:variant>
      <vt:variant>
        <vt:i4>1</vt:i4>
      </vt:variant>
      <vt:variant>
        <vt:lpstr>Заголовки слайдов</vt:lpstr>
      </vt:variant>
      <vt:variant>
        <vt:i4>10</vt:i4>
      </vt:variant>
    </vt:vector>
  </HeadingPairs>
  <TitlesOfParts>
    <vt:vector size="19" baseType="lpstr">
      <vt:lpstr>Arial</vt:lpstr>
      <vt:lpstr>Arial Nova</vt:lpstr>
      <vt:lpstr>Calibri</vt:lpstr>
      <vt:lpstr>Corbel</vt:lpstr>
      <vt:lpstr>Gill Sans MT</vt:lpstr>
      <vt:lpstr>Times New Roman</vt:lpstr>
      <vt:lpstr>Verdana</vt:lpstr>
      <vt:lpstr>Wingdings 2</vt:lpstr>
      <vt:lpstr>Солнцестояние</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Admin</dc:creator>
  <cp:lastModifiedBy>User</cp:lastModifiedBy>
  <cp:revision>125</cp:revision>
  <dcterms:created xsi:type="dcterms:W3CDTF">2018-08-07T15:57:43Z</dcterms:created>
  <dcterms:modified xsi:type="dcterms:W3CDTF">2023-03-29T06:27:16Z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NXPowerLiteLastOptimized">
    <vt:lpwstr>725284</vt:lpwstr>
  </property>
  <property fmtid="{D5CDD505-2E9C-101B-9397-08002B2CF9AE}" pid="3" name="NXPowerLiteSettings">
    <vt:lpwstr>F7000400038000</vt:lpwstr>
  </property>
  <property fmtid="{D5CDD505-2E9C-101B-9397-08002B2CF9AE}" pid="4" name="NXPowerLiteVersion">
    <vt:lpwstr>D6.2.8</vt:lpwstr>
  </property>
</Properties>
</file>