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70" r:id="rId4"/>
    <p:sldId id="272" r:id="rId5"/>
    <p:sldId id="271" r:id="rId6"/>
    <p:sldId id="268" r:id="rId7"/>
    <p:sldId id="269" r:id="rId8"/>
    <p:sldId id="267" r:id="rId9"/>
    <p:sldId id="275" r:id="rId10"/>
    <p:sldId id="273" r:id="rId11"/>
    <p:sldId id="274" r:id="rId12"/>
    <p:sldId id="276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48" y="1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53233D-9CC6-4B7B-8A25-671E70ACCE3A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4E12B7-E640-48B1-9757-324371865C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932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4E12B7-E640-48B1-9757-324371865C2C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04638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4E12B7-E640-48B1-9757-324371865C2C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2960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E7E661-884E-439A-9EEC-0E275E282A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22D245D-5D2A-4748-B730-C539220ACC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74EEF33-CF96-4247-9A38-512100B64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AC4F9-5B9B-4A15-82A8-D1A87167EA70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787D41E-AC1B-487B-BF0B-AAADC1433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EDC528E-5008-45A5-AA4D-536389CF1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B33A5-C996-47E6-BDDB-8F9CD6CDAD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159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BCB173-42C3-4178-BE98-77B7C41F6F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2D8DC9D-AE0E-46BB-B122-0F08FB5FC9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180DD98-B4C3-4586-B8D2-2B7B3DDB3E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AC4F9-5B9B-4A15-82A8-D1A87167EA70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44894C8-6F2F-49C6-BE69-9D804FD80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BD4549B-F247-450A-8D51-F6ECBE2C41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B33A5-C996-47E6-BDDB-8F9CD6CDAD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5411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6436CD5-D9F6-43B1-AD58-EE0EB14DA6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8CFF30B-5154-42E0-B29E-ACE4FB86F8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4F91899-D2C6-4E64-BD72-D22458B390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AC4F9-5B9B-4A15-82A8-D1A87167EA70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CE21BA3-73C0-4D6A-A295-54B6F39D4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7B39D6F-D806-4C8E-88A6-178AF7BA3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B33A5-C996-47E6-BDDB-8F9CD6CDAD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938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D97CCB-D3B3-4FA3-AF93-BBED62A745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83544AD-B4E8-4DB6-AB9F-D431807B0A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A586103-6A71-40BA-AFCD-3504DB3707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AC4F9-5B9B-4A15-82A8-D1A87167EA70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A220FDA-D91B-48A9-8D34-06766F6DF9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1BDE96D-87D2-414C-AEB8-445C0D9F7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B33A5-C996-47E6-BDDB-8F9CD6CDAD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1845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D3DA42-ADF1-40E1-8EB1-25A4AEBA2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BC031EF-510E-4BE3-BBE8-8A353657E9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2147330-C5A1-4EC7-871B-7F57A8E4FF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AC4F9-5B9B-4A15-82A8-D1A87167EA70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8FC5489-8C5F-454F-B7DE-F1916844D1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131117C-5E6B-4B65-875B-87841DD5D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B33A5-C996-47E6-BDDB-8F9CD6CDAD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633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E09090-5EEA-4F69-83C6-3082593E7F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E0924DB-E34F-472B-A641-7450F6C2C9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E2F7ACB-438A-4500-AB61-E7BD9BFBAD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7283059-54A3-41CE-B536-43B0215F7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AC4F9-5B9B-4A15-82A8-D1A87167EA70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FF7A95F-A5B1-4ECA-854A-55E227E7B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8955142-1CB0-43A8-A628-AEE5801F3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B33A5-C996-47E6-BDDB-8F9CD6CDAD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9083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EBD8D1-B1C0-4962-85FD-C2A5BB71F3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925A5BC-4637-46AF-9765-BC206ADD2E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958EA49-C7E5-4EE1-A411-4A656148BF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4A6439E-7201-40F3-81D6-4FD068A6983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0D9F02A-A06B-42D3-8B80-621D9D182B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A2F314A-96D9-493F-BD27-3760955DE7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AC4F9-5B9B-4A15-82A8-D1A87167EA70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E1BA992-2FE8-4B62-A88C-E4702BC87B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A156880-CC80-4772-BE9C-FEBA71EEF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B33A5-C996-47E6-BDDB-8F9CD6CDAD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752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C098C9-DA3D-4AF3-9B8C-30D0974EF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84A81B2-015E-417D-9C8B-605CF4B4F4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AC4F9-5B9B-4A15-82A8-D1A87167EA70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148821F-B754-4A13-A0D1-A22BD99F8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13488EF-7C0D-4E2C-A588-7AE87D9F5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B33A5-C996-47E6-BDDB-8F9CD6CDAD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4380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5D1F3D5-7368-4E7B-AF3C-0AC1483E4E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AC4F9-5B9B-4A15-82A8-D1A87167EA70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FCCB41BA-28ED-45D5-A309-53AFB21C4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0444F6A-EDBF-4803-9FFF-66A5FA75C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B33A5-C996-47E6-BDDB-8F9CD6CDAD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7352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DD63AB-E3AB-4A98-A0B8-FEF6C57EDB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3065BDE-1C28-4443-8C5C-2E64A77EB1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05311D8-6B48-4FA8-83F9-08976659E1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C0D185F-D16F-4B29-8736-E4CF250061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AC4F9-5B9B-4A15-82A8-D1A87167EA70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200FE8C-A2B6-4243-974D-836D88EC57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542534B-D18E-463C-8582-85757CDE3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B33A5-C996-47E6-BDDB-8F9CD6CDAD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7414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E4B4F5-71D6-476E-AB1A-D8201C57D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3E65332-95E5-4736-ACBC-8BE1EC3B44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8E836A4-7680-4525-AA33-5AD15E769B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B711E11-CAEE-4891-BF6E-D534CB9BB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AC4F9-5B9B-4A15-82A8-D1A87167EA70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F0ECBCD-C02B-47C5-9400-33A5DF0FB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3C8120F-4115-4C64-80A7-E409A7756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B33A5-C996-47E6-BDDB-8F9CD6CDAD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5957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99B4B9-5E61-4035-83FE-6330F68AD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48EF12C-AB80-4ADD-90DD-11FF64FA2A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826938A-98B2-49A4-9B19-2A68A71C5C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AAC4F9-5B9B-4A15-82A8-D1A87167EA70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40A11CE-0050-423C-872B-BF9D6E78A7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2655813-F949-4DB1-90F4-BDEB7E7BFC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3B33A5-C996-47E6-BDDB-8F9CD6CDAD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0942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FDFD51-B0AD-4C90-AED4-D362343EF7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46480" y="2402523"/>
            <a:ext cx="9144000" cy="2387600"/>
          </a:xfrm>
          <a:effectLst>
            <a:outerShdw blurRad="127000" dist="50800" dir="5400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Autofit/>
          </a:bodyPr>
          <a:lstStyle/>
          <a:p>
            <a:r>
              <a:rPr lang="ru-RU" sz="7200" b="1" dirty="0">
                <a:latin typeface="Bahnschrift SemiLight" panose="020B0502040204020203" pitchFamily="34" charset="0"/>
              </a:rPr>
              <a:t>ОЛИМПИАДЫ ДЛЯ УЧАЩИХСЯ НАЧАЛЬНОЙ ШКОЛЫ</a:t>
            </a:r>
          </a:p>
        </p:txBody>
      </p:sp>
    </p:spTree>
    <p:extLst>
      <p:ext uri="{BB962C8B-B14F-4D97-AF65-F5344CB8AC3E}">
        <p14:creationId xmlns:p14="http://schemas.microsoft.com/office/powerpoint/2010/main" val="25848734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44DA2487-95B7-4243-B57A-DB335A4E1CF5}"/>
              </a:ext>
            </a:extLst>
          </p:cNvPr>
          <p:cNvSpPr/>
          <p:nvPr/>
        </p:nvSpPr>
        <p:spPr>
          <a:xfrm>
            <a:off x="365760" y="5604669"/>
            <a:ext cx="3891280" cy="67659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778CD39A-ECE2-430D-9708-FEB5BC279F69}"/>
              </a:ext>
            </a:extLst>
          </p:cNvPr>
          <p:cNvSpPr/>
          <p:nvPr/>
        </p:nvSpPr>
        <p:spPr>
          <a:xfrm>
            <a:off x="365760" y="2794000"/>
            <a:ext cx="7620000" cy="237331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0AA090E4-A776-49C8-B646-C58FB55661AF}"/>
              </a:ext>
            </a:extLst>
          </p:cNvPr>
          <p:cNvSpPr/>
          <p:nvPr/>
        </p:nvSpPr>
        <p:spPr>
          <a:xfrm>
            <a:off x="365760" y="1579563"/>
            <a:ext cx="4409440" cy="67659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39C933-827D-49CA-A5EF-CF8F6EFB38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254000"/>
            <a:ext cx="10515600" cy="1325563"/>
          </a:xfrm>
        </p:spPr>
        <p:txBody>
          <a:bodyPr/>
          <a:lstStyle/>
          <a:p>
            <a:pPr algn="ctr"/>
            <a:r>
              <a:rPr lang="ru-RU" b="1" dirty="0">
                <a:latin typeface="Bahnschrift SemiLight" panose="020B0502040204020203" pitchFamily="34" charset="0"/>
              </a:rPr>
              <a:t>ОЛИМПИАДА «РУССКИЙ МЕДВЕЖОНОК»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51B422F-C31F-4727-A9C5-86B8152273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760" y="1690688"/>
            <a:ext cx="856742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Участники: 1-11 классы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Международная игра-конкурс "Русский медвежонок – языкознание для всех. Игра проводится прямо в школах, не требует от учителя особых усилий, а задания веселы, занимательны и доступны. 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http://www.rm.kirov.ru</a:t>
            </a:r>
          </a:p>
          <a:p>
            <a:pPr marL="0" indent="0">
              <a:buNone/>
            </a:pPr>
            <a:endParaRPr lang="ru-RU" sz="32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3BCA9FED-1970-43F6-AAD9-FEBEBF8509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8982" y="1064145"/>
            <a:ext cx="1885315" cy="2364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72783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778CD39A-ECE2-430D-9708-FEB5BC279F69}"/>
              </a:ext>
            </a:extLst>
          </p:cNvPr>
          <p:cNvSpPr/>
          <p:nvPr/>
        </p:nvSpPr>
        <p:spPr>
          <a:xfrm>
            <a:off x="365760" y="3220721"/>
            <a:ext cx="8567420" cy="201168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0AA090E4-A776-49C8-B646-C58FB55661AF}"/>
              </a:ext>
            </a:extLst>
          </p:cNvPr>
          <p:cNvSpPr/>
          <p:nvPr/>
        </p:nvSpPr>
        <p:spPr>
          <a:xfrm>
            <a:off x="365760" y="2011442"/>
            <a:ext cx="4094480" cy="67659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39C933-827D-49CA-A5EF-CF8F6EFB38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2680" y="153192"/>
            <a:ext cx="10515600" cy="1325563"/>
          </a:xfrm>
        </p:spPr>
        <p:txBody>
          <a:bodyPr/>
          <a:lstStyle/>
          <a:p>
            <a:pPr algn="ctr"/>
            <a:r>
              <a:rPr lang="ru-RU" b="1" dirty="0">
                <a:latin typeface="Bahnschrift SemiLight" panose="020B0502040204020203" pitchFamily="34" charset="0"/>
              </a:rPr>
              <a:t>МЕЖДУНАРОДНАЯ ОЛИМПИАДА ПО РУССКОМУ ЯЗЫКУ «БУКВОЕЖКА»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51B422F-C31F-4727-A9C5-86B8152273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760" y="2107248"/>
            <a:ext cx="856742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Участники: 2-11 класс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Задания из разных языковых разделов позволят ученикам проверить свою грамотность и научиться делать необычные упражнения по предмету. </a:t>
            </a:r>
          </a:p>
          <a:p>
            <a:pPr marL="0" indent="0">
              <a:buNone/>
            </a:pPr>
            <a:endParaRPr lang="ru-RU" sz="32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D740A9D6-7F9D-4894-83CD-ED4B23110D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1744297"/>
            <a:ext cx="4094480" cy="1030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17738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44DA2487-95B7-4243-B57A-DB335A4E1CF5}"/>
              </a:ext>
            </a:extLst>
          </p:cNvPr>
          <p:cNvSpPr/>
          <p:nvPr/>
        </p:nvSpPr>
        <p:spPr>
          <a:xfrm>
            <a:off x="365760" y="5604669"/>
            <a:ext cx="4013200" cy="67659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778CD39A-ECE2-430D-9708-FEB5BC279F69}"/>
              </a:ext>
            </a:extLst>
          </p:cNvPr>
          <p:cNvSpPr/>
          <p:nvPr/>
        </p:nvSpPr>
        <p:spPr>
          <a:xfrm>
            <a:off x="365760" y="2794000"/>
            <a:ext cx="7620000" cy="237331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0AA090E4-A776-49C8-B646-C58FB55661AF}"/>
              </a:ext>
            </a:extLst>
          </p:cNvPr>
          <p:cNvSpPr/>
          <p:nvPr/>
        </p:nvSpPr>
        <p:spPr>
          <a:xfrm>
            <a:off x="365760" y="1579563"/>
            <a:ext cx="4135120" cy="67659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39C933-827D-49CA-A5EF-CF8F6EFB38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254000"/>
            <a:ext cx="10515600" cy="1325563"/>
          </a:xfrm>
        </p:spPr>
        <p:txBody>
          <a:bodyPr/>
          <a:lstStyle/>
          <a:p>
            <a:pPr algn="ctr"/>
            <a:r>
              <a:rPr lang="ru-RU" b="1" dirty="0">
                <a:latin typeface="Bahnschrift SemiLight" panose="020B0502040204020203" pitchFamily="34" charset="0"/>
              </a:rPr>
              <a:t>ОЛИМПИАДЫ ОТ ЦРТ «МЕГА-ТАЛАНТ»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51B422F-C31F-4727-A9C5-86B8152273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760" y="1690688"/>
            <a:ext cx="770128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Участники: 1-4 классы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Данные олимпиады помогают обобщить материал школьной программы, развивают способность обучающихся к аналитическому и логическому мышлению. 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https://mega-talant.com</a:t>
            </a:r>
          </a:p>
          <a:p>
            <a:pPr marL="0" indent="0">
              <a:buNone/>
            </a:pPr>
            <a:endParaRPr lang="ru-RU" sz="32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00E6AAE-FAF2-4405-A88A-A2F39EADD9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9920" y="1579563"/>
            <a:ext cx="3682362" cy="1483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7171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44DA2487-95B7-4243-B57A-DB335A4E1CF5}"/>
              </a:ext>
            </a:extLst>
          </p:cNvPr>
          <p:cNvSpPr/>
          <p:nvPr/>
        </p:nvSpPr>
        <p:spPr>
          <a:xfrm>
            <a:off x="365760" y="5651818"/>
            <a:ext cx="5425440" cy="67659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778CD39A-ECE2-430D-9708-FEB5BC279F69}"/>
              </a:ext>
            </a:extLst>
          </p:cNvPr>
          <p:cNvSpPr/>
          <p:nvPr/>
        </p:nvSpPr>
        <p:spPr>
          <a:xfrm>
            <a:off x="365760" y="2794000"/>
            <a:ext cx="9001760" cy="237331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0AA090E4-A776-49C8-B646-C58FB55661AF}"/>
              </a:ext>
            </a:extLst>
          </p:cNvPr>
          <p:cNvSpPr/>
          <p:nvPr/>
        </p:nvSpPr>
        <p:spPr>
          <a:xfrm>
            <a:off x="264160" y="1632902"/>
            <a:ext cx="4409440" cy="67659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39C933-827D-49CA-A5EF-CF8F6EFB38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254000"/>
            <a:ext cx="10515600" cy="1325563"/>
          </a:xfrm>
        </p:spPr>
        <p:txBody>
          <a:bodyPr/>
          <a:lstStyle/>
          <a:p>
            <a:pPr algn="ctr"/>
            <a:r>
              <a:rPr lang="ru-RU" b="1" dirty="0">
                <a:latin typeface="Bahnschrift SemiLight" panose="020B0502040204020203" pitchFamily="34" charset="0"/>
              </a:rPr>
              <a:t>МЕЖДУНАРОДНАЯ МЕТАПРЕДМЕТНАЯ ОЛИМПИАДА «СОВЕНОК»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51B422F-C31F-4727-A9C5-86B8152273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180" y="1690688"/>
            <a:ext cx="888492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Участники: 1-11 класс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Уникальность олимпиады в том, что в ней много поисковых заданий. Данная олимпиада позволяет «подстегнуть» способности анализировать, обобщать и синтезировать информацию, а значит, всесторонне содействует развитию юного творца.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200" dirty="0">
                <a:solidFill>
                  <a:schemeClr val="accent1">
                    <a:lumMod val="75000"/>
                  </a:schemeClr>
                </a:solidFill>
              </a:rPr>
              <a:t>https://www.covenok.ru/sov/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4343640-9999-440C-80DE-D88401CDDB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1070" y="1579563"/>
            <a:ext cx="2096770" cy="2079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40421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44DA2487-95B7-4243-B57A-DB335A4E1CF5}"/>
              </a:ext>
            </a:extLst>
          </p:cNvPr>
          <p:cNvSpPr/>
          <p:nvPr/>
        </p:nvSpPr>
        <p:spPr>
          <a:xfrm>
            <a:off x="365760" y="4785360"/>
            <a:ext cx="3637280" cy="67659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778CD39A-ECE2-430D-9708-FEB5BC279F69}"/>
              </a:ext>
            </a:extLst>
          </p:cNvPr>
          <p:cNvSpPr/>
          <p:nvPr/>
        </p:nvSpPr>
        <p:spPr>
          <a:xfrm>
            <a:off x="365760" y="2794000"/>
            <a:ext cx="8402320" cy="156464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0AA090E4-A776-49C8-B646-C58FB55661AF}"/>
              </a:ext>
            </a:extLst>
          </p:cNvPr>
          <p:cNvSpPr/>
          <p:nvPr/>
        </p:nvSpPr>
        <p:spPr>
          <a:xfrm>
            <a:off x="365760" y="1632902"/>
            <a:ext cx="4307840" cy="67659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39C933-827D-49CA-A5EF-CF8F6EFB38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23870"/>
            <a:ext cx="10515600" cy="1325563"/>
          </a:xfrm>
        </p:spPr>
        <p:txBody>
          <a:bodyPr/>
          <a:lstStyle/>
          <a:p>
            <a:pPr algn="ctr"/>
            <a:r>
              <a:rPr lang="ru-RU" b="1" dirty="0">
                <a:latin typeface="Bahnschrift SemiLight" panose="020B0502040204020203" pitchFamily="34" charset="0"/>
              </a:rPr>
              <a:t>ОНЛАЙН-ОЛИМПИАДА «ПЛЮС»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51B422F-C31F-4727-A9C5-86B8152273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760" y="1721168"/>
            <a:ext cx="9034780" cy="40293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Участники: 1-4 классы 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по математике отличаются от типовых задач, даны в игровой форме и нацелены на развитие нестандартного мышления.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https://olimpiada.ru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55C5D14-67E7-4A4D-AD9A-DFDA825851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87346" y="1393566"/>
            <a:ext cx="2771254" cy="1478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08484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44DA2487-95B7-4243-B57A-DB335A4E1CF5}"/>
              </a:ext>
            </a:extLst>
          </p:cNvPr>
          <p:cNvSpPr/>
          <p:nvPr/>
        </p:nvSpPr>
        <p:spPr>
          <a:xfrm>
            <a:off x="391160" y="5158106"/>
            <a:ext cx="3637280" cy="67659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778CD39A-ECE2-430D-9708-FEB5BC279F69}"/>
              </a:ext>
            </a:extLst>
          </p:cNvPr>
          <p:cNvSpPr/>
          <p:nvPr/>
        </p:nvSpPr>
        <p:spPr>
          <a:xfrm>
            <a:off x="365760" y="2794000"/>
            <a:ext cx="9593580" cy="18796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0AA090E4-A776-49C8-B646-C58FB55661AF}"/>
              </a:ext>
            </a:extLst>
          </p:cNvPr>
          <p:cNvSpPr/>
          <p:nvPr/>
        </p:nvSpPr>
        <p:spPr>
          <a:xfrm>
            <a:off x="365760" y="1632902"/>
            <a:ext cx="4307840" cy="67659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39C933-827D-49CA-A5EF-CF8F6EFB38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254000"/>
            <a:ext cx="10515600" cy="1325563"/>
          </a:xfrm>
        </p:spPr>
        <p:txBody>
          <a:bodyPr/>
          <a:lstStyle/>
          <a:p>
            <a:pPr algn="ctr"/>
            <a:r>
              <a:rPr lang="ru-RU" b="1" dirty="0">
                <a:latin typeface="Bahnschrift SemiLight" panose="020B0502040204020203" pitchFamily="34" charset="0"/>
              </a:rPr>
              <a:t> ВСЕРОССИЙСКИЕ ДИСТАНЦИОННЫЕ ОЛИМПИАДЫ «РЫЖИЙ-КОТ»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51B422F-C31F-4727-A9C5-86B8152273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180" y="1690688"/>
            <a:ext cx="959358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Участники: 1-4 классы </a:t>
            </a:r>
          </a:p>
          <a:p>
            <a:pPr marL="0" indent="0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Образовательный портал «Рыжий Кот» - это площадка, где собраны творческие конкурсы и олимпиады для детей любого возраста и круга интересов по всем общеобразовательным предметам.</a:t>
            </a:r>
          </a:p>
          <a:p>
            <a:pPr marL="0" indent="0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https://ginger-cat.ru</a:t>
            </a:r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25785AF1-207C-4C83-AED5-2FEE78B8AA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3313" y="1537576"/>
            <a:ext cx="3102927" cy="1200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21120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44DA2487-95B7-4243-B57A-DB335A4E1CF5}"/>
              </a:ext>
            </a:extLst>
          </p:cNvPr>
          <p:cNvSpPr/>
          <p:nvPr/>
        </p:nvSpPr>
        <p:spPr>
          <a:xfrm>
            <a:off x="322580" y="6099812"/>
            <a:ext cx="3914140" cy="67659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778CD39A-ECE2-430D-9708-FEB5BC279F69}"/>
              </a:ext>
            </a:extLst>
          </p:cNvPr>
          <p:cNvSpPr/>
          <p:nvPr/>
        </p:nvSpPr>
        <p:spPr>
          <a:xfrm>
            <a:off x="365760" y="2793999"/>
            <a:ext cx="9215120" cy="274669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0AA090E4-A776-49C8-B646-C58FB55661AF}"/>
              </a:ext>
            </a:extLst>
          </p:cNvPr>
          <p:cNvSpPr/>
          <p:nvPr/>
        </p:nvSpPr>
        <p:spPr>
          <a:xfrm>
            <a:off x="365760" y="1632902"/>
            <a:ext cx="4074160" cy="67659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39C933-827D-49CA-A5EF-CF8F6EFB38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254000"/>
            <a:ext cx="10515600" cy="1325563"/>
          </a:xfrm>
        </p:spPr>
        <p:txBody>
          <a:bodyPr/>
          <a:lstStyle/>
          <a:p>
            <a:pPr algn="ctr"/>
            <a:r>
              <a:rPr lang="ru-RU" b="1" dirty="0">
                <a:latin typeface="Bahnschrift SemiLight" panose="020B0502040204020203" pitchFamily="34" charset="0"/>
              </a:rPr>
              <a:t>ОЛИМПИАДА «ЛЬВЁНОК»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51B422F-C31F-4727-A9C5-86B8152273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180" y="1690688"/>
            <a:ext cx="938022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Участники: 1-4 класс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«Львёнок» — это всероссийский метапредметный интеллектуальный конкурс (дистанционная олимпиада). Участники выполнят качественные иллюстрированные задания и проявят себя в любом из увлекательных туров, получат электронные сертификаты и дипломы. 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http://www.kitendo.ru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A39293B-C41F-4CB3-AA60-704BEA1793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7577" y="1025830"/>
            <a:ext cx="1988663" cy="1890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1504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44DA2487-95B7-4243-B57A-DB335A4E1CF5}"/>
              </a:ext>
            </a:extLst>
          </p:cNvPr>
          <p:cNvSpPr/>
          <p:nvPr/>
        </p:nvSpPr>
        <p:spPr>
          <a:xfrm>
            <a:off x="365760" y="5252085"/>
            <a:ext cx="3048000" cy="67659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778CD39A-ECE2-430D-9708-FEB5BC279F69}"/>
              </a:ext>
            </a:extLst>
          </p:cNvPr>
          <p:cNvSpPr/>
          <p:nvPr/>
        </p:nvSpPr>
        <p:spPr>
          <a:xfrm>
            <a:off x="365760" y="2794000"/>
            <a:ext cx="8260080" cy="192024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0AA090E4-A776-49C8-B646-C58FB55661AF}"/>
              </a:ext>
            </a:extLst>
          </p:cNvPr>
          <p:cNvSpPr/>
          <p:nvPr/>
        </p:nvSpPr>
        <p:spPr>
          <a:xfrm>
            <a:off x="365760" y="1632902"/>
            <a:ext cx="4490720" cy="67659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39C933-827D-49CA-A5EF-CF8F6EFB38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254000"/>
            <a:ext cx="10515600" cy="1325563"/>
          </a:xfrm>
        </p:spPr>
        <p:txBody>
          <a:bodyPr/>
          <a:lstStyle/>
          <a:p>
            <a:pPr algn="ctr"/>
            <a:r>
              <a:rPr lang="ru-RU" b="1" dirty="0">
                <a:latin typeface="Bahnschrift SemiLight" panose="020B0502040204020203" pitchFamily="34" charset="0"/>
              </a:rPr>
              <a:t>МЕЖДУНАРОДНЫЙ ИГРОВОЙ КОНКУРС «ЗОЛОТОЕ РУНО»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51B422F-C31F-4727-A9C5-86B8152273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180" y="1690688"/>
            <a:ext cx="888492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Участники: 1- 11 классы 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Международный игровой конкурс по истории мировой культуры художественной культуры, который ежегодно проводится на различные темы, определяемые организаторами. 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http://runodog.ru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670ED5CA-1A4D-49D0-82EA-20261F0CE6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1360" y="1767840"/>
            <a:ext cx="2685020" cy="1741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0547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44DA2487-95B7-4243-B57A-DB335A4E1CF5}"/>
              </a:ext>
            </a:extLst>
          </p:cNvPr>
          <p:cNvSpPr/>
          <p:nvPr/>
        </p:nvSpPr>
        <p:spPr>
          <a:xfrm>
            <a:off x="365760" y="5251450"/>
            <a:ext cx="3596640" cy="67659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778CD39A-ECE2-430D-9708-FEB5BC279F69}"/>
              </a:ext>
            </a:extLst>
          </p:cNvPr>
          <p:cNvSpPr/>
          <p:nvPr/>
        </p:nvSpPr>
        <p:spPr>
          <a:xfrm>
            <a:off x="365760" y="2794000"/>
            <a:ext cx="8676640" cy="197104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0AA090E4-A776-49C8-B646-C58FB55661AF}"/>
              </a:ext>
            </a:extLst>
          </p:cNvPr>
          <p:cNvSpPr/>
          <p:nvPr/>
        </p:nvSpPr>
        <p:spPr>
          <a:xfrm>
            <a:off x="365760" y="1630998"/>
            <a:ext cx="4277360" cy="67659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39C933-827D-49CA-A5EF-CF8F6EFB38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254000"/>
            <a:ext cx="10515600" cy="1325563"/>
          </a:xfrm>
        </p:spPr>
        <p:txBody>
          <a:bodyPr/>
          <a:lstStyle/>
          <a:p>
            <a:pPr algn="ctr"/>
            <a:r>
              <a:rPr lang="ru-RU" b="1" dirty="0">
                <a:latin typeface="Bahnschrift SemiLight" panose="020B0502040204020203" pitchFamily="34" charset="0"/>
              </a:rPr>
              <a:t>КОНКУРС-ИССЛЕДОВАНИЕ «ЭРУДИТ – МАРАФОН УЧАЩИХСЯ»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51B422F-C31F-4727-A9C5-86B8152273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760" y="1696721"/>
            <a:ext cx="888492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Участники: 1-4 классы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Метапредметный конкурс-исследование, позволяющее оценить уровень сформированности метапредметных результатов образования.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http://emu.cerm.ru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34CFDFC4-4B42-4218-8E9C-B2BC800885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4520" y="1540670"/>
            <a:ext cx="2331720" cy="2331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54715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44DA2487-95B7-4243-B57A-DB335A4E1CF5}"/>
              </a:ext>
            </a:extLst>
          </p:cNvPr>
          <p:cNvSpPr/>
          <p:nvPr/>
        </p:nvSpPr>
        <p:spPr>
          <a:xfrm>
            <a:off x="365760" y="5167312"/>
            <a:ext cx="2875280" cy="67659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778CD39A-ECE2-430D-9708-FEB5BC279F69}"/>
              </a:ext>
            </a:extLst>
          </p:cNvPr>
          <p:cNvSpPr/>
          <p:nvPr/>
        </p:nvSpPr>
        <p:spPr>
          <a:xfrm>
            <a:off x="365760" y="2794000"/>
            <a:ext cx="8107680" cy="197104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0AA090E4-A776-49C8-B646-C58FB55661AF}"/>
              </a:ext>
            </a:extLst>
          </p:cNvPr>
          <p:cNvSpPr/>
          <p:nvPr/>
        </p:nvSpPr>
        <p:spPr>
          <a:xfrm>
            <a:off x="365760" y="1690687"/>
            <a:ext cx="4094480" cy="565467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39C933-827D-49CA-A5EF-CF8F6EFB38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254000"/>
            <a:ext cx="10515600" cy="1325563"/>
          </a:xfrm>
        </p:spPr>
        <p:txBody>
          <a:bodyPr/>
          <a:lstStyle/>
          <a:p>
            <a:r>
              <a:rPr lang="ru-RU" b="1" dirty="0">
                <a:latin typeface="Bahnschrift SemiLight" panose="020B0502040204020203" pitchFamily="34" charset="0"/>
              </a:rPr>
              <a:t>МЕЖДУНАРОДНАЯ ОЛИМПИАДА ПО ЛИТЕРАТУРНОМУ ЧТЕНИЮ «ЗНАЙКА»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51B422F-C31F-4727-A9C5-86B8152273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180" y="1690688"/>
            <a:ext cx="856742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Участники: 2-11 класс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Олимпиада по литературе позволит ученику углубиться в удивительный мир поэзии и прозы, прикоснуться к творчеству великих русских писателей.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https://cleve.ru</a:t>
            </a:r>
          </a:p>
        </p:txBody>
      </p:sp>
      <p:pic>
        <p:nvPicPr>
          <p:cNvPr id="7172" name="Picture 4">
            <a:extLst>
              <a:ext uri="{FF2B5EF4-FFF2-40B4-BE49-F238E27FC236}">
                <a16:creationId xmlns:a16="http://schemas.microsoft.com/office/drawing/2014/main" id="{B53A595C-713B-4786-AB25-5BE5814E7A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1762" y="1652857"/>
            <a:ext cx="4094480" cy="1030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90015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44DA2487-95B7-4243-B57A-DB335A4E1CF5}"/>
              </a:ext>
            </a:extLst>
          </p:cNvPr>
          <p:cNvSpPr/>
          <p:nvPr/>
        </p:nvSpPr>
        <p:spPr>
          <a:xfrm>
            <a:off x="609600" y="4414360"/>
            <a:ext cx="3332480" cy="67659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778CD39A-ECE2-430D-9708-FEB5BC279F69}"/>
              </a:ext>
            </a:extLst>
          </p:cNvPr>
          <p:cNvSpPr/>
          <p:nvPr/>
        </p:nvSpPr>
        <p:spPr>
          <a:xfrm>
            <a:off x="365760" y="1579562"/>
            <a:ext cx="8300720" cy="2377597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39C933-827D-49CA-A5EF-CF8F6EFB38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0"/>
            <a:ext cx="10515600" cy="1325563"/>
          </a:xfrm>
        </p:spPr>
        <p:txBody>
          <a:bodyPr/>
          <a:lstStyle/>
          <a:p>
            <a:pPr algn="ctr"/>
            <a:r>
              <a:rPr lang="ru-RU" b="1" dirty="0">
                <a:latin typeface="Bahnschrift SemiLight" panose="020B0502040204020203" pitchFamily="34" charset="0"/>
              </a:rPr>
              <a:t>КОНКУРС «КЕНГУРУ»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51B422F-C31F-4727-A9C5-86B8152273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7680" y="1578213"/>
            <a:ext cx="856742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«Кенгуру», — это массовый международный математический конкурс игра под девизом «Математика для всех». Задания конкурса составлены так, чтобы каждый ученик нашел для себя интересные и доступные вопросы.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https://mathkang.ru</a:t>
            </a:r>
          </a:p>
        </p:txBody>
      </p:sp>
      <p:sp>
        <p:nvSpPr>
          <p:cNvPr id="7" name="AutoShape 2">
            <a:extLst>
              <a:ext uri="{FF2B5EF4-FFF2-40B4-BE49-F238E27FC236}">
                <a16:creationId xmlns:a16="http://schemas.microsoft.com/office/drawing/2014/main" id="{2BC90FA5-0CED-472D-8D58-6A8DC73A4A5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9F2C1CB-3C31-4163-A90E-9DAAC45C1E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57817" y="1578213"/>
            <a:ext cx="2649703" cy="2256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458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454</Words>
  <Application>Microsoft Office PowerPoint</Application>
  <PresentationFormat>Широкоэкранный</PresentationFormat>
  <Paragraphs>65</Paragraphs>
  <Slides>12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Bahnschrift SemiLight</vt:lpstr>
      <vt:lpstr>Calibri</vt:lpstr>
      <vt:lpstr>Calibri Light</vt:lpstr>
      <vt:lpstr>Times New Roman</vt:lpstr>
      <vt:lpstr>Тема Office</vt:lpstr>
      <vt:lpstr>ОЛИМПИАДЫ ДЛЯ УЧАЩИХСЯ НАЧАЛЬНОЙ ШКОЛЫ</vt:lpstr>
      <vt:lpstr>МЕЖДУНАРОДНАЯ МЕТАПРЕДМЕТНАЯ ОЛИМПИАДА «СОВЕНОК» </vt:lpstr>
      <vt:lpstr>ОНЛАЙН-ОЛИМПИАДА «ПЛЮС» </vt:lpstr>
      <vt:lpstr> ВСЕРОССИЙСКИЕ ДИСТАНЦИОННЫЕ ОЛИМПИАДЫ «РЫЖИЙ-КОТ» </vt:lpstr>
      <vt:lpstr>ОЛИМПИАДА «ЛЬВЁНОК» </vt:lpstr>
      <vt:lpstr>МЕЖДУНАРОДНЫЙ ИГРОВОЙ КОНКУРС «ЗОЛОТОЕ РУНО» </vt:lpstr>
      <vt:lpstr>КОНКУРС-ИССЛЕДОВАНИЕ «ЭРУДИТ – МАРАФОН УЧАЩИХСЯ» </vt:lpstr>
      <vt:lpstr>МЕЖДУНАРОДНАЯ ОЛИМПИАДА ПО ЛИТЕРАТУРНОМУ ЧТЕНИЮ «ЗНАЙКА» </vt:lpstr>
      <vt:lpstr>КОНКУРС «КЕНГУРУ» </vt:lpstr>
      <vt:lpstr>ОЛИМПИАДА «РУССКИЙ МЕДВЕЖОНОК» </vt:lpstr>
      <vt:lpstr>МЕЖДУНАРОДНАЯ ОЛИМПИАДА ПО РУССКОМУ ЯЗЫКУ «БУКВОЕЖКА» </vt:lpstr>
      <vt:lpstr>ОЛИМПИАДЫ ОТ ЦРТ «МЕГА-ТАЛАНТ»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ОЛИМПИАДЫ ДЛЯ УЧАЩИХСЯ НАЧАЛЬНОЙ ШКОЛЫ</dc:title>
  <dc:creator>Ксения</dc:creator>
  <cp:lastModifiedBy>Ксения</cp:lastModifiedBy>
  <cp:revision>7</cp:revision>
  <dcterms:created xsi:type="dcterms:W3CDTF">2023-03-31T15:49:46Z</dcterms:created>
  <dcterms:modified xsi:type="dcterms:W3CDTF">2023-03-31T16:38:29Z</dcterms:modified>
</cp:coreProperties>
</file>