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0" r:id="rId4"/>
    <p:sldId id="291" r:id="rId5"/>
    <p:sldId id="297" r:id="rId6"/>
    <p:sldId id="292" r:id="rId7"/>
    <p:sldId id="293" r:id="rId8"/>
    <p:sldId id="294" r:id="rId9"/>
    <p:sldId id="296" r:id="rId10"/>
    <p:sldId id="295" r:id="rId11"/>
    <p:sldId id="280" r:id="rId12"/>
    <p:sldId id="286" r:id="rId13"/>
    <p:sldId id="298" r:id="rId14"/>
  </p:sldIdLst>
  <p:sldSz cx="9144000" cy="6858000" type="screen4x3"/>
  <p:notesSz cx="66690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17D8CE8-8EF4-4191-BDAD-65A36AB59AD6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B24F2A6-447F-45A4-9EB3-31633A75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D8CE8-8EF4-4191-BDAD-65A36AB59AD6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2A6-447F-45A4-9EB3-31633A75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D8CE8-8EF4-4191-BDAD-65A36AB59AD6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2A6-447F-45A4-9EB3-31633A75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D8CE8-8EF4-4191-BDAD-65A36AB59AD6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2A6-447F-45A4-9EB3-31633A75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D8CE8-8EF4-4191-BDAD-65A36AB59AD6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2A6-447F-45A4-9EB3-31633A75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D8CE8-8EF4-4191-BDAD-65A36AB59AD6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2A6-447F-45A4-9EB3-31633A75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17D8CE8-8EF4-4191-BDAD-65A36AB59AD6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24F2A6-447F-45A4-9EB3-31633A7576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17D8CE8-8EF4-4191-BDAD-65A36AB59AD6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B24F2A6-447F-45A4-9EB3-31633A75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D8CE8-8EF4-4191-BDAD-65A36AB59AD6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2A6-447F-45A4-9EB3-31633A75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D8CE8-8EF4-4191-BDAD-65A36AB59AD6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2A6-447F-45A4-9EB3-31633A75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D8CE8-8EF4-4191-BDAD-65A36AB59AD6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2A6-447F-45A4-9EB3-31633A75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17D8CE8-8EF4-4191-BDAD-65A36AB59AD6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B24F2A6-447F-45A4-9EB3-31633A757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643050"/>
            <a:ext cx="7507560" cy="184496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Социальный проект</a:t>
            </a:r>
            <a:br>
              <a:rPr lang="ru-RU" sz="4000" dirty="0" smtClean="0"/>
            </a:br>
            <a:r>
              <a:rPr lang="ru-RU" sz="4000" dirty="0" smtClean="0"/>
              <a:t> по математике на тему: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b="1" dirty="0" smtClean="0"/>
              <a:t>«День числа Пи»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60736" y="4214818"/>
            <a:ext cx="2983264" cy="149278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Работу выполнила: ученица 7 класса 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Равочкина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Екатерина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/>
              <a:t>Руководитель:</a:t>
            </a:r>
          </a:p>
          <a:p>
            <a:r>
              <a:rPr lang="ru-RU" sz="2000" dirty="0" smtClean="0"/>
              <a:t>учитель математики </a:t>
            </a:r>
          </a:p>
          <a:p>
            <a:r>
              <a:rPr lang="ru-RU" sz="2000" dirty="0" err="1" smtClean="0"/>
              <a:t>Бобряшова</a:t>
            </a:r>
            <a:r>
              <a:rPr lang="ru-RU" sz="2000" dirty="0" smtClean="0"/>
              <a:t> И.В.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s://www.gorod.tomsk.ru/posts-files/91/951/i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052736"/>
            <a:ext cx="2067843" cy="1654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971600" y="548680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МБОУ « Берлинская СОШ»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6211669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2022 </a:t>
            </a:r>
            <a:r>
              <a:rPr lang="ru-RU" dirty="0" err="1" smtClean="0"/>
              <a:t>уч</a:t>
            </a:r>
            <a:r>
              <a:rPr lang="ru-RU" dirty="0" smtClean="0"/>
              <a:t>. год</a:t>
            </a:r>
          </a:p>
          <a:p>
            <a:pPr algn="ctr"/>
            <a:r>
              <a:rPr lang="ru-RU" dirty="0" smtClean="0"/>
              <a:t>п.Берлин</a:t>
            </a:r>
            <a:endParaRPr lang="ru-RU" dirty="0"/>
          </a:p>
        </p:txBody>
      </p:sp>
      <p:pic>
        <p:nvPicPr>
          <p:cNvPr id="23556" name="Picture 4" descr="https://3.404content.com/resize/730x-/1/61/49/1168071628205328382/fullsiz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954050"/>
            <a:ext cx="3629937" cy="2903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</a:t>
            </a:r>
            <a:r>
              <a:rPr lang="ru-RU" dirty="0" smtClean="0"/>
              <a:t>празднования </a:t>
            </a:r>
            <a:r>
              <a:rPr lang="ru-RU" dirty="0" smtClean="0"/>
              <a:t>числа Пи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06" y="1285860"/>
            <a:ext cx="9072594" cy="3071834"/>
          </a:xfrm>
        </p:spPr>
        <p:txBody>
          <a:bodyPr>
            <a:normAutofit fontScale="77500" lnSpcReduction="20000"/>
          </a:bodyPr>
          <a:lstStyle/>
          <a:p>
            <a:pPr marL="109728" indent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Математики празднуют день рождения Пи, причём этих дней два. Первый раз 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день Пи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отмечают 14 марта, как бы символизируя 3 месяц и 14 день, причём поздравлять нужно друг друга ровно в 1 час 59 минут и 26 секунд, ведь число Пи - 3, 1415926... Второй раз можно праздновать день рождения 22.07 - это число соответствует "приближенному Пи", записанному Архимедом в виде дроби.</a:t>
            </a:r>
          </a:p>
          <a:p>
            <a:pPr marL="109728" indent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Этот праздник придумал в 1987 году физик из Сан-Франциско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Ларри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Шоу. В этот день читают хвалебные речи в честь числа </a:t>
            </a:r>
            <a:r>
              <a:rPr lang="ru-RU" sz="2600" b="1" i="1" dirty="0" err="1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пекут и едят «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пи-рог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 («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Pipie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») с изображением греческой буквы «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пи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 или с первыми цифрами самого числа, пьют напитки и играют в игры, начинающиеся на «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пи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», решают математические головоломки и загадки, водят хороводы вокруг предметов, связанных с этим число.</a:t>
            </a:r>
          </a:p>
          <a:p>
            <a:endParaRPr lang="ru-RU" dirty="0"/>
          </a:p>
        </p:txBody>
      </p:sp>
      <p:pic>
        <p:nvPicPr>
          <p:cNvPr id="5" name="Рисунок 4" descr="rawImage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1285852" y="4417900"/>
            <a:ext cx="2467815" cy="2440100"/>
          </a:xfrm>
          <a:prstGeom prst="rect">
            <a:avLst/>
          </a:prstGeom>
        </p:spPr>
      </p:pic>
      <p:pic>
        <p:nvPicPr>
          <p:cNvPr id="6" name="Рисунок 5" descr="Pi-Day.jpg"/>
          <p:cNvPicPr>
            <a:picLocks noChangeAspect="1"/>
          </p:cNvPicPr>
          <p:nvPr/>
        </p:nvPicPr>
        <p:blipFill>
          <a:blip r:embed="rId3"/>
          <a:srcRect l="10937" r="13281"/>
          <a:stretch>
            <a:fillRect/>
          </a:stretch>
        </p:blipFill>
        <p:spPr>
          <a:xfrm>
            <a:off x="4500562" y="4214845"/>
            <a:ext cx="3571932" cy="2643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95955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25112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Число пи было известно ещё до нашей эры 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протяжении долгих лет число пи не перестают изучать и находить новые цифры после запятой.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Имеется много разных способов вычисления числа, известных как с древних времён, так и появившихся недавно.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современной математике число пи-это не только отношение длины окружности к диаметру, оно входит в большое число различных формул. В десятичной части числа нет повторений, как в обычной периодической дроби.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Заключение: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8422656" cy="480172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Используя дополнительные источники, я узнала что такое число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узнала его историю. По-моему мнению число пи делает точную науку-математику загадочней, но в то же время интересней, разнообразнее и с помощью него, в некотором роде, можно развивать память.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Выполняя проект на данную тему, я узнала много нового, познавательного и полезного материала для себя. И самое главное, я считаю, что достигла основную цель проекта: узнать день числа пи.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268760"/>
            <a:ext cx="5760640" cy="10668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Picture 2" descr="https://ic.pics.livejournal.com/yamaha3/68860910/194490/194490_1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5584" y="2249488"/>
            <a:ext cx="4492831" cy="43243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94613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836712"/>
            <a:ext cx="4041648" cy="457200"/>
          </a:xfrm>
        </p:spPr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716016" y="836712"/>
            <a:ext cx="4041775" cy="457200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285720" y="1772816"/>
            <a:ext cx="4194840" cy="468052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подобрать и систематизировать сведения из истории математики о числе Пи;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познакомиться с историческими методами вычисления числа Пи;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рассмотреть экспериментальные способы определения числа Пи;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найти число Пи опытным путем;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63440" y="1772816"/>
            <a:ext cx="4023360" cy="4680520"/>
          </a:xfrm>
        </p:spPr>
        <p:txBody>
          <a:bodyPr/>
          <a:lstStyle/>
          <a:p>
            <a:pPr>
              <a:buFont typeface="Wingdings 2" pitchFamily="18" charset="2"/>
              <a:buChar char=""/>
            </a:pPr>
            <a:r>
              <a:rPr lang="ru-RU" dirty="0" smtClean="0"/>
              <a:t>Найти определение числа пи и его значение</a:t>
            </a:r>
          </a:p>
          <a:p>
            <a:pPr>
              <a:buFont typeface="Wingdings 2" pitchFamily="18" charset="2"/>
              <a:buChar char=""/>
            </a:pPr>
            <a:r>
              <a:rPr lang="ru-RU" dirty="0" smtClean="0"/>
              <a:t>Выяснить историю происхождения числа пи</a:t>
            </a:r>
          </a:p>
          <a:p>
            <a:pPr>
              <a:buFont typeface="Wingdings 2" pitchFamily="18" charset="2"/>
              <a:buChar char=""/>
            </a:pPr>
            <a:r>
              <a:rPr lang="ru-RU" dirty="0" smtClean="0"/>
              <a:t>Найти его свойства</a:t>
            </a:r>
          </a:p>
          <a:p>
            <a:pPr>
              <a:buFont typeface="Wingdings 2" pitchFamily="18" charset="2"/>
              <a:buChar char=""/>
            </a:pPr>
            <a:r>
              <a:rPr lang="ru-RU" dirty="0" smtClean="0"/>
              <a:t>Выяснить где его используют</a:t>
            </a:r>
          </a:p>
          <a:p>
            <a:pPr>
              <a:buFont typeface="Wingdings 2" pitchFamily="18" charset="2"/>
              <a:buChar char=""/>
            </a:pPr>
            <a:r>
              <a:rPr lang="ru-RU" dirty="0" smtClean="0"/>
              <a:t>Узнать дату празднования числа пи</a:t>
            </a:r>
          </a:p>
          <a:p>
            <a:pPr>
              <a:buFont typeface="Wingdings 2" pitchFamily="18" charset="2"/>
              <a:buChar char=""/>
            </a:pPr>
            <a:r>
              <a:rPr lang="ru-RU" dirty="0" smtClean="0"/>
              <a:t>Сделать информационный буклет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Что такое число ПИ?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466144" cy="3024336"/>
          </a:xfrm>
        </p:spPr>
        <p:txBody>
          <a:bodyPr>
            <a:noAutofit/>
          </a:bodyPr>
          <a:lstStyle/>
          <a:p>
            <a:pPr marL="109728" indent="0" algn="just">
              <a:buNone/>
            </a:pPr>
            <a:r>
              <a:rPr lang="ru-RU" sz="2000" b="1" i="1" u="sng" dirty="0"/>
              <a:t>Пи</a:t>
            </a:r>
            <a:r>
              <a:rPr lang="ru-RU" sz="2000" dirty="0"/>
              <a:t> - математическая константа, выражающая отношение длины окружности к длине её диаметра, если принять диаметр окружности за 1, то длина окружности и есть число пи. Чисто Пи обозначается буквой греческого алфавита π. </a:t>
            </a:r>
          </a:p>
          <a:p>
            <a:pPr marL="109728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Впервые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обозначением этого числа греческой буквой   воспользовался британский математик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Уильям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Джонс в 1706 году, а общепринятым оно стало после работ Леонарда Эйлера в 1737 году.</a:t>
            </a:r>
          </a:p>
          <a:p>
            <a:pPr algn="just">
              <a:buNone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alex\Downloads\Pi-unrolled-720.bm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25144"/>
            <a:ext cx="5937885" cy="1876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785794"/>
            <a:ext cx="7498080" cy="3600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Соотношения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496" y="908720"/>
            <a:ext cx="8928992" cy="547260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Известно много формул для вычисления числа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859536" lvl="1" indent="-457200">
              <a:buFont typeface="+mj-lt"/>
              <a:buAutoNum type="arabicPeriod"/>
            </a:pP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Формула Виета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приближения числа пи. Это первое явное представление пи с бесконечным числом операций.</a:t>
            </a:r>
          </a:p>
          <a:p>
            <a:pPr marL="859536" lvl="1" indent="-457200">
              <a:buFont typeface="+mj-lt"/>
              <a:buAutoNum type="arabicPeriod"/>
            </a:pP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Формула </a:t>
            </a: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Валлиса </a:t>
            </a:r>
            <a:endParaRPr lang="ru-RU" sz="180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9536" lvl="1" indent="-457200">
              <a:buFont typeface="+mj-lt"/>
              <a:buAutoNum type="arabicPeriod"/>
            </a:pPr>
            <a:endParaRPr lang="ru-RU" sz="18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859536" lvl="1" indent="-457200">
              <a:buFont typeface="+mj-lt"/>
              <a:buAutoNum type="arabicPeriod"/>
            </a:pP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Ряд </a:t>
            </a: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Лейбница</a:t>
            </a:r>
            <a:endParaRPr lang="ru-RU" sz="180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9536" lvl="1" indent="-457200">
              <a:buFont typeface="+mj-lt"/>
              <a:buAutoNum type="arabicPeriod"/>
            </a:pP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Другие ряды</a:t>
            </a:r>
          </a:p>
          <a:p>
            <a:pPr marL="859536" lvl="1" indent="-457200">
              <a:buFont typeface="+mj-lt"/>
              <a:buAutoNum type="arabicPeriod"/>
            </a:pP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Кратные </a:t>
            </a: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ряды</a:t>
            </a:r>
            <a:endParaRPr lang="ru-RU" sz="180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9536" lvl="1" indent="-457200">
              <a:buFont typeface="+mj-lt"/>
              <a:buAutoNum type="arabicPeriod"/>
            </a:pP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Пределы</a:t>
            </a:r>
            <a:endParaRPr lang="ru-RU" sz="18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859536" lvl="1" indent="-457200">
              <a:buFont typeface="+mj-lt"/>
              <a:buAutoNum type="arabicPeriod"/>
            </a:pP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Тождество </a:t>
            </a: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Эйлера</a:t>
            </a:r>
          </a:p>
          <a:p>
            <a:pPr marL="859536" lvl="1" indent="-457200">
              <a:buFont typeface="+mj-lt"/>
              <a:buAutoNum type="arabicPeriod"/>
            </a:pPr>
            <a:endParaRPr lang="ru-RU" sz="180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9536" lvl="1" indent="-457200">
              <a:buFont typeface="+mj-lt"/>
              <a:buAutoNum type="arabicPeriod"/>
            </a:pP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Интеграл Пуассона или интеграл Гаусса</a:t>
            </a:r>
          </a:p>
          <a:p>
            <a:pPr marL="859536" lvl="1" indent="-457200">
              <a:buFont typeface="+mj-lt"/>
              <a:buAutoNum type="arabicPeriod"/>
            </a:pP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Интегральный синус</a:t>
            </a:r>
          </a:p>
          <a:p>
            <a:pPr marL="859536" lvl="1" indent="-457200">
              <a:buFont typeface="+mj-lt"/>
              <a:buAutoNum type="arabicPeriod"/>
            </a:pP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Выражение через </a:t>
            </a:r>
            <a:r>
              <a:rPr lang="ru-RU" sz="18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дилогарифм</a:t>
            </a:r>
            <a:endParaRPr lang="ru-RU" sz="18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859536" lvl="1" indent="-457200">
              <a:buFont typeface="+mj-lt"/>
              <a:buAutoNum type="arabicPeriod"/>
            </a:pP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Через несобственный интеграл</a:t>
            </a:r>
            <a:endParaRPr lang="ru-RU" sz="2000" u="sng" dirty="0" smtClean="0"/>
          </a:p>
          <a:p>
            <a:pPr marL="596646" indent="-514350">
              <a:buFont typeface="+mj-lt"/>
              <a:buAutoNum type="arabicPeriod"/>
            </a:pPr>
            <a:endParaRPr lang="ru-RU" sz="2000" u="sng" dirty="0" smtClean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6" name="Picture 2" descr="https://avatars.mds.yandex.net/get-zen_doc/1593343/pub_5fef1176bb14d54ffbbb09b2_5fef13a2f906b168720e6d28/scale_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1" r="17909" b="29294"/>
          <a:stretch/>
        </p:blipFill>
        <p:spPr bwMode="auto">
          <a:xfrm>
            <a:off x="3131840" y="2160100"/>
            <a:ext cx="1710267" cy="633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newyorker.com/wp-content/uploads/1992/03/920302_ra3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601" y="2729943"/>
            <a:ext cx="2720341" cy="53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.pinimg.com/originals/f5/44/2c/f5442c52d09c0ffa12f1e2f52de2f0b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231" y="4048050"/>
            <a:ext cx="918030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31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173" y="908720"/>
            <a:ext cx="8229600" cy="1066800"/>
          </a:xfrm>
        </p:spPr>
        <p:txBody>
          <a:bodyPr>
            <a:normAutofit/>
          </a:bodyPr>
          <a:lstStyle/>
          <a:p>
            <a:pPr lvl="0" algn="ctr"/>
            <a:r>
              <a:rPr lang="ru-RU" b="1" dirty="0"/>
              <a:t>Загадки числа 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https://wall-photo.ru/wp-content/uploads/2018/09/screenshot-23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3"/>
            <a:ext cx="7104746" cy="47237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383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Мнемонические правила запоминания числа 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109728" indent="0">
              <a:buNone/>
            </a:pPr>
            <a:r>
              <a:rPr lang="ru-RU" dirty="0"/>
              <a:t>В практических расчетах редко бывает нужда знать более трех - пяти цифр числа ПИ. Если со временем они забудутся и надо вспомнить, задайте себе вопрос: </a:t>
            </a: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«</a:t>
            </a:r>
            <a:r>
              <a:rPr lang="ru-RU" b="1" dirty="0"/>
              <a:t>Что я знаю о кругах</a:t>
            </a:r>
            <a:r>
              <a:rPr lang="ru-RU" dirty="0"/>
              <a:t>?»</a:t>
            </a:r>
          </a:p>
          <a:p>
            <a:pPr marL="109728" indent="0">
              <a:buNone/>
            </a:pPr>
            <a:r>
              <a:rPr lang="ru-RU" b="1" dirty="0"/>
              <a:t>3,    1    4     1       6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В вопросе скрыто – числу букв в каждом слове – содержится ответ : π~3,1416</a:t>
            </a:r>
          </a:p>
          <a:p>
            <a:pPr marL="109728" indent="0">
              <a:buNone/>
            </a:pPr>
            <a:r>
              <a:rPr lang="ru-RU" dirty="0"/>
              <a:t>Существуют стихи, в которых первые числа Пи зашифрованы в виде количестве букв в словах:</a:t>
            </a:r>
          </a:p>
          <a:p>
            <a:pPr marL="109728" indent="0">
              <a:buNone/>
            </a:pPr>
            <a:r>
              <a:rPr lang="ru-RU" b="1" dirty="0"/>
              <a:t>Это я знаю и помню прекрасно</a:t>
            </a:r>
            <a:endParaRPr lang="ru-RU" dirty="0"/>
          </a:p>
          <a:p>
            <a:pPr marL="109728" indent="0">
              <a:buNone/>
            </a:pPr>
            <a:r>
              <a:rPr lang="ru-RU" b="1" dirty="0"/>
              <a:t>  3    1    4     1       5              9</a:t>
            </a:r>
            <a:endParaRPr lang="ru-RU" dirty="0"/>
          </a:p>
          <a:p>
            <a:pPr marL="109728" indent="0">
              <a:buNone/>
            </a:pPr>
            <a:endParaRPr lang="ru-RU" b="1" dirty="0" smtClean="0"/>
          </a:p>
          <a:p>
            <a:pPr marL="109728" indent="0">
              <a:buNone/>
            </a:pPr>
            <a:r>
              <a:rPr lang="ru-RU" b="1" dirty="0" smtClean="0"/>
              <a:t>Пи </a:t>
            </a:r>
            <a:r>
              <a:rPr lang="ru-RU" b="1" dirty="0"/>
              <a:t>многие знаки мне лишни, напрасны.</a:t>
            </a:r>
            <a:endParaRPr lang="ru-RU" dirty="0"/>
          </a:p>
          <a:p>
            <a:pPr marL="109728" indent="0">
              <a:buNone/>
            </a:pPr>
            <a:r>
              <a:rPr lang="ru-RU" b="1" dirty="0"/>
              <a:t>Доверимся звеньям громадным</a:t>
            </a:r>
            <a:endParaRPr lang="ru-RU" dirty="0"/>
          </a:p>
          <a:p>
            <a:pPr marL="109728" indent="0">
              <a:buNone/>
            </a:pPr>
            <a:r>
              <a:rPr lang="ru-RU" b="1" dirty="0"/>
              <a:t>Тех,  пи кто считал, цифр армаду.</a:t>
            </a:r>
            <a:endParaRPr lang="ru-RU" dirty="0"/>
          </a:p>
          <a:p>
            <a:pPr marL="109728" indent="0">
              <a:buNone/>
            </a:pPr>
            <a:r>
              <a:rPr lang="ru-RU" b="1" dirty="0"/>
              <a:t>Учи и знай в числе известном за цифрой цифру, как удачу, примечать. (3,14159</a:t>
            </a:r>
            <a:r>
              <a:rPr lang="ru-RU" b="1" dirty="0">
                <a:solidFill>
                  <a:srgbClr val="FF0000"/>
                </a:solidFill>
              </a:rPr>
              <a:t>265358</a:t>
            </a:r>
            <a:r>
              <a:rPr lang="ru-RU" b="1" dirty="0"/>
              <a:t>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0152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Практические вычисления числа 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289196"/>
              </p:ext>
            </p:extLst>
          </p:nvPr>
        </p:nvGraphicFramePr>
        <p:xfrm>
          <a:off x="611560" y="1700805"/>
          <a:ext cx="7848872" cy="48245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1160"/>
                <a:gridCol w="1814621"/>
                <a:gridCol w="1931335"/>
                <a:gridCol w="3591756"/>
              </a:tblGrid>
              <a:tr h="80408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Длина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Диаметр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Отношение длины к диаметру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204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С=</a:t>
                      </a:r>
                      <a:r>
                        <a:rPr lang="en-US" sz="1400">
                          <a:effectLst/>
                        </a:rPr>
                        <a:t>236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</a:t>
                      </a:r>
                      <a:r>
                        <a:rPr lang="ru-RU" sz="1400">
                          <a:effectLst/>
                        </a:rPr>
                        <a:t>=</a:t>
                      </a:r>
                      <a:r>
                        <a:rPr lang="en-US" sz="1400">
                          <a:effectLst/>
                        </a:rPr>
                        <a:t>75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~3.146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204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С=</a:t>
                      </a:r>
                      <a:r>
                        <a:rPr lang="en-US" sz="1400">
                          <a:effectLst/>
                        </a:rPr>
                        <a:t>267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</a:t>
                      </a:r>
                      <a:r>
                        <a:rPr lang="ru-RU" sz="1400">
                          <a:effectLst/>
                        </a:rPr>
                        <a:t>=</a:t>
                      </a:r>
                      <a:r>
                        <a:rPr lang="en-US" sz="1400">
                          <a:effectLst/>
                        </a:rPr>
                        <a:t>85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~3.142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204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С=</a:t>
                      </a:r>
                      <a:r>
                        <a:rPr lang="en-US" sz="1400">
                          <a:effectLst/>
                        </a:rPr>
                        <a:t>318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</a:t>
                      </a:r>
                      <a:r>
                        <a:rPr lang="ru-RU" sz="1400">
                          <a:effectLst/>
                        </a:rPr>
                        <a:t>=</a:t>
                      </a:r>
                      <a:r>
                        <a:rPr lang="en-US" sz="14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~3.140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204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С=</a:t>
                      </a:r>
                      <a:r>
                        <a:rPr lang="en-US" sz="1400">
                          <a:effectLst/>
                        </a:rPr>
                        <a:t>377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</a:t>
                      </a:r>
                      <a:r>
                        <a:rPr lang="ru-RU" sz="1400">
                          <a:effectLst/>
                        </a:rPr>
                        <a:t>=</a:t>
                      </a:r>
                      <a:r>
                        <a:rPr lang="en-US" sz="1400">
                          <a:effectLst/>
                        </a:rPr>
                        <a:t>120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~3.145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204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С=</a:t>
                      </a:r>
                      <a:r>
                        <a:rPr lang="en-US" sz="1400">
                          <a:effectLst/>
                        </a:rPr>
                        <a:t>393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</a:t>
                      </a:r>
                      <a:r>
                        <a:rPr lang="ru-RU" sz="1400">
                          <a:effectLst/>
                        </a:rPr>
                        <a:t>=</a:t>
                      </a:r>
                      <a:r>
                        <a:rPr lang="en-US" sz="1400">
                          <a:effectLst/>
                        </a:rPr>
                        <a:t>125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~3.144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204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С=</a:t>
                      </a:r>
                      <a:r>
                        <a:rPr lang="en-US" sz="1400">
                          <a:effectLst/>
                        </a:rPr>
                        <a:t>440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</a:t>
                      </a:r>
                      <a:r>
                        <a:rPr lang="ru-RU" sz="1400">
                          <a:effectLst/>
                        </a:rPr>
                        <a:t>=</a:t>
                      </a:r>
                      <a:r>
                        <a:rPr lang="en-US" sz="1400">
                          <a:effectLst/>
                        </a:rPr>
                        <a:t>140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~3.143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204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С=</a:t>
                      </a:r>
                      <a:r>
                        <a:rPr lang="en-US" sz="1400">
                          <a:effectLst/>
                        </a:rPr>
                        <a:t>487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</a:t>
                      </a:r>
                      <a:r>
                        <a:rPr lang="ru-RU" sz="1400">
                          <a:effectLst/>
                        </a:rPr>
                        <a:t>=</a:t>
                      </a:r>
                      <a:r>
                        <a:rPr lang="en-US" sz="1400">
                          <a:effectLst/>
                        </a:rPr>
                        <a:t>155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~3.144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204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С=</a:t>
                      </a:r>
                      <a:r>
                        <a:rPr lang="en-US" sz="1400">
                          <a:effectLst/>
                        </a:rPr>
                        <a:t>534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</a:t>
                      </a:r>
                      <a:r>
                        <a:rPr lang="ru-RU" sz="1400">
                          <a:effectLst/>
                        </a:rPr>
                        <a:t>=</a:t>
                      </a:r>
                      <a:r>
                        <a:rPr lang="en-US" sz="1400">
                          <a:effectLst/>
                        </a:rPr>
                        <a:t>170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~3.141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204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С=</a:t>
                      </a:r>
                      <a:r>
                        <a:rPr lang="en-US" sz="1400">
                          <a:effectLst/>
                        </a:rPr>
                        <a:t>597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</a:t>
                      </a:r>
                      <a:r>
                        <a:rPr lang="ru-RU" sz="1400">
                          <a:effectLst/>
                        </a:rPr>
                        <a:t>=</a:t>
                      </a:r>
                      <a:r>
                        <a:rPr lang="en-US" sz="1400">
                          <a:effectLst/>
                        </a:rPr>
                        <a:t>190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~3.142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204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С=</a:t>
                      </a:r>
                      <a:r>
                        <a:rPr lang="en-US" sz="1400">
                          <a:effectLst/>
                        </a:rPr>
                        <a:t>628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</a:t>
                      </a:r>
                      <a:r>
                        <a:rPr lang="ru-RU" sz="1400">
                          <a:effectLst/>
                        </a:rPr>
                        <a:t>=</a:t>
                      </a:r>
                      <a:r>
                        <a:rPr lang="en-US" sz="1400">
                          <a:effectLst/>
                        </a:rPr>
                        <a:t>200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~3.140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561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49808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Интересные факты числа пи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4824536" cy="4680520"/>
          </a:xfrm>
        </p:spPr>
        <p:txBody>
          <a:bodyPr>
            <a:no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штате Индиана в 1897 году был выпущен Билль о числе пи, законодательно устанавливающий его значение равным 3,2. Данный билль не стал законом благодаря своевременному вмешательству профессора Университета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Пердью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«Число Пи для гренландских китов равно трём» написано в «Справочнике китобоя» 1960-х годов выпуска.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14 марта 2019 года компания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представила данное число с 31,4 триллионами знаков после запятой. Вычислить его с такой точностью сумела сотрудница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Японии Эмма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Харука-Ивао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зеркальном отображении числа  3.14  читается слово «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pie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 Которое с английского переводится «пирог».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ds02.infourok.ru/uploads/ex/0a51/000749c8-566c855e/1/img20.jpg"/>
          <p:cNvPicPr>
            <a:picLocks noChangeAspect="1" noChangeArrowheads="1"/>
          </p:cNvPicPr>
          <p:nvPr/>
        </p:nvPicPr>
        <p:blipFill>
          <a:blip r:embed="rId2" cstate="print"/>
          <a:srcRect l="64706" t="28235" r="3529" b="48235"/>
          <a:stretch>
            <a:fillRect/>
          </a:stretch>
        </p:blipFill>
        <p:spPr bwMode="auto">
          <a:xfrm>
            <a:off x="2339752" y="5589240"/>
            <a:ext cx="1242946" cy="794369"/>
          </a:xfrm>
          <a:prstGeom prst="rect">
            <a:avLst/>
          </a:prstGeom>
          <a:noFill/>
        </p:spPr>
      </p:pic>
      <p:pic>
        <p:nvPicPr>
          <p:cNvPr id="7170" name="Picture 2" descr="https://img.tsn.ua/cached/1518092914/tsn-478fc1c77947d245488793ddc8bde780/thumbs/1200x630/10/de/e6cd4d55c42aff7d6e3b01db90bede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340768"/>
            <a:ext cx="3154636" cy="16561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820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24936" cy="994122"/>
          </a:xfrm>
        </p:spPr>
        <p:txBody>
          <a:bodyPr>
            <a:noAutofit/>
          </a:bodyPr>
          <a:lstStyle/>
          <a:p>
            <a:r>
              <a:rPr lang="ru-RU" sz="4000" dirty="0" smtClean="0"/>
              <a:t>Рекорды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750206" cy="3096344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21-летний индийский студент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Раджвиру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Мина в марте 2015 года воспроизвёл 70 000 знаков после запятой за 9ч 27мин.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 этого, на протяжении почти 10 лет, рекорд держался за китайцем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Чао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который в 2006 году в течение 24ч и 4мин воспроизвёл 67 890 знаков после запятой без ошибки.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России рекорд по запоминанию принадлежит Владимиру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Кондрякову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(13 183 знака).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Мировой рекорд по запоминанию знаков числа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 запятой установил выходец из Японии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Акира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Харагучи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Он запомнил число до100000 знака после запятой почти за 16часов.</a:t>
            </a:r>
            <a:endParaRPr lang="ru-RU" sz="2000" dirty="0"/>
          </a:p>
        </p:txBody>
      </p:sp>
      <p:pic>
        <p:nvPicPr>
          <p:cNvPr id="1028" name="Picture 4" descr="http://zhizninauka.info/wp-content/uploads/sites/26/2014/12/slide_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4143380"/>
            <a:ext cx="3707904" cy="25382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167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958</TotalTime>
  <Words>788</Words>
  <Application>Microsoft Office PowerPoint</Application>
  <PresentationFormat>Экран (4:3)</PresentationFormat>
  <Paragraphs>121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Социальный проект  по математике на тему:  «День числа Пи»</vt:lpstr>
      <vt:lpstr>Презентация PowerPoint</vt:lpstr>
      <vt:lpstr>Что такое число ПИ?</vt:lpstr>
      <vt:lpstr>Соотношения</vt:lpstr>
      <vt:lpstr>Загадки числа π</vt:lpstr>
      <vt:lpstr>Мнемонические правила запоминания числа π </vt:lpstr>
      <vt:lpstr>Практические вычисления числа π </vt:lpstr>
      <vt:lpstr>Интересные факты числа пи</vt:lpstr>
      <vt:lpstr>Рекорды</vt:lpstr>
      <vt:lpstr>День празднования числа Пи </vt:lpstr>
      <vt:lpstr>Выводы</vt:lpstr>
      <vt:lpstr>Заключение: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Число</dc:title>
  <dc:creator>ПК</dc:creator>
  <cp:lastModifiedBy>Aquarius</cp:lastModifiedBy>
  <cp:revision>122</cp:revision>
  <dcterms:created xsi:type="dcterms:W3CDTF">2019-04-28T13:51:47Z</dcterms:created>
  <dcterms:modified xsi:type="dcterms:W3CDTF">2022-03-14T19:15:41Z</dcterms:modified>
</cp:coreProperties>
</file>