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 Windows" initials="ПW" lastIdx="1" clrIdx="0">
    <p:extLst>
      <p:ext uri="{19B8F6BF-5375-455C-9EA6-DF929625EA0E}">
        <p15:presenceInfo xmlns:p15="http://schemas.microsoft.com/office/powerpoint/2012/main" userId="Пользователь Wind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0C00"/>
    <a:srgbClr val="FFC1E0"/>
    <a:srgbClr val="FF99CC"/>
    <a:srgbClr val="FFFF8B"/>
    <a:srgbClr val="FAD916"/>
    <a:srgbClr val="FFFFC1"/>
    <a:srgbClr val="FFFFAF"/>
    <a:srgbClr val="FFFFB7"/>
    <a:srgbClr val="FFFF85"/>
    <a:srgbClr val="B6DD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rgbClr val="180C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121306594488189"/>
          <c:y val="9.0773431916004427E-2"/>
          <c:w val="0.54136368110236222"/>
          <c:h val="0.8120454716999586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Где взять лук?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EE-431A-99C1-1887E395F527}"/>
              </c:ext>
            </c:extLst>
          </c:dPt>
          <c:dPt>
            <c:idx val="1"/>
            <c:bubble3D val="0"/>
            <c:spPr>
              <a:solidFill>
                <a:schemeClr val="accent2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EE-431A-99C1-1887E395F527}"/>
              </c:ext>
            </c:extLst>
          </c:dPt>
          <c:dPt>
            <c:idx val="2"/>
            <c:bubble3D val="0"/>
            <c:spPr>
              <a:solidFill>
                <a:schemeClr val="accent2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EE-431A-99C1-1887E395F527}"/>
              </c:ext>
            </c:extLst>
          </c:dPt>
          <c:dPt>
            <c:idx val="3"/>
            <c:bubble3D val="0"/>
            <c:spPr>
              <a:solidFill>
                <a:schemeClr val="accent2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EE-431A-99C1-1887E395F527}"/>
              </c:ext>
            </c:extLst>
          </c:dPt>
          <c:cat>
            <c:strRef>
              <c:f>Лист1!$A$2:$A$5</c:f>
              <c:strCache>
                <c:ptCount val="3"/>
                <c:pt idx="0">
                  <c:v>Мы можем нарисовать его</c:v>
                </c:pt>
                <c:pt idx="1">
                  <c:v>Лучше сделать оригами</c:v>
                </c:pt>
                <c:pt idx="2">
                  <c:v>Можем  вырастить на подоконике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0.17</c:v>
                </c:pt>
                <c:pt idx="1">
                  <c:v>0.34</c:v>
                </c:pt>
                <c:pt idx="2">
                  <c:v>0.47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EE-431A-99C1-1887E395F5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ru-RU"/>
          </a:p>
        </c:txPr>
      </c:legendEntry>
      <c:legendEntry>
        <c:idx val="3"/>
        <c:delete val="1"/>
      </c:legendEntry>
      <c:layout>
        <c:manualLayout>
          <c:xMode val="edge"/>
          <c:yMode val="edge"/>
          <c:x val="0.70531739064510113"/>
          <c:y val="3.7975206817470047E-2"/>
          <c:w val="0.25329659353260003"/>
          <c:h val="0.854212299814696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180C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60DEAD-B798-4560-8C7D-7BB5663DD185}" type="doc">
      <dgm:prSet loTypeId="urn:microsoft.com/office/officeart/2005/8/layout/hProcess11" loCatId="process" qsTypeId="urn:microsoft.com/office/officeart/2005/8/quickstyle/simple1" qsCatId="simple" csTypeId="urn:microsoft.com/office/officeart/2005/8/colors/accent2_1" csCatId="accent2" phldr="1"/>
      <dgm:spPr/>
    </dgm:pt>
    <dgm:pt modelId="{A42214AA-A494-43DD-9EEA-0235860C8520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2800" dirty="0"/>
            <a:t>Опрос детей            в процессе беседы</a:t>
          </a:r>
        </a:p>
      </dgm:t>
    </dgm:pt>
    <dgm:pt modelId="{8241CF72-88B0-411C-B3E9-15976B62ADC4}" type="parTrans" cxnId="{86A9D7F7-2A39-4B04-8B23-214338A00D9D}">
      <dgm:prSet/>
      <dgm:spPr/>
      <dgm:t>
        <a:bodyPr/>
        <a:lstStyle/>
        <a:p>
          <a:endParaRPr lang="ru-RU"/>
        </a:p>
      </dgm:t>
    </dgm:pt>
    <dgm:pt modelId="{B5F64886-D7C8-4745-BE58-E14BB55E9BAA}" type="sibTrans" cxnId="{86A9D7F7-2A39-4B04-8B23-214338A00D9D}">
      <dgm:prSet/>
      <dgm:spPr/>
      <dgm:t>
        <a:bodyPr/>
        <a:lstStyle/>
        <a:p>
          <a:endParaRPr lang="ru-RU"/>
        </a:p>
      </dgm:t>
    </dgm:pt>
    <dgm:pt modelId="{16A4F612-735B-4CC0-B284-492F505EBF98}">
      <dgm:prSet phldrT="[Текст]" custT="1"/>
      <dgm:spPr/>
      <dgm:t>
        <a:bodyPr/>
        <a:lstStyle/>
        <a:p>
          <a:r>
            <a:rPr lang="ru-RU" sz="2800"/>
            <a:t>Создание плана работы</a:t>
          </a:r>
          <a:endParaRPr lang="ru-RU" sz="2800" dirty="0"/>
        </a:p>
      </dgm:t>
    </dgm:pt>
    <dgm:pt modelId="{FBCD470C-7B95-4939-96C4-C5B5B390F7A6}" type="parTrans" cxnId="{7140720D-DEB9-4E6E-A2D4-7806C3FDAD2C}">
      <dgm:prSet/>
      <dgm:spPr/>
      <dgm:t>
        <a:bodyPr/>
        <a:lstStyle/>
        <a:p>
          <a:endParaRPr lang="ru-RU"/>
        </a:p>
      </dgm:t>
    </dgm:pt>
    <dgm:pt modelId="{412F3F29-1E1E-4AF0-ADCA-6DD5412CBD0F}" type="sibTrans" cxnId="{7140720D-DEB9-4E6E-A2D4-7806C3FDAD2C}">
      <dgm:prSet/>
      <dgm:spPr/>
      <dgm:t>
        <a:bodyPr/>
        <a:lstStyle/>
        <a:p>
          <a:endParaRPr lang="ru-RU"/>
        </a:p>
      </dgm:t>
    </dgm:pt>
    <dgm:pt modelId="{800504B9-F396-4E96-B947-A118931700D8}" type="pres">
      <dgm:prSet presAssocID="{2C60DEAD-B798-4560-8C7D-7BB5663DD185}" presName="Name0" presStyleCnt="0">
        <dgm:presLayoutVars>
          <dgm:dir/>
          <dgm:resizeHandles val="exact"/>
        </dgm:presLayoutVars>
      </dgm:prSet>
      <dgm:spPr/>
    </dgm:pt>
    <dgm:pt modelId="{B540190C-2233-476F-93F9-EEE1195D2A6F}" type="pres">
      <dgm:prSet presAssocID="{2C60DEAD-B798-4560-8C7D-7BB5663DD185}" presName="arrow" presStyleLbl="bgShp" presStyleIdx="0" presStyleCnt="1" custScaleY="165817" custLinFactNeighborX="7910" custLinFactNeighborY="2881"/>
      <dgm:spPr/>
    </dgm:pt>
    <dgm:pt modelId="{A0BB7F92-7BCF-4011-A59F-574792876C3C}" type="pres">
      <dgm:prSet presAssocID="{2C60DEAD-B798-4560-8C7D-7BB5663DD185}" presName="points" presStyleCnt="0"/>
      <dgm:spPr/>
    </dgm:pt>
    <dgm:pt modelId="{A43D9A87-62B4-427A-9179-8C9B68E41203}" type="pres">
      <dgm:prSet presAssocID="{A42214AA-A494-43DD-9EEA-0235860C8520}" presName="compositeA" presStyleCnt="0"/>
      <dgm:spPr/>
    </dgm:pt>
    <dgm:pt modelId="{A7228958-387D-4312-A3E1-DB5AAAD9A6AF}" type="pres">
      <dgm:prSet presAssocID="{A42214AA-A494-43DD-9EEA-0235860C8520}" presName="textA" presStyleLbl="revTx" presStyleIdx="0" presStyleCnt="2" custScaleX="77956" custScaleY="50093" custLinFactY="83823" custLinFactNeighborX="3977" custLinFactNeighborY="100000">
        <dgm:presLayoutVars>
          <dgm:bulletEnabled val="1"/>
        </dgm:presLayoutVars>
      </dgm:prSet>
      <dgm:spPr/>
    </dgm:pt>
    <dgm:pt modelId="{63D06867-7622-46F7-97BA-E32B6811DEB2}" type="pres">
      <dgm:prSet presAssocID="{A42214AA-A494-43DD-9EEA-0235860C8520}" presName="circleA" presStyleLbl="node1" presStyleIdx="0" presStyleCnt="2" custScaleX="276003" custScaleY="261742" custLinFactNeighborX="18733" custLinFactNeighborY="52393"/>
      <dgm:spPr/>
    </dgm:pt>
    <dgm:pt modelId="{8AB91323-C950-4DEE-997A-03F6BE3575E7}" type="pres">
      <dgm:prSet presAssocID="{A42214AA-A494-43DD-9EEA-0235860C8520}" presName="spaceA" presStyleCnt="0"/>
      <dgm:spPr/>
    </dgm:pt>
    <dgm:pt modelId="{2970317D-DD89-4327-A9F7-BA9FBAA414D7}" type="pres">
      <dgm:prSet presAssocID="{B5F64886-D7C8-4745-BE58-E14BB55E9BAA}" presName="space" presStyleCnt="0"/>
      <dgm:spPr/>
    </dgm:pt>
    <dgm:pt modelId="{4F6A9787-41D0-4CF1-9B37-6DD6E2649361}" type="pres">
      <dgm:prSet presAssocID="{16A4F612-735B-4CC0-B284-492F505EBF98}" presName="compositeB" presStyleCnt="0"/>
      <dgm:spPr/>
    </dgm:pt>
    <dgm:pt modelId="{8967A5CB-6CC9-452A-8F2B-7C73CC74F87E}" type="pres">
      <dgm:prSet presAssocID="{16A4F612-735B-4CC0-B284-492F505EBF98}" presName="textB" presStyleLbl="revTx" presStyleIdx="1" presStyleCnt="2" custLinFactY="-32177" custLinFactNeighborX="-17558" custLinFactNeighborY="-100000">
        <dgm:presLayoutVars>
          <dgm:bulletEnabled val="1"/>
        </dgm:presLayoutVars>
      </dgm:prSet>
      <dgm:spPr/>
    </dgm:pt>
    <dgm:pt modelId="{BD1A771A-39E7-4F49-AF13-B2231934F7DC}" type="pres">
      <dgm:prSet presAssocID="{16A4F612-735B-4CC0-B284-492F505EBF98}" presName="circleB" presStyleLbl="node1" presStyleIdx="1" presStyleCnt="2" custScaleX="273929" custScaleY="261352" custLinFactNeighborX="-92503" custLinFactNeighborY="4274"/>
      <dgm:spPr/>
    </dgm:pt>
    <dgm:pt modelId="{005E7202-EC75-422E-BEFD-124A574AFA56}" type="pres">
      <dgm:prSet presAssocID="{16A4F612-735B-4CC0-B284-492F505EBF98}" presName="spaceB" presStyleCnt="0"/>
      <dgm:spPr/>
    </dgm:pt>
  </dgm:ptLst>
  <dgm:cxnLst>
    <dgm:cxn modelId="{7140720D-DEB9-4E6E-A2D4-7806C3FDAD2C}" srcId="{2C60DEAD-B798-4560-8C7D-7BB5663DD185}" destId="{16A4F612-735B-4CC0-B284-492F505EBF98}" srcOrd="1" destOrd="0" parTransId="{FBCD470C-7B95-4939-96C4-C5B5B390F7A6}" sibTransId="{412F3F29-1E1E-4AF0-ADCA-6DD5412CBD0F}"/>
    <dgm:cxn modelId="{D8B4FC1B-DD5B-49A3-A470-3792F59A9C44}" type="presOf" srcId="{2C60DEAD-B798-4560-8C7D-7BB5663DD185}" destId="{800504B9-F396-4E96-B947-A118931700D8}" srcOrd="0" destOrd="0" presId="urn:microsoft.com/office/officeart/2005/8/layout/hProcess11"/>
    <dgm:cxn modelId="{B1BC70A5-14EC-47E3-A227-AC4976365FD5}" type="presOf" srcId="{A42214AA-A494-43DD-9EEA-0235860C8520}" destId="{A7228958-387D-4312-A3E1-DB5AAAD9A6AF}" srcOrd="0" destOrd="0" presId="urn:microsoft.com/office/officeart/2005/8/layout/hProcess11"/>
    <dgm:cxn modelId="{761A95D7-CC0C-4C61-ABAC-7CCFD01D3F65}" type="presOf" srcId="{16A4F612-735B-4CC0-B284-492F505EBF98}" destId="{8967A5CB-6CC9-452A-8F2B-7C73CC74F87E}" srcOrd="0" destOrd="0" presId="urn:microsoft.com/office/officeart/2005/8/layout/hProcess11"/>
    <dgm:cxn modelId="{86A9D7F7-2A39-4B04-8B23-214338A00D9D}" srcId="{2C60DEAD-B798-4560-8C7D-7BB5663DD185}" destId="{A42214AA-A494-43DD-9EEA-0235860C8520}" srcOrd="0" destOrd="0" parTransId="{8241CF72-88B0-411C-B3E9-15976B62ADC4}" sibTransId="{B5F64886-D7C8-4745-BE58-E14BB55E9BAA}"/>
    <dgm:cxn modelId="{190DE823-33E5-4A99-B37E-73E7B8B6A8A5}" type="presParOf" srcId="{800504B9-F396-4E96-B947-A118931700D8}" destId="{B540190C-2233-476F-93F9-EEE1195D2A6F}" srcOrd="0" destOrd="0" presId="urn:microsoft.com/office/officeart/2005/8/layout/hProcess11"/>
    <dgm:cxn modelId="{2193C592-A877-49B7-9FDA-67416AF25339}" type="presParOf" srcId="{800504B9-F396-4E96-B947-A118931700D8}" destId="{A0BB7F92-7BCF-4011-A59F-574792876C3C}" srcOrd="1" destOrd="0" presId="urn:microsoft.com/office/officeart/2005/8/layout/hProcess11"/>
    <dgm:cxn modelId="{2E3C1712-A14F-4E47-9D28-AADECDA13A01}" type="presParOf" srcId="{A0BB7F92-7BCF-4011-A59F-574792876C3C}" destId="{A43D9A87-62B4-427A-9179-8C9B68E41203}" srcOrd="0" destOrd="0" presId="urn:microsoft.com/office/officeart/2005/8/layout/hProcess11"/>
    <dgm:cxn modelId="{332B8C0D-DC2E-4133-A1D1-07BAC6C392DB}" type="presParOf" srcId="{A43D9A87-62B4-427A-9179-8C9B68E41203}" destId="{A7228958-387D-4312-A3E1-DB5AAAD9A6AF}" srcOrd="0" destOrd="0" presId="urn:microsoft.com/office/officeart/2005/8/layout/hProcess11"/>
    <dgm:cxn modelId="{F36A6460-55F0-44C5-A225-C249D0811480}" type="presParOf" srcId="{A43D9A87-62B4-427A-9179-8C9B68E41203}" destId="{63D06867-7622-46F7-97BA-E32B6811DEB2}" srcOrd="1" destOrd="0" presId="urn:microsoft.com/office/officeart/2005/8/layout/hProcess11"/>
    <dgm:cxn modelId="{75B2883A-2B19-4FB7-86E8-572C909792F6}" type="presParOf" srcId="{A43D9A87-62B4-427A-9179-8C9B68E41203}" destId="{8AB91323-C950-4DEE-997A-03F6BE3575E7}" srcOrd="2" destOrd="0" presId="urn:microsoft.com/office/officeart/2005/8/layout/hProcess11"/>
    <dgm:cxn modelId="{2912968A-7139-45BC-B3D9-BDF01BAF7069}" type="presParOf" srcId="{A0BB7F92-7BCF-4011-A59F-574792876C3C}" destId="{2970317D-DD89-4327-A9F7-BA9FBAA414D7}" srcOrd="1" destOrd="0" presId="urn:microsoft.com/office/officeart/2005/8/layout/hProcess11"/>
    <dgm:cxn modelId="{DD20FA78-0A53-4384-B170-DC2ED35FC9DF}" type="presParOf" srcId="{A0BB7F92-7BCF-4011-A59F-574792876C3C}" destId="{4F6A9787-41D0-4CF1-9B37-6DD6E2649361}" srcOrd="2" destOrd="0" presId="urn:microsoft.com/office/officeart/2005/8/layout/hProcess11"/>
    <dgm:cxn modelId="{3B73A434-417F-4DD4-87C2-519736EC7868}" type="presParOf" srcId="{4F6A9787-41D0-4CF1-9B37-6DD6E2649361}" destId="{8967A5CB-6CC9-452A-8F2B-7C73CC74F87E}" srcOrd="0" destOrd="0" presId="urn:microsoft.com/office/officeart/2005/8/layout/hProcess11"/>
    <dgm:cxn modelId="{01409379-8C05-4934-ACF2-65D3B454ACAD}" type="presParOf" srcId="{4F6A9787-41D0-4CF1-9B37-6DD6E2649361}" destId="{BD1A771A-39E7-4F49-AF13-B2231934F7DC}" srcOrd="1" destOrd="0" presId="urn:microsoft.com/office/officeart/2005/8/layout/hProcess11"/>
    <dgm:cxn modelId="{586A6D16-FFE2-4542-8068-A97681754170}" type="presParOf" srcId="{4F6A9787-41D0-4CF1-9B37-6DD6E2649361}" destId="{005E7202-EC75-422E-BEFD-124A574AFA5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40190C-2233-476F-93F9-EEE1195D2A6F}">
      <dsp:nvSpPr>
        <dsp:cNvPr id="0" name=""/>
        <dsp:cNvSpPr/>
      </dsp:nvSpPr>
      <dsp:spPr>
        <a:xfrm>
          <a:off x="0" y="837603"/>
          <a:ext cx="7748458" cy="3088307"/>
        </a:xfrm>
        <a:prstGeom prst="notched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228958-387D-4312-A3E1-DB5AAAD9A6AF}">
      <dsp:nvSpPr>
        <dsp:cNvPr id="0" name=""/>
        <dsp:cNvSpPr/>
      </dsp:nvSpPr>
      <dsp:spPr>
        <a:xfrm>
          <a:off x="510302" y="3656042"/>
          <a:ext cx="2651812" cy="9329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Опрос детей            в процессе беседы</a:t>
          </a:r>
        </a:p>
      </dsp:txBody>
      <dsp:txXfrm>
        <a:off x="510302" y="3656042"/>
        <a:ext cx="2651812" cy="932971"/>
      </dsp:txXfrm>
    </dsp:sp>
    <dsp:sp modelId="{63D06867-7622-46F7-97BA-E32B6811DEB2}">
      <dsp:nvSpPr>
        <dsp:cNvPr id="0" name=""/>
        <dsp:cNvSpPr/>
      </dsp:nvSpPr>
      <dsp:spPr>
        <a:xfrm>
          <a:off x="1145586" y="1730313"/>
          <a:ext cx="1285124" cy="12187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67A5CB-6CC9-452A-8F2B-7C73CC74F87E}">
      <dsp:nvSpPr>
        <dsp:cNvPr id="0" name=""/>
        <dsp:cNvSpPr/>
      </dsp:nvSpPr>
      <dsp:spPr>
        <a:xfrm>
          <a:off x="2974581" y="331949"/>
          <a:ext cx="3401678" cy="1862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/>
            <a:t>Создание плана работы</a:t>
          </a:r>
          <a:endParaRPr lang="ru-RU" sz="2800" kern="1200" dirty="0"/>
        </a:p>
      </dsp:txBody>
      <dsp:txXfrm>
        <a:off x="2974581" y="331949"/>
        <a:ext cx="3401678" cy="1862479"/>
      </dsp:txXfrm>
    </dsp:sp>
    <dsp:sp modelId="{BD1A771A-39E7-4F49-AF13-B2231934F7DC}">
      <dsp:nvSpPr>
        <dsp:cNvPr id="0" name=""/>
        <dsp:cNvSpPr/>
      </dsp:nvSpPr>
      <dsp:spPr>
        <a:xfrm>
          <a:off x="4204241" y="1739546"/>
          <a:ext cx="1275467" cy="12169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F602-BC0F-4F37-994A-24A5C8A82FFC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2EC4-7BEF-4DF9-8D0F-F5CA68503E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641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F602-BC0F-4F37-994A-24A5C8A82FFC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2EC4-7BEF-4DF9-8D0F-F5CA68503E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123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F602-BC0F-4F37-994A-24A5C8A82FFC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2EC4-7BEF-4DF9-8D0F-F5CA68503E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938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F602-BC0F-4F37-994A-24A5C8A82FFC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2EC4-7BEF-4DF9-8D0F-F5CA68503E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073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F602-BC0F-4F37-994A-24A5C8A82FFC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2EC4-7BEF-4DF9-8D0F-F5CA68503E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171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F602-BC0F-4F37-994A-24A5C8A82FFC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2EC4-7BEF-4DF9-8D0F-F5CA68503E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933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F602-BC0F-4F37-994A-24A5C8A82FFC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2EC4-7BEF-4DF9-8D0F-F5CA68503E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131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F602-BC0F-4F37-994A-24A5C8A82FFC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2EC4-7BEF-4DF9-8D0F-F5CA68503E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324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F602-BC0F-4F37-994A-24A5C8A82FFC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2EC4-7BEF-4DF9-8D0F-F5CA68503E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954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F602-BC0F-4F37-994A-24A5C8A82FFC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2EC4-7BEF-4DF9-8D0F-F5CA68503E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781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F602-BC0F-4F37-994A-24A5C8A82FFC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2EC4-7BEF-4DF9-8D0F-F5CA68503E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170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EF602-BC0F-4F37-994A-24A5C8A82FFC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62EC4-7BEF-4DF9-8D0F-F5CA68503E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694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slide" Target="slide5.xml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12" Type="http://schemas.openxmlformats.org/officeDocument/2006/relationships/slide" Target="slide4.xml"/><Relationship Id="rId2" Type="http://schemas.openxmlformats.org/officeDocument/2006/relationships/image" Target="../media/image1.jpeg"/><Relationship Id="rId16" Type="http://schemas.microsoft.com/office/2007/relationships/hdphoto" Target="../media/hdphoto4.wdp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slide" Target="slide3.xml"/><Relationship Id="rId5" Type="http://schemas.openxmlformats.org/officeDocument/2006/relationships/image" Target="../media/image4.png"/><Relationship Id="rId15" Type="http://schemas.openxmlformats.org/officeDocument/2006/relationships/image" Target="../media/image7.png"/><Relationship Id="rId10" Type="http://schemas.microsoft.com/office/2007/relationships/hdphoto" Target="../media/hdphoto3.wdp"/><Relationship Id="rId4" Type="http://schemas.openxmlformats.org/officeDocument/2006/relationships/image" Target="../media/image3.png"/><Relationship Id="rId9" Type="http://schemas.openxmlformats.org/officeDocument/2006/relationships/image" Target="../media/image6.png"/><Relationship Id="rId1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10.png"/><Relationship Id="rId3" Type="http://schemas.openxmlformats.org/officeDocument/2006/relationships/image" Target="../media/image2.jpeg"/><Relationship Id="rId7" Type="http://schemas.openxmlformats.org/officeDocument/2006/relationships/diagramLayout" Target="../diagrams/layout1.xml"/><Relationship Id="rId12" Type="http://schemas.microsoft.com/office/2007/relationships/hdphoto" Target="../media/hdphoto5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.xml"/><Relationship Id="rId11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microsoft.com/office/2007/relationships/diagramDrawing" Target="../diagrams/drawing1.xml"/><Relationship Id="rId4" Type="http://schemas.openxmlformats.org/officeDocument/2006/relationships/slide" Target="slide2.xml"/><Relationship Id="rId9" Type="http://schemas.openxmlformats.org/officeDocument/2006/relationships/diagramColors" Target="../diagrams/colors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microsoft.com/office/2007/relationships/hdphoto" Target="../media/hdphoto5.wdp"/><Relationship Id="rId3" Type="http://schemas.openxmlformats.org/officeDocument/2006/relationships/slide" Target="slide2.xml"/><Relationship Id="rId7" Type="http://schemas.openxmlformats.org/officeDocument/2006/relationships/slide" Target="slide11.xml"/><Relationship Id="rId12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slide" Target="slide8.xml"/><Relationship Id="rId5" Type="http://schemas.openxmlformats.org/officeDocument/2006/relationships/slide" Target="slide7.xml"/><Relationship Id="rId15" Type="http://schemas.openxmlformats.org/officeDocument/2006/relationships/image" Target="../media/image14.png"/><Relationship Id="rId10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slide" Target="slide9.xml"/><Relationship Id="rId1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1010653"/>
          </a:xfrm>
          <a:prstGeom prst="rect">
            <a:avLst/>
          </a:prstGeom>
          <a:solidFill>
            <a:schemeClr val="accent6">
              <a:lumMod val="60000"/>
              <a:lumOff val="4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6208295"/>
            <a:ext cx="12192000" cy="649705"/>
          </a:xfrm>
          <a:prstGeom prst="rect">
            <a:avLst/>
          </a:prstGeom>
          <a:solidFill>
            <a:schemeClr val="accent6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" name="Группа 27"/>
          <p:cNvGrpSpPr/>
          <p:nvPr/>
        </p:nvGrpSpPr>
        <p:grpSpPr>
          <a:xfrm>
            <a:off x="5439508" y="0"/>
            <a:ext cx="6752492" cy="2203938"/>
            <a:chOff x="5439507" y="-1"/>
            <a:chExt cx="6752492" cy="1929372"/>
          </a:xfrm>
          <a:solidFill>
            <a:schemeClr val="accent6">
              <a:lumMod val="75000"/>
            </a:schemeClr>
          </a:solidFill>
        </p:grpSpPr>
        <p:sp>
          <p:nvSpPr>
            <p:cNvPr id="20" name="Прямоугольный треугольник 19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Равнобедренный треугольник 2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 rot="10800000">
            <a:off x="0" y="5603631"/>
            <a:ext cx="2836985" cy="1254369"/>
            <a:chOff x="5439507" y="-1"/>
            <a:chExt cx="6752492" cy="1929372"/>
          </a:xfrm>
          <a:solidFill>
            <a:srgbClr val="B6DD99"/>
          </a:solidFill>
        </p:grpSpPr>
        <p:sp>
          <p:nvSpPr>
            <p:cNvPr id="35" name="Прямоугольный треугольник 34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490517" y="1549484"/>
            <a:ext cx="728990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Творческо-исследовательский проект:</a:t>
            </a:r>
          </a:p>
          <a:p>
            <a:pPr algn="ctr"/>
            <a:r>
              <a:rPr lang="ru-RU" sz="3200" b="1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«Волшебная грядка»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Участники проекта: </a:t>
            </a:r>
            <a:r>
              <a:rPr lang="ru-RU" sz="2000" dirty="0" err="1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Рузайкина</a:t>
            </a:r>
            <a:r>
              <a:rPr lang="ru-RU" sz="20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Татьяна Юрьевна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Воспитанники группы «Колокольчики»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Родители воспитанников группы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279707"/>
            <a:ext cx="6594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МДОАУ Детский сад Мечта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79102" y="6269811"/>
            <a:ext cx="4431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33603" y="6333073"/>
            <a:ext cx="6594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Оренбург, 2021 г. </a:t>
            </a:r>
          </a:p>
        </p:txBody>
      </p:sp>
    </p:spTree>
    <p:extLst>
      <p:ext uri="{BB962C8B-B14F-4D97-AF65-F5344CB8AC3E}">
        <p14:creationId xmlns:p14="http://schemas.microsoft.com/office/powerpoint/2010/main" val="3272928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1010653"/>
          </a:xfrm>
          <a:prstGeom prst="rect">
            <a:avLst/>
          </a:prstGeom>
          <a:solidFill>
            <a:schemeClr val="accent6">
              <a:lumMod val="60000"/>
              <a:lumOff val="4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6208295"/>
            <a:ext cx="12192000" cy="649705"/>
          </a:xfrm>
          <a:prstGeom prst="rect">
            <a:avLst/>
          </a:prstGeom>
          <a:solidFill>
            <a:schemeClr val="accent6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" name="Группа 27"/>
          <p:cNvGrpSpPr/>
          <p:nvPr/>
        </p:nvGrpSpPr>
        <p:grpSpPr>
          <a:xfrm>
            <a:off x="5439508" y="0"/>
            <a:ext cx="6752492" cy="2203938"/>
            <a:chOff x="5439507" y="-1"/>
            <a:chExt cx="6752492" cy="1929372"/>
          </a:xfrm>
          <a:solidFill>
            <a:schemeClr val="accent6">
              <a:lumMod val="75000"/>
            </a:schemeClr>
          </a:solidFill>
        </p:grpSpPr>
        <p:sp>
          <p:nvSpPr>
            <p:cNvPr id="20" name="Прямоугольный треугольник 19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Равнобедренный треугольник 2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 rot="10800000">
            <a:off x="0" y="5603631"/>
            <a:ext cx="2836985" cy="1254369"/>
            <a:chOff x="5439507" y="-1"/>
            <a:chExt cx="6752492" cy="1929372"/>
          </a:xfrm>
          <a:solidFill>
            <a:srgbClr val="B6DD99"/>
          </a:solidFill>
        </p:grpSpPr>
        <p:sp>
          <p:nvSpPr>
            <p:cNvPr id="35" name="Прямоугольный треугольник 34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379102" y="6269811"/>
            <a:ext cx="4431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1269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1010653"/>
          </a:xfrm>
          <a:prstGeom prst="rect">
            <a:avLst/>
          </a:prstGeom>
          <a:solidFill>
            <a:schemeClr val="accent6">
              <a:lumMod val="60000"/>
              <a:lumOff val="4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6208295"/>
            <a:ext cx="12192000" cy="649705"/>
          </a:xfrm>
          <a:prstGeom prst="rect">
            <a:avLst/>
          </a:prstGeom>
          <a:solidFill>
            <a:schemeClr val="accent6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" name="Группа 27"/>
          <p:cNvGrpSpPr/>
          <p:nvPr/>
        </p:nvGrpSpPr>
        <p:grpSpPr>
          <a:xfrm>
            <a:off x="5439508" y="0"/>
            <a:ext cx="6752492" cy="2203938"/>
            <a:chOff x="5439507" y="-1"/>
            <a:chExt cx="6752492" cy="1929372"/>
          </a:xfrm>
          <a:solidFill>
            <a:schemeClr val="accent6">
              <a:lumMod val="75000"/>
            </a:schemeClr>
          </a:solidFill>
        </p:grpSpPr>
        <p:sp>
          <p:nvSpPr>
            <p:cNvPr id="20" name="Прямоугольный треугольник 19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Равнобедренный треугольник 2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 rot="10800000">
            <a:off x="0" y="5603631"/>
            <a:ext cx="2836985" cy="1254369"/>
            <a:chOff x="5439507" y="-1"/>
            <a:chExt cx="6752492" cy="1929372"/>
          </a:xfrm>
          <a:solidFill>
            <a:srgbClr val="B6DD99"/>
          </a:solidFill>
        </p:grpSpPr>
        <p:sp>
          <p:nvSpPr>
            <p:cNvPr id="35" name="Прямоугольный треугольник 34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490517" y="1549484"/>
            <a:ext cx="728990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Творческо-исследовательский проект:</a:t>
            </a:r>
          </a:p>
          <a:p>
            <a:pPr algn="ctr"/>
            <a:r>
              <a:rPr lang="ru-RU" sz="3200" b="1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«Волшебная грядка»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Участники проекта: </a:t>
            </a:r>
            <a:r>
              <a:rPr lang="ru-RU" sz="2000" dirty="0" err="1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Рузайкина</a:t>
            </a:r>
            <a:r>
              <a:rPr lang="ru-RU" sz="20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Татьяна Юрьевна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Воспитанники группы «Колокольчики»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Родители воспитанников группы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279707"/>
            <a:ext cx="6594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МДОАУ Детский сад Мечта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79102" y="6269811"/>
            <a:ext cx="4431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33603" y="6333073"/>
            <a:ext cx="6594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Оренбург, 2021 г. </a:t>
            </a:r>
          </a:p>
        </p:txBody>
      </p:sp>
    </p:spTree>
    <p:extLst>
      <p:ext uri="{BB962C8B-B14F-4D97-AF65-F5344CB8AC3E}">
        <p14:creationId xmlns:p14="http://schemas.microsoft.com/office/powerpoint/2010/main" val="1323515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1010653"/>
          </a:xfrm>
          <a:prstGeom prst="rect">
            <a:avLst/>
          </a:prstGeom>
          <a:solidFill>
            <a:schemeClr val="accent6">
              <a:lumMod val="60000"/>
              <a:lumOff val="4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6208295"/>
            <a:ext cx="12192000" cy="649705"/>
          </a:xfrm>
          <a:prstGeom prst="rect">
            <a:avLst/>
          </a:prstGeom>
          <a:solidFill>
            <a:schemeClr val="accent6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" name="Группа 27"/>
          <p:cNvGrpSpPr/>
          <p:nvPr/>
        </p:nvGrpSpPr>
        <p:grpSpPr>
          <a:xfrm>
            <a:off x="5500534" y="0"/>
            <a:ext cx="6691466" cy="2105862"/>
            <a:chOff x="5439507" y="-1"/>
            <a:chExt cx="6752492" cy="1929372"/>
          </a:xfrm>
          <a:solidFill>
            <a:schemeClr val="accent6">
              <a:lumMod val="75000"/>
            </a:schemeClr>
          </a:solidFill>
        </p:grpSpPr>
        <p:sp>
          <p:nvSpPr>
            <p:cNvPr id="20" name="Прямоугольный треугольник 19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Равнобедренный треугольник 2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32" name="Picture 8" descr="https://i.pinimg.com/originals/c2/ce/5b/c2ce5bb659392260dde24c5c3916a27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0" t="61301" r="49700"/>
          <a:stretch/>
        </p:blipFill>
        <p:spPr bwMode="auto">
          <a:xfrm>
            <a:off x="12192000" y="-2283533"/>
            <a:ext cx="797169" cy="201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https://i.pinimg.com/originals/2a/bb/24/2abb24368465c467da2e7670eff9bba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66746"/>
          <a:stretch/>
        </p:blipFill>
        <p:spPr bwMode="auto">
          <a:xfrm>
            <a:off x="4782086" y="-3830150"/>
            <a:ext cx="6062062" cy="208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Группа 33"/>
          <p:cNvGrpSpPr/>
          <p:nvPr/>
        </p:nvGrpSpPr>
        <p:grpSpPr>
          <a:xfrm rot="10800000">
            <a:off x="0" y="5603631"/>
            <a:ext cx="2836985" cy="1254369"/>
            <a:chOff x="5439507" y="-1"/>
            <a:chExt cx="6752492" cy="1929372"/>
          </a:xfrm>
          <a:solidFill>
            <a:srgbClr val="B6DD99"/>
          </a:solidFill>
        </p:grpSpPr>
        <p:sp>
          <p:nvSpPr>
            <p:cNvPr id="35" name="Прямоугольный треугольник 34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0" y="279707"/>
            <a:ext cx="6594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79102" y="6269811"/>
            <a:ext cx="4431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pic>
        <p:nvPicPr>
          <p:cNvPr id="21" name="Picture 2" descr="https://img2.freepng.ru/20180216/dke/kisspng-tulip-flower-three-dimensional-space-art-tulip-flowers-free-pictures-5a868a9e1755b6.91542270151876675009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4468" y="105203"/>
            <a:ext cx="1763711" cy="17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173435" y="126370"/>
            <a:ext cx="53270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4C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Содержание проекта</a:t>
            </a:r>
          </a:p>
        </p:txBody>
      </p:sp>
      <p:pic>
        <p:nvPicPr>
          <p:cNvPr id="23" name="Picture 2" descr="https://www.nicepng.com/png/detail/92-927273_open-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468" b="94006" l="3902" r="95000">
                        <a14:foregroundMark x1="20976" y1="72871" x2="20976" y2="72871"/>
                        <a14:foregroundMark x1="14756" y1="53943" x2="14756" y2="53943"/>
                        <a14:foregroundMark x1="18659" y1="34595" x2="18659" y2="34595"/>
                        <a14:foregroundMark x1="29756" y1="21241" x2="29756" y2="21241"/>
                        <a14:foregroundMark x1="49756" y1="16193" x2="49756" y2="16193"/>
                        <a14:foregroundMark x1="70366" y1="20610" x2="70366" y2="20610"/>
                        <a14:foregroundMark x1="50244" y1="5678" x2="50244" y2="5678"/>
                        <a14:foregroundMark x1="86341" y1="33964" x2="86341" y2="33964"/>
                        <a14:foregroundMark x1="95000" y1="32387" x2="95000" y2="32387"/>
                        <a14:foregroundMark x1="91463" y1="52997" x2="91463" y2="52997"/>
                        <a14:foregroundMark x1="78659" y1="71609" x2="78659" y2="71609"/>
                        <a14:foregroundMark x1="6585" y1="55626" x2="6585" y2="55626"/>
                        <a14:foregroundMark x1="4024" y1="54995" x2="4024" y2="54995"/>
                        <a14:foregroundMark x1="46220" y1="85489" x2="46220" y2="85489"/>
                        <a14:foregroundMark x1="45976" y1="94006" x2="45976" y2="94006"/>
                        <a14:foregroundMark x1="47195" y1="88959" x2="47195" y2="88959"/>
                        <a14:foregroundMark x1="38902" y1="31335" x2="38902" y2="313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97" y="2334964"/>
            <a:ext cx="978260" cy="1134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https://www.clipartmax.com/png/middle/390-3904010_download-arrow-clipart-png-download-arrow-clipart-png.png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143" b="95238" l="10000" r="90000">
                        <a14:foregroundMark x1="63929" y1="7143" x2="63929" y2="7143"/>
                        <a14:foregroundMark x1="29643" y1="92000" x2="29643" y2="92000"/>
                        <a14:foregroundMark x1="33095" y1="95238" x2="33095" y2="952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276" y="3658545"/>
            <a:ext cx="931903" cy="1164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https://i.ytimg.com/vi/2FDlf53ZgVg/maxresdefault.jpg"/>
          <p:cNvPicPr>
            <a:picLocks noChangeAspect="1" noChangeArrowheads="1"/>
          </p:cNvPicPr>
          <p:nvPr/>
        </p:nvPicPr>
        <p:blipFill rotWithShape="1">
          <a:blip r:embed="rId9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17" b="90000" l="39141" r="78438">
                        <a14:foregroundMark x1="69453" y1="6944" x2="69453" y2="6944"/>
                        <a14:foregroundMark x1="78438" y1="51806" x2="78438" y2="51806"/>
                        <a14:foregroundMark x1="70469" y1="2500" x2="70469" y2="2500"/>
                        <a14:foregroundMark x1="45000" y1="17361" x2="45000" y2="17361"/>
                        <a14:foregroundMark x1="46875" y1="9306" x2="46875" y2="9306"/>
                        <a14:foregroundMark x1="49375" y1="19306" x2="49375" y2="19306"/>
                        <a14:foregroundMark x1="48125" y1="14028" x2="48125" y2="14028"/>
                        <a14:foregroundMark x1="48125" y1="11944" x2="48125" y2="11944"/>
                        <a14:foregroundMark x1="45703" y1="27361" x2="45703" y2="27361"/>
                        <a14:foregroundMark x1="44844" y1="38611" x2="44844" y2="38611"/>
                        <a14:foregroundMark x1="45938" y1="32917" x2="45938" y2="32917"/>
                        <a14:foregroundMark x1="48750" y1="29722" x2="48750" y2="29722"/>
                        <a14:foregroundMark x1="44375" y1="31528" x2="44375" y2="31528"/>
                        <a14:foregroundMark x1="46484" y1="49306" x2="46484" y2="49306"/>
                        <a14:foregroundMark x1="48828" y1="48056" x2="48828" y2="48056"/>
                        <a14:foregroundMark x1="47734" y1="44167" x2="45625" y2="43611"/>
                        <a14:foregroundMark x1="46484" y1="55694" x2="49375" y2="54861"/>
                        <a14:foregroundMark x1="46563" y1="50833" x2="46563" y2="50833"/>
                        <a14:foregroundMark x1="46328" y1="32500" x2="46328" y2="32500"/>
                        <a14:foregroundMark x1="48594" y1="29722" x2="48594" y2="29722"/>
                        <a14:foregroundMark x1="46953" y1="14861" x2="46953" y2="14861"/>
                        <a14:foregroundMark x1="44844" y1="51111" x2="44844" y2="51111"/>
                        <a14:foregroundMark x1="47500" y1="68472" x2="47500" y2="68472"/>
                        <a14:foregroundMark x1="45703" y1="70694" x2="45703" y2="70694"/>
                        <a14:foregroundMark x1="68594" y1="4167" x2="68594" y2="4167"/>
                        <a14:foregroundMark x1="67578" y1="4167" x2="67578" y2="4167"/>
                        <a14:foregroundMark x1="69219" y1="3750" x2="69219" y2="3750"/>
                        <a14:foregroundMark x1="43750" y1="62222" x2="43750" y2="62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349" r="17526"/>
          <a:stretch/>
        </p:blipFill>
        <p:spPr bwMode="auto">
          <a:xfrm>
            <a:off x="1361408" y="5179691"/>
            <a:ext cx="1088323" cy="127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3338943" y="1081780"/>
            <a:ext cx="5514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11" action="ppaction://hlinksldjump"/>
              </a:rPr>
              <a:t>Актуальность проекта </a:t>
            </a:r>
            <a:endParaRPr lang="ru-RU" sz="3600" dirty="0">
              <a:solidFill>
                <a:srgbClr val="180C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338942" y="2435287"/>
            <a:ext cx="5514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4C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12" action="ppaction://hlinksldjump"/>
              </a:rPr>
              <a:t>Цель и задачи проекта</a:t>
            </a:r>
            <a:endParaRPr lang="ru-RU" sz="3600" dirty="0">
              <a:solidFill>
                <a:srgbClr val="4C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38942" y="3411042"/>
            <a:ext cx="60069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Этапы проекта: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rgbClr val="4C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13" action="ppaction://hlinksldjump"/>
              </a:rPr>
              <a:t>подготовительный</a:t>
            </a:r>
            <a:r>
              <a:rPr lang="ru-RU" sz="2800" dirty="0">
                <a:solidFill>
                  <a:srgbClr val="4C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rgbClr val="4C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14" action="ppaction://hlinksldjump"/>
              </a:rPr>
              <a:t>основной</a:t>
            </a:r>
            <a:endParaRPr lang="ru-RU" sz="2800" dirty="0">
              <a:solidFill>
                <a:srgbClr val="4C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rgbClr val="4C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" action="ppaction://noaction"/>
              </a:rPr>
              <a:t>заключительный</a:t>
            </a:r>
            <a:r>
              <a:rPr lang="ru-RU" sz="2800" dirty="0">
                <a:solidFill>
                  <a:srgbClr val="4C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331428" y="5311775"/>
            <a:ext cx="3910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4C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" action="ppaction://noaction"/>
              </a:rPr>
              <a:t>Итоги проекта</a:t>
            </a:r>
            <a:endParaRPr lang="ru-RU" sz="3600" dirty="0"/>
          </a:p>
        </p:txBody>
      </p:sp>
      <p:pic>
        <p:nvPicPr>
          <p:cNvPr id="38" name="Picture 4" descr="https://f1.pngfuel.com/png/203/336/888/green-grass-background-chart-line-chart-diagram-bar-chart-infographic-polygonal-chain-text-png-clip-art.png"/>
          <p:cNvPicPr>
            <a:picLocks noChangeAspect="1" noChangeArrowheads="1"/>
          </p:cNvPicPr>
          <p:nvPr/>
        </p:nvPicPr>
        <p:blipFill rotWithShape="1">
          <a:blip r:embed="rId1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>
                        <a14:foregroundMark x1="26484" y1="66602" x2="26484" y2="66602"/>
                        <a14:foregroundMark x1="38571" y1="64258" x2="38571" y2="64258"/>
                        <a14:foregroundMark x1="49890" y1="70313" x2="49890" y2="70313"/>
                        <a14:foregroundMark x1="62308" y1="68164" x2="62308" y2="68164"/>
                        <a14:foregroundMark x1="75934" y1="75781" x2="75934" y2="75781"/>
                        <a14:foregroundMark x1="71538" y1="33008" x2="71538" y2="33008"/>
                        <a14:foregroundMark x1="74725" y1="33789" x2="74725" y2="33789"/>
                        <a14:foregroundMark x1="74725" y1="33789" x2="74725" y2="33789"/>
                        <a14:foregroundMark x1="74725" y1="33789" x2="74725" y2="33789"/>
                        <a14:backgroundMark x1="48681" y1="27344" x2="48681" y2="27344"/>
                        <a14:backgroundMark x1="52747" y1="26367" x2="52747" y2="26367"/>
                        <a14:backgroundMark x1="26484" y1="31641" x2="36813" y2="16211"/>
                        <a14:backgroundMark x1="54945" y1="24023" x2="62747" y2="19141"/>
                        <a14:backgroundMark x1="64725" y1="22852" x2="74286" y2="3476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027" t="28088" r="43205"/>
          <a:stretch/>
        </p:blipFill>
        <p:spPr bwMode="auto">
          <a:xfrm>
            <a:off x="1382453" y="1055366"/>
            <a:ext cx="1291640" cy="1281899"/>
          </a:xfrm>
          <a:prstGeom prst="rect">
            <a:avLst/>
          </a:prstGeom>
          <a:solidFill>
            <a:schemeClr val="bg1"/>
          </a:solidFill>
          <a:extLst/>
        </p:spPr>
      </p:pic>
    </p:spTree>
    <p:extLst>
      <p:ext uri="{BB962C8B-B14F-4D97-AF65-F5344CB8AC3E}">
        <p14:creationId xmlns:p14="http://schemas.microsoft.com/office/powerpoint/2010/main" val="500757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1010653"/>
          </a:xfrm>
          <a:prstGeom prst="rect">
            <a:avLst/>
          </a:prstGeom>
          <a:solidFill>
            <a:schemeClr val="accent6">
              <a:lumMod val="7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6208295"/>
            <a:ext cx="12192000" cy="649705"/>
          </a:xfrm>
          <a:prstGeom prst="rect">
            <a:avLst/>
          </a:prstGeom>
          <a:solidFill>
            <a:schemeClr val="accent6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" name="Группа 27"/>
          <p:cNvGrpSpPr/>
          <p:nvPr/>
        </p:nvGrpSpPr>
        <p:grpSpPr>
          <a:xfrm>
            <a:off x="5500534" y="0"/>
            <a:ext cx="6691466" cy="2105862"/>
            <a:chOff x="5439507" y="-1"/>
            <a:chExt cx="6752492" cy="1929372"/>
          </a:xfrm>
          <a:solidFill>
            <a:schemeClr val="accent6">
              <a:lumMod val="50000"/>
            </a:schemeClr>
          </a:solidFill>
        </p:grpSpPr>
        <p:sp>
          <p:nvSpPr>
            <p:cNvPr id="20" name="Прямоугольный треугольник 19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Равнобедренный треугольник 2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32" name="Picture 8" descr="https://i.pinimg.com/originals/c2/ce/5b/c2ce5bb659392260dde24c5c3916a27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0" t="61301" r="49700"/>
          <a:stretch/>
        </p:blipFill>
        <p:spPr bwMode="auto">
          <a:xfrm>
            <a:off x="12192000" y="-2283533"/>
            <a:ext cx="797169" cy="201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https://i.pinimg.com/originals/2a/bb/24/2abb24368465c467da2e7670eff9bba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66746"/>
          <a:stretch/>
        </p:blipFill>
        <p:spPr bwMode="auto">
          <a:xfrm>
            <a:off x="4782086" y="-3830150"/>
            <a:ext cx="6062062" cy="208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Группа 33"/>
          <p:cNvGrpSpPr/>
          <p:nvPr/>
        </p:nvGrpSpPr>
        <p:grpSpPr>
          <a:xfrm rot="10800000">
            <a:off x="0" y="5603631"/>
            <a:ext cx="2836985" cy="1254369"/>
            <a:chOff x="5439507" y="-1"/>
            <a:chExt cx="6752492" cy="1929372"/>
          </a:xfrm>
          <a:solidFill>
            <a:srgbClr val="B6DD99"/>
          </a:solidFill>
        </p:grpSpPr>
        <p:sp>
          <p:nvSpPr>
            <p:cNvPr id="35" name="Прямоугольный треугольник 34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0" y="279707"/>
            <a:ext cx="6594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79102" y="6269811"/>
            <a:ext cx="4431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8082" y="155193"/>
            <a:ext cx="54262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Актуальность проекта</a:t>
            </a: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675400268"/>
              </p:ext>
            </p:extLst>
          </p:nvPr>
        </p:nvGraphicFramePr>
        <p:xfrm>
          <a:off x="-2331573" y="913841"/>
          <a:ext cx="11257909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098" name="Picture 2" descr="https://img2.freepng.ru/20180615/btk/kisspng-house-housing-computer-icons-home-real-estate-pomeranian-5b23d8cf3c3438.1263472615290759192466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95" y="5991127"/>
            <a:ext cx="784285" cy="784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039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1010653"/>
          </a:xfrm>
          <a:prstGeom prst="rect">
            <a:avLst/>
          </a:prstGeom>
          <a:solidFill>
            <a:schemeClr val="accent6">
              <a:lumMod val="60000"/>
              <a:lumOff val="4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6208295"/>
            <a:ext cx="12192000" cy="649705"/>
          </a:xfrm>
          <a:prstGeom prst="rect">
            <a:avLst/>
          </a:prstGeom>
          <a:solidFill>
            <a:schemeClr val="accent6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" name="Группа 27"/>
          <p:cNvGrpSpPr/>
          <p:nvPr/>
        </p:nvGrpSpPr>
        <p:grpSpPr>
          <a:xfrm>
            <a:off x="5500534" y="0"/>
            <a:ext cx="6691466" cy="1889485"/>
            <a:chOff x="5439507" y="-1"/>
            <a:chExt cx="6752492" cy="1929372"/>
          </a:xfrm>
          <a:solidFill>
            <a:schemeClr val="accent6">
              <a:lumMod val="50000"/>
            </a:schemeClr>
          </a:solidFill>
        </p:grpSpPr>
        <p:sp>
          <p:nvSpPr>
            <p:cNvPr id="20" name="Прямоугольный треугольник 19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Равнобедренный треугольник 2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32" name="Picture 8" descr="https://i.pinimg.com/originals/c2/ce/5b/c2ce5bb659392260dde24c5c3916a27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0" t="61301" r="49700"/>
          <a:stretch/>
        </p:blipFill>
        <p:spPr bwMode="auto">
          <a:xfrm>
            <a:off x="12192000" y="-2283533"/>
            <a:ext cx="797169" cy="201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https://i.pinimg.com/originals/2a/bb/24/2abb24368465c467da2e7670eff9bba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66746"/>
          <a:stretch/>
        </p:blipFill>
        <p:spPr bwMode="auto">
          <a:xfrm>
            <a:off x="4782086" y="-3830150"/>
            <a:ext cx="6062062" cy="208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Группа 33"/>
          <p:cNvGrpSpPr/>
          <p:nvPr/>
        </p:nvGrpSpPr>
        <p:grpSpPr>
          <a:xfrm rot="10800000">
            <a:off x="0" y="5603631"/>
            <a:ext cx="2836985" cy="1254369"/>
            <a:chOff x="5439507" y="-1"/>
            <a:chExt cx="6752492" cy="1929372"/>
          </a:xfrm>
          <a:solidFill>
            <a:srgbClr val="B6DD99"/>
          </a:solidFill>
        </p:grpSpPr>
        <p:sp>
          <p:nvSpPr>
            <p:cNvPr id="35" name="Прямоугольный треугольник 34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379102" y="6269811"/>
            <a:ext cx="4431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pic>
        <p:nvPicPr>
          <p:cNvPr id="4098" name="Picture 2" descr="https://img2.freepng.ru/20180615/btk/kisspng-house-housing-computer-icons-home-real-estate-pomeranian-5b23d8cf3c3438.1263472615290759192466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95" y="5991127"/>
            <a:ext cx="784285" cy="784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7628" y="-24232"/>
            <a:ext cx="57366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Вырастить лук для праздника «Волшебный огород» в процессе проектной деятельности детей, родителей и педагога.</a:t>
            </a:r>
            <a:endParaRPr lang="ru-RU" dirty="0">
              <a:solidFill>
                <a:srgbClr val="180C00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211352" y="1868914"/>
            <a:ext cx="3449194" cy="3734717"/>
            <a:chOff x="211352" y="1868914"/>
            <a:chExt cx="3449194" cy="3734717"/>
          </a:xfrm>
        </p:grpSpPr>
        <p:sp>
          <p:nvSpPr>
            <p:cNvPr id="6" name="Прямоугольник с двумя скругленными противолежащими углами 5"/>
            <p:cNvSpPr/>
            <p:nvPr/>
          </p:nvSpPr>
          <p:spPr>
            <a:xfrm>
              <a:off x="211352" y="1868914"/>
              <a:ext cx="3449194" cy="3734717"/>
            </a:xfrm>
            <a:prstGeom prst="round2DiagRect">
              <a:avLst/>
            </a:prstGeom>
            <a:solidFill>
              <a:srgbClr val="FFFFB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с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5726" y="1993563"/>
              <a:ext cx="324044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180C00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Задачи для детей:</a:t>
              </a:r>
            </a:p>
            <a:p>
              <a:pPr lvl="0"/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Посмотреть фильм про виды семян и выбрать луковицу</a:t>
              </a:r>
            </a:p>
            <a:p>
              <a:pPr lvl="0"/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Узнать и зарисовать правила выращивания луковицы</a:t>
              </a:r>
            </a:p>
            <a:p>
              <a:pPr lvl="0"/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Создать и вести план роста луковицы</a:t>
              </a:r>
            </a:p>
            <a:p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Представить выращенный лук на празднике «Волшебный огород»</a:t>
              </a:r>
              <a:endParaRPr lang="ru-RU" dirty="0">
                <a:solidFill>
                  <a:srgbClr val="180C0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7902761" y="1889485"/>
            <a:ext cx="3449194" cy="3862015"/>
            <a:chOff x="7902761" y="1889485"/>
            <a:chExt cx="3449194" cy="3862015"/>
          </a:xfrm>
        </p:grpSpPr>
        <p:sp>
          <p:nvSpPr>
            <p:cNvPr id="29" name="Прямоугольник с двумя скругленными противолежащими углами 28"/>
            <p:cNvSpPr/>
            <p:nvPr/>
          </p:nvSpPr>
          <p:spPr>
            <a:xfrm>
              <a:off x="7902761" y="1889485"/>
              <a:ext cx="3449194" cy="3734717"/>
            </a:xfrm>
            <a:prstGeom prst="round2DiagRect">
              <a:avLst/>
            </a:prstGeom>
            <a:solidFill>
              <a:srgbClr val="FFFFB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с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05365" y="2058181"/>
              <a:ext cx="3240446" cy="369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180C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Задачи для воспитателя</a:t>
              </a:r>
              <a:r>
                <a:rPr lang="en-US" b="1" dirty="0">
                  <a:solidFill>
                    <a:srgbClr val="180C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:</a:t>
              </a:r>
              <a:endParaRPr lang="ru-RU" b="1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lvl="0"/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Опубликовать план работы по проекту на сайте детского сада</a:t>
              </a:r>
            </a:p>
            <a:p>
              <a:pPr lvl="0"/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Создать условия для продуктивных видов деятельности детей</a:t>
              </a:r>
            </a:p>
            <a:p>
              <a:pPr lvl="0"/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Провести беседу «Уход за луковицей»</a:t>
              </a:r>
            </a:p>
            <a:p>
              <a:pPr lvl="0"/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Помочь детям ухаживать за луком</a:t>
              </a:r>
            </a:p>
            <a:p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Подготовить и провести праздник «Волшебный огород».</a:t>
              </a:r>
              <a:endParaRPr lang="ru-RU" dirty="0">
                <a:solidFill>
                  <a:srgbClr val="180C0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012588" y="1889485"/>
            <a:ext cx="3455659" cy="3734717"/>
            <a:chOff x="4012588" y="1889485"/>
            <a:chExt cx="3455659" cy="3734717"/>
          </a:xfrm>
        </p:grpSpPr>
        <p:sp>
          <p:nvSpPr>
            <p:cNvPr id="7" name="Прямоугольник с двумя скругленными соседними углами 6"/>
            <p:cNvSpPr/>
            <p:nvPr/>
          </p:nvSpPr>
          <p:spPr>
            <a:xfrm>
              <a:off x="4012588" y="1889485"/>
              <a:ext cx="3455659" cy="3734717"/>
            </a:xfrm>
            <a:prstGeom prst="round2SameRect">
              <a:avLst/>
            </a:prstGeom>
            <a:solidFill>
              <a:srgbClr val="FFFFB7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120195" y="2058181"/>
              <a:ext cx="324044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rgbClr val="180C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Задачи для родителей</a:t>
              </a:r>
              <a:r>
                <a:rPr lang="en-US" b="1" dirty="0">
                  <a:solidFill>
                    <a:srgbClr val="180C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:</a:t>
              </a:r>
              <a:endParaRPr lang="ru-RU" b="1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lvl="0"/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Ознакомиться с планом работы по проекту на сайте детского сада</a:t>
              </a:r>
            </a:p>
            <a:p>
              <a:pPr lvl="0"/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Посмотреть с ребенком фильм о видах семян</a:t>
              </a:r>
            </a:p>
            <a:p>
              <a:pPr lvl="0"/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Помочь выбрать и приобрести ребенку луковицу</a:t>
              </a:r>
            </a:p>
            <a:p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Присутствовать на празднике «Волшебный огород».</a:t>
              </a:r>
              <a:endParaRPr lang="ru-RU" dirty="0">
                <a:solidFill>
                  <a:srgbClr val="180C0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2073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1010653"/>
          </a:xfrm>
          <a:prstGeom prst="rect">
            <a:avLst/>
          </a:prstGeom>
          <a:solidFill>
            <a:schemeClr val="accent6">
              <a:lumMod val="7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6208295"/>
            <a:ext cx="12192000" cy="649705"/>
          </a:xfrm>
          <a:prstGeom prst="rect">
            <a:avLst/>
          </a:prstGeom>
          <a:solidFill>
            <a:schemeClr val="accent6">
              <a:lumMod val="7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" name="Группа 27"/>
          <p:cNvGrpSpPr/>
          <p:nvPr/>
        </p:nvGrpSpPr>
        <p:grpSpPr>
          <a:xfrm>
            <a:off x="5500534" y="0"/>
            <a:ext cx="6691466" cy="2105862"/>
            <a:chOff x="5439507" y="-1"/>
            <a:chExt cx="6752492" cy="1929372"/>
          </a:xfrm>
          <a:solidFill>
            <a:schemeClr val="accent6">
              <a:lumMod val="50000"/>
            </a:schemeClr>
          </a:solidFill>
        </p:grpSpPr>
        <p:sp>
          <p:nvSpPr>
            <p:cNvPr id="20" name="Прямоугольный треугольник 19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Равнобедренный треугольник 2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32" name="Picture 8" descr="https://i.pinimg.com/originals/c2/ce/5b/c2ce5bb659392260dde24c5c3916a27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0" t="61301" r="49700"/>
          <a:stretch/>
        </p:blipFill>
        <p:spPr bwMode="auto">
          <a:xfrm>
            <a:off x="12192000" y="-2283533"/>
            <a:ext cx="797169" cy="201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https://i.pinimg.com/originals/2a/bb/24/2abb24368465c467da2e7670eff9bba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66746"/>
          <a:stretch/>
        </p:blipFill>
        <p:spPr bwMode="auto">
          <a:xfrm>
            <a:off x="4782086" y="-3830150"/>
            <a:ext cx="6062062" cy="208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Группа 33"/>
          <p:cNvGrpSpPr/>
          <p:nvPr/>
        </p:nvGrpSpPr>
        <p:grpSpPr>
          <a:xfrm rot="10800000">
            <a:off x="0" y="5603631"/>
            <a:ext cx="2836985" cy="1254369"/>
            <a:chOff x="5439507" y="-1"/>
            <a:chExt cx="6752492" cy="1929372"/>
          </a:xfrm>
          <a:solidFill>
            <a:srgbClr val="B6DD99"/>
          </a:solidFill>
        </p:grpSpPr>
        <p:sp>
          <p:nvSpPr>
            <p:cNvPr id="35" name="Прямоугольный треугольник 34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379102" y="6269811"/>
            <a:ext cx="4431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126473" y="179336"/>
            <a:ext cx="62224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Подготовительный этап</a:t>
            </a:r>
          </a:p>
        </p:txBody>
      </p:sp>
      <p:pic>
        <p:nvPicPr>
          <p:cNvPr id="4098" name="Picture 2" descr="https://img2.freepng.ru/20180615/btk/kisspng-house-housing-computer-icons-home-real-estate-pomeranian-5b23d8cf3c3438.1263472615290759192466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95" y="5991127"/>
            <a:ext cx="784285" cy="784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9" name="Схема 18">
            <a:extLst>
              <a:ext uri="{FF2B5EF4-FFF2-40B4-BE49-F238E27FC236}">
                <a16:creationId xmlns:a16="http://schemas.microsoft.com/office/drawing/2014/main" id="{4E3DD8FB-08C7-4552-AC7D-E1D53563CE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3970287"/>
              </p:ext>
            </p:extLst>
          </p:nvPr>
        </p:nvGraphicFramePr>
        <p:xfrm>
          <a:off x="406275" y="999818"/>
          <a:ext cx="7748458" cy="4656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22" name="Таблица 6">
            <a:extLst>
              <a:ext uri="{FF2B5EF4-FFF2-40B4-BE49-F238E27FC236}">
                <a16:creationId xmlns:a16="http://schemas.microsoft.com/office/drawing/2014/main" id="{C9855F50-B121-4A16-BE4E-0A9F20A23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279361"/>
              </p:ext>
            </p:extLst>
          </p:nvPr>
        </p:nvGraphicFramePr>
        <p:xfrm>
          <a:off x="8488409" y="2363000"/>
          <a:ext cx="3369915" cy="202788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673983">
                  <a:extLst>
                    <a:ext uri="{9D8B030D-6E8A-4147-A177-3AD203B41FA5}">
                      <a16:colId xmlns:a16="http://schemas.microsoft.com/office/drawing/2014/main" val="2702356210"/>
                    </a:ext>
                  </a:extLst>
                </a:gridCol>
                <a:gridCol w="673983">
                  <a:extLst>
                    <a:ext uri="{9D8B030D-6E8A-4147-A177-3AD203B41FA5}">
                      <a16:colId xmlns:a16="http://schemas.microsoft.com/office/drawing/2014/main" val="2518684638"/>
                    </a:ext>
                  </a:extLst>
                </a:gridCol>
                <a:gridCol w="673983">
                  <a:extLst>
                    <a:ext uri="{9D8B030D-6E8A-4147-A177-3AD203B41FA5}">
                      <a16:colId xmlns:a16="http://schemas.microsoft.com/office/drawing/2014/main" val="3242640146"/>
                    </a:ext>
                  </a:extLst>
                </a:gridCol>
                <a:gridCol w="673983">
                  <a:extLst>
                    <a:ext uri="{9D8B030D-6E8A-4147-A177-3AD203B41FA5}">
                      <a16:colId xmlns:a16="http://schemas.microsoft.com/office/drawing/2014/main" val="3288941147"/>
                    </a:ext>
                  </a:extLst>
                </a:gridCol>
                <a:gridCol w="673983">
                  <a:extLst>
                    <a:ext uri="{9D8B030D-6E8A-4147-A177-3AD203B41FA5}">
                      <a16:colId xmlns:a16="http://schemas.microsoft.com/office/drawing/2014/main" val="651513581"/>
                    </a:ext>
                  </a:extLst>
                </a:gridCol>
              </a:tblGrid>
              <a:tr h="675960">
                <a:tc>
                  <a:txBody>
                    <a:bodyPr/>
                    <a:lstStyle/>
                    <a:p>
                      <a:pPr algn="ctr"/>
                      <a:r>
                        <a:rPr lang="ru-RU" dirty="0" err="1"/>
                        <a:t>Пн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Вт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/>
                        <a:t>Чт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/>
                        <a:t>Пт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7523097"/>
                  </a:ext>
                </a:extLst>
              </a:tr>
              <a:tr h="6759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459576"/>
                  </a:ext>
                </a:extLst>
              </a:tr>
              <a:tr h="6759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457235"/>
                  </a:ext>
                </a:extLst>
              </a:tr>
            </a:tbl>
          </a:graphicData>
        </a:graphic>
      </p:graphicFrame>
      <p:pic>
        <p:nvPicPr>
          <p:cNvPr id="23" name="Picture 4">
            <a:extLst>
              <a:ext uri="{FF2B5EF4-FFF2-40B4-BE49-F238E27FC236}">
                <a16:creationId xmlns:a16="http://schemas.microsoft.com/office/drawing/2014/main" id="{0F7132D4-9305-46EC-BA42-1FF8B042ED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>
                        <a14:foregroundMark x1="38037" y1="49496" x2="49512" y2="62574"/>
                        <a14:foregroundMark x1="37087" y1="48413" x2="37288" y2="48642"/>
                        <a14:foregroundMark x1="36829" y1="48119" x2="36837" y2="48128"/>
                        <a14:foregroundMark x1="49512" y1="62574" x2="51220" y2="65941"/>
                        <a14:foregroundMark x1="33049" y1="57624" x2="54268" y2="67129"/>
                        <a14:foregroundMark x1="30244" y1="87525" x2="30244" y2="87525"/>
                        <a14:foregroundMark x1="53049" y1="88713" x2="53049" y2="88713"/>
                        <a14:foregroundMark x1="70244" y1="87723" x2="70244" y2="87723"/>
                        <a14:foregroundMark x1="76829" y1="64158" x2="76829" y2="64158"/>
                        <a14:foregroundMark x1="76585" y1="65743" x2="78415" y2="72277"/>
                        <a14:foregroundMark x1="67272" y1="48317" x2="67683" y2="45743"/>
                        <a14:foregroundMark x1="66956" y1="50297" x2="67272" y2="48317"/>
                        <a14:foregroundMark x1="68415" y1="52871" x2="68537" y2="51287"/>
                        <a14:foregroundMark x1="67645" y1="51089" x2="70244" y2="53267"/>
                        <a14:foregroundMark x1="66919" y1="50481" x2="67645" y2="51089"/>
                        <a14:foregroundMark x1="66463" y1="50099" x2="66699" y2="50297"/>
                        <a14:backgroundMark x1="38049" y1="46733" x2="38049" y2="46733"/>
                        <a14:backgroundMark x1="40000" y1="34059" x2="40000" y2="34059"/>
                        <a14:backgroundMark x1="26951" y1="47327" x2="26951" y2="47327"/>
                        <a14:backgroundMark x1="27683" y1="60396" x2="27683" y2="60396"/>
                        <a14:backgroundMark x1="26341" y1="62772" x2="26341" y2="62772"/>
                        <a14:backgroundMark x1="67317" y1="58218" x2="67317" y2="58218"/>
                        <a14:backgroundMark x1="66829" y1="51089" x2="66829" y2="51089"/>
                        <a14:backgroundMark x1="66341" y1="48317" x2="66341" y2="48317"/>
                        <a14:backgroundMark x1="66341" y1="50297" x2="66341" y2="50297"/>
                        <a14:backgroundMark x1="67195" y1="51683" x2="66707" y2="50099"/>
                        <a14:backgroundMark x1="66341" y1="50099" x2="66341" y2="49901"/>
                        <a14:backgroundMark x1="66585" y1="51683" x2="66585" y2="50891"/>
                        <a14:backgroundMark x1="36951" y1="48911" x2="36951" y2="48911"/>
                        <a14:backgroundMark x1="37927" y1="49109" x2="37195" y2="48317"/>
                        <a14:backgroundMark x1="36951" y1="48713" x2="36951" y2="47723"/>
                        <a14:backgroundMark x1="39878" y1="47327" x2="39878" y2="47327"/>
                        <a14:backgroundMark x1="25488" y1="63960" x2="25488" y2="639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17" t="9369" r="15564" b="7665"/>
          <a:stretch/>
        </p:blipFill>
        <p:spPr bwMode="auto">
          <a:xfrm>
            <a:off x="1711683" y="2952787"/>
            <a:ext cx="1005391" cy="744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www.kindpng.com/picc/m/226-2265116_team-working-png-png-download-fun-at-work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320" y="2828068"/>
            <a:ext cx="1382023" cy="1012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527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1010653"/>
          </a:xfrm>
          <a:prstGeom prst="rect">
            <a:avLst/>
          </a:prstGeom>
          <a:solidFill>
            <a:schemeClr val="accent6">
              <a:lumMod val="7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" action="ppaction://noaction"/>
          </p:cNvPr>
          <p:cNvSpPr/>
          <p:nvPr/>
        </p:nvSpPr>
        <p:spPr>
          <a:xfrm>
            <a:off x="0" y="6208295"/>
            <a:ext cx="12192000" cy="649705"/>
          </a:xfrm>
          <a:prstGeom prst="rect">
            <a:avLst/>
          </a:prstGeom>
          <a:solidFill>
            <a:schemeClr val="accent6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" name="Группа 27"/>
          <p:cNvGrpSpPr/>
          <p:nvPr/>
        </p:nvGrpSpPr>
        <p:grpSpPr>
          <a:xfrm>
            <a:off x="5483110" y="0"/>
            <a:ext cx="6691466" cy="2105862"/>
            <a:chOff x="5439507" y="-1"/>
            <a:chExt cx="6752492" cy="1929372"/>
          </a:xfrm>
          <a:solidFill>
            <a:schemeClr val="accent6">
              <a:lumMod val="50000"/>
            </a:schemeClr>
          </a:solidFill>
        </p:grpSpPr>
        <p:sp>
          <p:nvSpPr>
            <p:cNvPr id="20" name="Прямоугольный треугольник 19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Равнобедренный треугольник 2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2" name="Picture 4" descr="https://i.pinimg.com/originals/2a/bb/24/2abb24368465c467da2e7670eff9bba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66746"/>
          <a:stretch/>
        </p:blipFill>
        <p:spPr bwMode="auto">
          <a:xfrm>
            <a:off x="4782086" y="-3830150"/>
            <a:ext cx="6062062" cy="208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Группа 33"/>
          <p:cNvGrpSpPr/>
          <p:nvPr/>
        </p:nvGrpSpPr>
        <p:grpSpPr>
          <a:xfrm rot="10800000">
            <a:off x="0" y="5603631"/>
            <a:ext cx="2836985" cy="1254369"/>
            <a:chOff x="5439507" y="-1"/>
            <a:chExt cx="6752492" cy="1929372"/>
          </a:xfrm>
          <a:solidFill>
            <a:srgbClr val="B6DD99"/>
          </a:solidFill>
        </p:grpSpPr>
        <p:sp>
          <p:nvSpPr>
            <p:cNvPr id="35" name="Прямоугольный треугольник 34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379102" y="6269811"/>
            <a:ext cx="4431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8082" y="155193"/>
            <a:ext cx="54262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Основной этап</a:t>
            </a:r>
          </a:p>
        </p:txBody>
      </p:sp>
      <p:pic>
        <p:nvPicPr>
          <p:cNvPr id="4098" name="Picture 2" descr="https://img2.freepng.ru/20180615/btk/kisspng-house-housing-computer-icons-home-real-estate-pomeranian-5b23d8cf3c3438.1263472615290759192466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95" y="5991127"/>
            <a:ext cx="784285" cy="784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Freeform 36">
            <a:extLst>
              <a:ext uri="{FF2B5EF4-FFF2-40B4-BE49-F238E27FC236}">
                <a16:creationId xmlns:a16="http://schemas.microsoft.com/office/drawing/2014/main" id="{15FF899A-96AD-4FD4-BFD6-9847590D0334}"/>
              </a:ext>
            </a:extLst>
          </p:cNvPr>
          <p:cNvSpPr>
            <a:spLocks noEditPoints="1"/>
          </p:cNvSpPr>
          <p:nvPr/>
        </p:nvSpPr>
        <p:spPr bwMode="auto">
          <a:xfrm rot="8429911" flipH="1">
            <a:off x="892390" y="2488655"/>
            <a:ext cx="9329185" cy="4190014"/>
          </a:xfrm>
          <a:custGeom>
            <a:avLst/>
            <a:gdLst>
              <a:gd name="T0" fmla="*/ 59 w 4044"/>
              <a:gd name="T1" fmla="*/ 1711 h 1821"/>
              <a:gd name="T2" fmla="*/ 42 w 4044"/>
              <a:gd name="T3" fmla="*/ 1741 h 1821"/>
              <a:gd name="T4" fmla="*/ 59 w 4044"/>
              <a:gd name="T5" fmla="*/ 1772 h 1821"/>
              <a:gd name="T6" fmla="*/ 96 w 4044"/>
              <a:gd name="T7" fmla="*/ 1772 h 1821"/>
              <a:gd name="T8" fmla="*/ 113 w 4044"/>
              <a:gd name="T9" fmla="*/ 1741 h 1821"/>
              <a:gd name="T10" fmla="*/ 96 w 4044"/>
              <a:gd name="T11" fmla="*/ 1711 h 1821"/>
              <a:gd name="T12" fmla="*/ 4044 w 4044"/>
              <a:gd name="T13" fmla="*/ 0 h 1821"/>
              <a:gd name="T14" fmla="*/ 3969 w 4044"/>
              <a:gd name="T15" fmla="*/ 192 h 1821"/>
              <a:gd name="T16" fmla="*/ 3803 w 4044"/>
              <a:gd name="T17" fmla="*/ 458 h 1821"/>
              <a:gd name="T18" fmla="*/ 3615 w 4044"/>
              <a:gd name="T19" fmla="*/ 702 h 1821"/>
              <a:gd name="T20" fmla="*/ 3403 w 4044"/>
              <a:gd name="T21" fmla="*/ 922 h 1821"/>
              <a:gd name="T22" fmla="*/ 3169 w 4044"/>
              <a:gd name="T23" fmla="*/ 1119 h 1821"/>
              <a:gd name="T24" fmla="*/ 2915 w 4044"/>
              <a:gd name="T25" fmla="*/ 1294 h 1821"/>
              <a:gd name="T26" fmla="*/ 2628 w 4044"/>
              <a:gd name="T27" fmla="*/ 1446 h 1821"/>
              <a:gd name="T28" fmla="*/ 2321 w 4044"/>
              <a:gd name="T29" fmla="*/ 1575 h 1821"/>
              <a:gd name="T30" fmla="*/ 1993 w 4044"/>
              <a:gd name="T31" fmla="*/ 1676 h 1821"/>
              <a:gd name="T32" fmla="*/ 1646 w 4044"/>
              <a:gd name="T33" fmla="*/ 1751 h 1821"/>
              <a:gd name="T34" fmla="*/ 1349 w 4044"/>
              <a:gd name="T35" fmla="*/ 1793 h 1821"/>
              <a:gd name="T36" fmla="*/ 1070 w 4044"/>
              <a:gd name="T37" fmla="*/ 1814 h 1821"/>
              <a:gd name="T38" fmla="*/ 817 w 4044"/>
              <a:gd name="T39" fmla="*/ 1821 h 1821"/>
              <a:gd name="T40" fmla="*/ 621 w 4044"/>
              <a:gd name="T41" fmla="*/ 1818 h 1821"/>
              <a:gd name="T42" fmla="*/ 454 w 4044"/>
              <a:gd name="T43" fmla="*/ 1807 h 1821"/>
              <a:gd name="T44" fmla="*/ 319 w 4044"/>
              <a:gd name="T45" fmla="*/ 1797 h 1821"/>
              <a:gd name="T46" fmla="*/ 220 w 4044"/>
              <a:gd name="T47" fmla="*/ 1784 h 1821"/>
              <a:gd name="T48" fmla="*/ 160 w 4044"/>
              <a:gd name="T49" fmla="*/ 1776 h 1821"/>
              <a:gd name="T50" fmla="*/ 136 w 4044"/>
              <a:gd name="T51" fmla="*/ 1793 h 1821"/>
              <a:gd name="T52" fmla="*/ 101 w 4044"/>
              <a:gd name="T53" fmla="*/ 1816 h 1821"/>
              <a:gd name="T54" fmla="*/ 54 w 4044"/>
              <a:gd name="T55" fmla="*/ 1816 h 1821"/>
              <a:gd name="T56" fmla="*/ 15 w 4044"/>
              <a:gd name="T57" fmla="*/ 1788 h 1821"/>
              <a:gd name="T58" fmla="*/ 0 w 4044"/>
              <a:gd name="T59" fmla="*/ 1741 h 1821"/>
              <a:gd name="T60" fmla="*/ 15 w 4044"/>
              <a:gd name="T61" fmla="*/ 1695 h 1821"/>
              <a:gd name="T62" fmla="*/ 54 w 4044"/>
              <a:gd name="T63" fmla="*/ 1667 h 1821"/>
              <a:gd name="T64" fmla="*/ 101 w 4044"/>
              <a:gd name="T65" fmla="*/ 1667 h 1821"/>
              <a:gd name="T66" fmla="*/ 138 w 4044"/>
              <a:gd name="T67" fmla="*/ 1692 h 1821"/>
              <a:gd name="T68" fmla="*/ 155 w 4044"/>
              <a:gd name="T69" fmla="*/ 1734 h 1821"/>
              <a:gd name="T70" fmla="*/ 190 w 4044"/>
              <a:gd name="T71" fmla="*/ 1739 h 1821"/>
              <a:gd name="T72" fmla="*/ 267 w 4044"/>
              <a:gd name="T73" fmla="*/ 1748 h 1821"/>
              <a:gd name="T74" fmla="*/ 384 w 4044"/>
              <a:gd name="T75" fmla="*/ 1760 h 1821"/>
              <a:gd name="T76" fmla="*/ 532 w 4044"/>
              <a:gd name="T77" fmla="*/ 1770 h 1821"/>
              <a:gd name="T78" fmla="*/ 710 w 4044"/>
              <a:gd name="T79" fmla="*/ 1777 h 1821"/>
              <a:gd name="T80" fmla="*/ 914 w 4044"/>
              <a:gd name="T81" fmla="*/ 1777 h 1821"/>
              <a:gd name="T82" fmla="*/ 1141 w 4044"/>
              <a:gd name="T83" fmla="*/ 1769 h 1821"/>
              <a:gd name="T84" fmla="*/ 1384 w 4044"/>
              <a:gd name="T85" fmla="*/ 1746 h 1821"/>
              <a:gd name="T86" fmla="*/ 1640 w 4044"/>
              <a:gd name="T87" fmla="*/ 1709 h 1821"/>
              <a:gd name="T88" fmla="*/ 1983 w 4044"/>
              <a:gd name="T89" fmla="*/ 1634 h 1821"/>
              <a:gd name="T90" fmla="*/ 2307 w 4044"/>
              <a:gd name="T91" fmla="*/ 1535 h 1821"/>
              <a:gd name="T92" fmla="*/ 2611 w 4044"/>
              <a:gd name="T93" fmla="*/ 1409 h 1821"/>
              <a:gd name="T94" fmla="*/ 2892 w 4044"/>
              <a:gd name="T95" fmla="*/ 1257 h 1821"/>
              <a:gd name="T96" fmla="*/ 3171 w 4044"/>
              <a:gd name="T97" fmla="*/ 1065 h 1821"/>
              <a:gd name="T98" fmla="*/ 3423 w 4044"/>
              <a:gd name="T99" fmla="*/ 845 h 1821"/>
              <a:gd name="T100" fmla="*/ 3648 w 4044"/>
              <a:gd name="T101" fmla="*/ 597 h 1821"/>
              <a:gd name="T102" fmla="*/ 3843 w 4044"/>
              <a:gd name="T103" fmla="*/ 322 h 1821"/>
              <a:gd name="T104" fmla="*/ 3845 w 4044"/>
              <a:gd name="T105" fmla="*/ 168 h 1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044" h="1821">
                <a:moveTo>
                  <a:pt x="78" y="1706"/>
                </a:moveTo>
                <a:lnTo>
                  <a:pt x="59" y="1711"/>
                </a:lnTo>
                <a:lnTo>
                  <a:pt x="47" y="1723"/>
                </a:lnTo>
                <a:lnTo>
                  <a:pt x="42" y="1741"/>
                </a:lnTo>
                <a:lnTo>
                  <a:pt x="47" y="1760"/>
                </a:lnTo>
                <a:lnTo>
                  <a:pt x="59" y="1772"/>
                </a:lnTo>
                <a:lnTo>
                  <a:pt x="78" y="1777"/>
                </a:lnTo>
                <a:lnTo>
                  <a:pt x="96" y="1772"/>
                </a:lnTo>
                <a:lnTo>
                  <a:pt x="110" y="1760"/>
                </a:lnTo>
                <a:lnTo>
                  <a:pt x="113" y="1741"/>
                </a:lnTo>
                <a:lnTo>
                  <a:pt x="110" y="1723"/>
                </a:lnTo>
                <a:lnTo>
                  <a:pt x="96" y="1711"/>
                </a:lnTo>
                <a:lnTo>
                  <a:pt x="78" y="1706"/>
                </a:lnTo>
                <a:close/>
                <a:moveTo>
                  <a:pt x="4044" y="0"/>
                </a:moveTo>
                <a:lnTo>
                  <a:pt x="4025" y="259"/>
                </a:lnTo>
                <a:lnTo>
                  <a:pt x="3969" y="192"/>
                </a:lnTo>
                <a:lnTo>
                  <a:pt x="3889" y="329"/>
                </a:lnTo>
                <a:lnTo>
                  <a:pt x="3803" y="458"/>
                </a:lnTo>
                <a:lnTo>
                  <a:pt x="3712" y="583"/>
                </a:lnTo>
                <a:lnTo>
                  <a:pt x="3615" y="702"/>
                </a:lnTo>
                <a:lnTo>
                  <a:pt x="3513" y="816"/>
                </a:lnTo>
                <a:lnTo>
                  <a:pt x="3403" y="922"/>
                </a:lnTo>
                <a:lnTo>
                  <a:pt x="3290" y="1023"/>
                </a:lnTo>
                <a:lnTo>
                  <a:pt x="3169" y="1119"/>
                </a:lnTo>
                <a:lnTo>
                  <a:pt x="3046" y="1210"/>
                </a:lnTo>
                <a:lnTo>
                  <a:pt x="2915" y="1294"/>
                </a:lnTo>
                <a:lnTo>
                  <a:pt x="2773" y="1372"/>
                </a:lnTo>
                <a:lnTo>
                  <a:pt x="2628" y="1446"/>
                </a:lnTo>
                <a:lnTo>
                  <a:pt x="2478" y="1514"/>
                </a:lnTo>
                <a:lnTo>
                  <a:pt x="2321" y="1575"/>
                </a:lnTo>
                <a:lnTo>
                  <a:pt x="2161" y="1629"/>
                </a:lnTo>
                <a:lnTo>
                  <a:pt x="1993" y="1676"/>
                </a:lnTo>
                <a:lnTo>
                  <a:pt x="1822" y="1716"/>
                </a:lnTo>
                <a:lnTo>
                  <a:pt x="1646" y="1751"/>
                </a:lnTo>
                <a:lnTo>
                  <a:pt x="1496" y="1774"/>
                </a:lnTo>
                <a:lnTo>
                  <a:pt x="1349" y="1793"/>
                </a:lnTo>
                <a:lnTo>
                  <a:pt x="1206" y="1805"/>
                </a:lnTo>
                <a:lnTo>
                  <a:pt x="1070" y="1814"/>
                </a:lnTo>
                <a:lnTo>
                  <a:pt x="939" y="1819"/>
                </a:lnTo>
                <a:lnTo>
                  <a:pt x="817" y="1821"/>
                </a:lnTo>
                <a:lnTo>
                  <a:pt x="715" y="1819"/>
                </a:lnTo>
                <a:lnTo>
                  <a:pt x="621" y="1818"/>
                </a:lnTo>
                <a:lnTo>
                  <a:pt x="534" y="1812"/>
                </a:lnTo>
                <a:lnTo>
                  <a:pt x="454" y="1807"/>
                </a:lnTo>
                <a:lnTo>
                  <a:pt x="382" y="1802"/>
                </a:lnTo>
                <a:lnTo>
                  <a:pt x="319" y="1797"/>
                </a:lnTo>
                <a:lnTo>
                  <a:pt x="265" y="1790"/>
                </a:lnTo>
                <a:lnTo>
                  <a:pt x="220" y="1784"/>
                </a:lnTo>
                <a:lnTo>
                  <a:pt x="185" y="1779"/>
                </a:lnTo>
                <a:lnTo>
                  <a:pt x="160" y="1776"/>
                </a:lnTo>
                <a:lnTo>
                  <a:pt x="148" y="1774"/>
                </a:lnTo>
                <a:lnTo>
                  <a:pt x="136" y="1793"/>
                </a:lnTo>
                <a:lnTo>
                  <a:pt x="120" y="1807"/>
                </a:lnTo>
                <a:lnTo>
                  <a:pt x="101" y="1816"/>
                </a:lnTo>
                <a:lnTo>
                  <a:pt x="78" y="1819"/>
                </a:lnTo>
                <a:lnTo>
                  <a:pt x="54" y="1816"/>
                </a:lnTo>
                <a:lnTo>
                  <a:pt x="31" y="1804"/>
                </a:lnTo>
                <a:lnTo>
                  <a:pt x="15" y="1788"/>
                </a:lnTo>
                <a:lnTo>
                  <a:pt x="3" y="1765"/>
                </a:lnTo>
                <a:lnTo>
                  <a:pt x="0" y="1741"/>
                </a:lnTo>
                <a:lnTo>
                  <a:pt x="3" y="1716"/>
                </a:lnTo>
                <a:lnTo>
                  <a:pt x="15" y="1695"/>
                </a:lnTo>
                <a:lnTo>
                  <a:pt x="31" y="1678"/>
                </a:lnTo>
                <a:lnTo>
                  <a:pt x="54" y="1667"/>
                </a:lnTo>
                <a:lnTo>
                  <a:pt x="78" y="1664"/>
                </a:lnTo>
                <a:lnTo>
                  <a:pt x="101" y="1667"/>
                </a:lnTo>
                <a:lnTo>
                  <a:pt x="122" y="1676"/>
                </a:lnTo>
                <a:lnTo>
                  <a:pt x="138" y="1692"/>
                </a:lnTo>
                <a:lnTo>
                  <a:pt x="150" y="1711"/>
                </a:lnTo>
                <a:lnTo>
                  <a:pt x="155" y="1734"/>
                </a:lnTo>
                <a:lnTo>
                  <a:pt x="167" y="1736"/>
                </a:lnTo>
                <a:lnTo>
                  <a:pt x="190" y="1739"/>
                </a:lnTo>
                <a:lnTo>
                  <a:pt x="225" y="1743"/>
                </a:lnTo>
                <a:lnTo>
                  <a:pt x="267" y="1748"/>
                </a:lnTo>
                <a:lnTo>
                  <a:pt x="321" y="1755"/>
                </a:lnTo>
                <a:lnTo>
                  <a:pt x="384" y="1760"/>
                </a:lnTo>
                <a:lnTo>
                  <a:pt x="454" y="1765"/>
                </a:lnTo>
                <a:lnTo>
                  <a:pt x="532" y="1770"/>
                </a:lnTo>
                <a:lnTo>
                  <a:pt x="618" y="1774"/>
                </a:lnTo>
                <a:lnTo>
                  <a:pt x="710" y="1777"/>
                </a:lnTo>
                <a:lnTo>
                  <a:pt x="810" y="1779"/>
                </a:lnTo>
                <a:lnTo>
                  <a:pt x="914" y="1777"/>
                </a:lnTo>
                <a:lnTo>
                  <a:pt x="1026" y="1774"/>
                </a:lnTo>
                <a:lnTo>
                  <a:pt x="1141" y="1769"/>
                </a:lnTo>
                <a:lnTo>
                  <a:pt x="1260" y="1758"/>
                </a:lnTo>
                <a:lnTo>
                  <a:pt x="1384" y="1746"/>
                </a:lnTo>
                <a:lnTo>
                  <a:pt x="1510" y="1730"/>
                </a:lnTo>
                <a:lnTo>
                  <a:pt x="1640" y="1709"/>
                </a:lnTo>
                <a:lnTo>
                  <a:pt x="1813" y="1676"/>
                </a:lnTo>
                <a:lnTo>
                  <a:pt x="1983" y="1634"/>
                </a:lnTo>
                <a:lnTo>
                  <a:pt x="2148" y="1587"/>
                </a:lnTo>
                <a:lnTo>
                  <a:pt x="2307" y="1535"/>
                </a:lnTo>
                <a:lnTo>
                  <a:pt x="2463" y="1475"/>
                </a:lnTo>
                <a:lnTo>
                  <a:pt x="2611" y="1409"/>
                </a:lnTo>
                <a:lnTo>
                  <a:pt x="2754" y="1336"/>
                </a:lnTo>
                <a:lnTo>
                  <a:pt x="2892" y="1257"/>
                </a:lnTo>
                <a:lnTo>
                  <a:pt x="3035" y="1165"/>
                </a:lnTo>
                <a:lnTo>
                  <a:pt x="3171" y="1065"/>
                </a:lnTo>
                <a:lnTo>
                  <a:pt x="3300" y="959"/>
                </a:lnTo>
                <a:lnTo>
                  <a:pt x="3423" y="845"/>
                </a:lnTo>
                <a:lnTo>
                  <a:pt x="3540" y="725"/>
                </a:lnTo>
                <a:lnTo>
                  <a:pt x="3648" y="597"/>
                </a:lnTo>
                <a:lnTo>
                  <a:pt x="3749" y="463"/>
                </a:lnTo>
                <a:lnTo>
                  <a:pt x="3843" y="322"/>
                </a:lnTo>
                <a:lnTo>
                  <a:pt x="3931" y="173"/>
                </a:lnTo>
                <a:lnTo>
                  <a:pt x="3845" y="168"/>
                </a:lnTo>
                <a:lnTo>
                  <a:pt x="4044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76">
            <a:extLst>
              <a:ext uri="{FF2B5EF4-FFF2-40B4-BE49-F238E27FC236}">
                <a16:creationId xmlns:a16="http://schemas.microsoft.com/office/drawing/2014/main" id="{26A298BB-1977-4438-8926-37EF72674023}"/>
              </a:ext>
            </a:extLst>
          </p:cNvPr>
          <p:cNvGrpSpPr/>
          <p:nvPr/>
        </p:nvGrpSpPr>
        <p:grpSpPr>
          <a:xfrm>
            <a:off x="3201700" y="4022316"/>
            <a:ext cx="1227296" cy="1255765"/>
            <a:chOff x="1759844" y="4013250"/>
            <a:chExt cx="830956" cy="830956"/>
          </a:xfrm>
        </p:grpSpPr>
        <p:sp>
          <p:nvSpPr>
            <p:cNvPr id="23" name="Oval 78">
              <a:extLst>
                <a:ext uri="{FF2B5EF4-FFF2-40B4-BE49-F238E27FC236}">
                  <a16:creationId xmlns:a16="http://schemas.microsoft.com/office/drawing/2014/main" id="{1D3992AC-755F-432E-8EEC-38464F7C87B4}"/>
                </a:ext>
              </a:extLst>
            </p:cNvPr>
            <p:cNvSpPr/>
            <p:nvPr/>
          </p:nvSpPr>
          <p:spPr bwMode="auto">
            <a:xfrm>
              <a:off x="1759844" y="4013250"/>
              <a:ext cx="830956" cy="830956"/>
            </a:xfrm>
            <a:prstGeom prst="ellipse">
              <a:avLst/>
            </a:prstGeom>
            <a:solidFill>
              <a:srgbClr val="FAD91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24" name="Oval 80">
              <a:extLst>
                <a:ext uri="{FF2B5EF4-FFF2-40B4-BE49-F238E27FC236}">
                  <a16:creationId xmlns:a16="http://schemas.microsoft.com/office/drawing/2014/main" id="{A4E1C22F-91BA-43ED-AD2D-39A5B54DD341}"/>
                </a:ext>
              </a:extLst>
            </p:cNvPr>
            <p:cNvSpPr/>
            <p:nvPr/>
          </p:nvSpPr>
          <p:spPr bwMode="auto">
            <a:xfrm>
              <a:off x="1840805" y="4104585"/>
              <a:ext cx="669032" cy="669032"/>
            </a:xfrm>
            <a:prstGeom prst="ellipse">
              <a:avLst/>
            </a:prstGeom>
            <a:solidFill>
              <a:srgbClr val="FFFF8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pic>
        <p:nvPicPr>
          <p:cNvPr id="5122" name="Picture 2" descr="https://cdn2.vectorstock.com/i/1000x1000/21/71/flower-in-pots-growth-stages-isolated-on-white-vector-1262171.jpg">
            <a:hlinkClick r:id="rId5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05" t="37944" r="36155" b="12692"/>
          <a:stretch/>
        </p:blipFill>
        <p:spPr bwMode="auto">
          <a:xfrm>
            <a:off x="3397007" y="4006097"/>
            <a:ext cx="937813" cy="1074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Oval 84">
            <a:extLst>
              <a:ext uri="{FF2B5EF4-FFF2-40B4-BE49-F238E27FC236}">
                <a16:creationId xmlns:a16="http://schemas.microsoft.com/office/drawing/2014/main" id="{2FFE5602-483C-42D8-923C-A2C526FE9A7A}"/>
              </a:ext>
            </a:extLst>
          </p:cNvPr>
          <p:cNvSpPr/>
          <p:nvPr/>
        </p:nvSpPr>
        <p:spPr bwMode="auto">
          <a:xfrm>
            <a:off x="625114" y="3470483"/>
            <a:ext cx="1256270" cy="1233589"/>
          </a:xfrm>
          <a:prstGeom prst="ellipse">
            <a:avLst/>
          </a:prstGeom>
          <a:solidFill>
            <a:srgbClr val="FF99C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738119" y="3562577"/>
            <a:ext cx="1048124" cy="1038450"/>
          </a:xfrm>
          <a:prstGeom prst="ellipse">
            <a:avLst/>
          </a:prstGeom>
          <a:solidFill>
            <a:srgbClr val="FF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6" name="Picture 6" descr="https://thumbs.dreamstime.com/b/%D0%BA%D0%B0%D0%B2%D0%BA%D0%B0%D0%B7%D1%81%D0%BA%D0%B0%D1%8F-%D0%B1%D0%B5%D0%BB%D0%B0%D1%8F-%D1%81%D0%B5%D0%BC%D1%8C%D1%8F-%D1%81%D0%BC%D0%BE%D1%82%D1%80%D1%8F-%D1%82%D0%B5%D0%BB%D0%B5%D0%B2%D0%B8%D0%B4%D0%B5%D0%BD%D0%B8%D0%B5-%D0%B4%D0%BE%D0%BC%D0%B0-106983716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36" y="3609768"/>
            <a:ext cx="1183713" cy="992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Oval 84">
            <a:extLst>
              <a:ext uri="{FF2B5EF4-FFF2-40B4-BE49-F238E27FC236}">
                <a16:creationId xmlns:a16="http://schemas.microsoft.com/office/drawing/2014/main" id="{2FFE5602-483C-42D8-923C-A2C526FE9A7A}"/>
              </a:ext>
            </a:extLst>
          </p:cNvPr>
          <p:cNvSpPr/>
          <p:nvPr/>
        </p:nvSpPr>
        <p:spPr bwMode="auto">
          <a:xfrm>
            <a:off x="4186149" y="1524665"/>
            <a:ext cx="1256270" cy="1233589"/>
          </a:xfrm>
          <a:prstGeom prst="ellipse">
            <a:avLst/>
          </a:prstGeom>
          <a:solidFill>
            <a:srgbClr val="FF99C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60" name="Овал 59"/>
          <p:cNvSpPr/>
          <p:nvPr/>
        </p:nvSpPr>
        <p:spPr>
          <a:xfrm>
            <a:off x="4309416" y="1622234"/>
            <a:ext cx="1048124" cy="1038450"/>
          </a:xfrm>
          <a:prstGeom prst="ellipse">
            <a:avLst/>
          </a:prstGeom>
          <a:solidFill>
            <a:srgbClr val="FF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3" name="Group 76">
            <a:extLst>
              <a:ext uri="{FF2B5EF4-FFF2-40B4-BE49-F238E27FC236}">
                <a16:creationId xmlns:a16="http://schemas.microsoft.com/office/drawing/2014/main" id="{26A298BB-1977-4438-8926-37EF72674023}"/>
              </a:ext>
            </a:extLst>
          </p:cNvPr>
          <p:cNvGrpSpPr/>
          <p:nvPr/>
        </p:nvGrpSpPr>
        <p:grpSpPr>
          <a:xfrm>
            <a:off x="6211614" y="2742311"/>
            <a:ext cx="1227296" cy="1255765"/>
            <a:chOff x="1759844" y="4013250"/>
            <a:chExt cx="830956" cy="830956"/>
          </a:xfrm>
        </p:grpSpPr>
        <p:sp>
          <p:nvSpPr>
            <p:cNvPr id="65" name="Oval 78">
              <a:extLst>
                <a:ext uri="{FF2B5EF4-FFF2-40B4-BE49-F238E27FC236}">
                  <a16:creationId xmlns:a16="http://schemas.microsoft.com/office/drawing/2014/main" id="{1D3992AC-755F-432E-8EEC-38464F7C87B4}"/>
                </a:ext>
              </a:extLst>
            </p:cNvPr>
            <p:cNvSpPr/>
            <p:nvPr/>
          </p:nvSpPr>
          <p:spPr bwMode="auto">
            <a:xfrm>
              <a:off x="1759844" y="4013250"/>
              <a:ext cx="830956" cy="830956"/>
            </a:xfrm>
            <a:prstGeom prst="ellipse">
              <a:avLst/>
            </a:prstGeom>
            <a:solidFill>
              <a:srgbClr val="FAD91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66" name="Oval 80">
              <a:extLst>
                <a:ext uri="{FF2B5EF4-FFF2-40B4-BE49-F238E27FC236}">
                  <a16:creationId xmlns:a16="http://schemas.microsoft.com/office/drawing/2014/main" id="{A4E1C22F-91BA-43ED-AD2D-39A5B54DD341}"/>
                </a:ext>
              </a:extLst>
            </p:cNvPr>
            <p:cNvSpPr/>
            <p:nvPr/>
          </p:nvSpPr>
          <p:spPr bwMode="auto">
            <a:xfrm>
              <a:off x="1840805" y="4104585"/>
              <a:ext cx="669032" cy="669032"/>
            </a:xfrm>
            <a:prstGeom prst="ellipse">
              <a:avLst/>
            </a:prstGeom>
            <a:solidFill>
              <a:srgbClr val="FFFF8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pic>
        <p:nvPicPr>
          <p:cNvPr id="5128" name="Picture 8" descr="https://media.istockphoto.com/vectors/girl-sitting-on-the-floor-and-draw-a-picture-paints-the-child-is-in-vector-id641804092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210" y="2737687"/>
            <a:ext cx="1138909" cy="113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4">
            <a:hlinkClick r:id="rId11" action="ppaction://hlinksldjump"/>
            <a:extLst>
              <a:ext uri="{FF2B5EF4-FFF2-40B4-BE49-F238E27FC236}">
                <a16:creationId xmlns:a16="http://schemas.microsoft.com/office/drawing/2014/main" id="{0F7132D4-9305-46EC-BA42-1FF8B042ED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>
                        <a14:foregroundMark x1="38037" y1="49496" x2="49512" y2="62574"/>
                        <a14:foregroundMark x1="37087" y1="48413" x2="37288" y2="48642"/>
                        <a14:foregroundMark x1="36829" y1="48119" x2="36837" y2="48128"/>
                        <a14:foregroundMark x1="49512" y1="62574" x2="51220" y2="65941"/>
                        <a14:foregroundMark x1="33049" y1="57624" x2="54268" y2="67129"/>
                        <a14:foregroundMark x1="30244" y1="87525" x2="30244" y2="87525"/>
                        <a14:foregroundMark x1="53049" y1="88713" x2="53049" y2="88713"/>
                        <a14:foregroundMark x1="70244" y1="87723" x2="70244" y2="87723"/>
                        <a14:foregroundMark x1="76829" y1="64158" x2="76829" y2="64158"/>
                        <a14:foregroundMark x1="76585" y1="65743" x2="78415" y2="72277"/>
                        <a14:foregroundMark x1="67272" y1="48317" x2="67683" y2="45743"/>
                        <a14:foregroundMark x1="66956" y1="50297" x2="67272" y2="48317"/>
                        <a14:foregroundMark x1="68415" y1="52871" x2="68537" y2="51287"/>
                        <a14:foregroundMark x1="67645" y1="51089" x2="70244" y2="53267"/>
                        <a14:foregroundMark x1="66919" y1="50481" x2="67645" y2="51089"/>
                        <a14:foregroundMark x1="66463" y1="50099" x2="66699" y2="50297"/>
                        <a14:backgroundMark x1="38049" y1="46733" x2="38049" y2="46733"/>
                        <a14:backgroundMark x1="40000" y1="34059" x2="40000" y2="34059"/>
                        <a14:backgroundMark x1="26951" y1="47327" x2="26951" y2="47327"/>
                        <a14:backgroundMark x1="27683" y1="60396" x2="27683" y2="60396"/>
                        <a14:backgroundMark x1="26341" y1="62772" x2="26341" y2="62772"/>
                        <a14:backgroundMark x1="67317" y1="58218" x2="67317" y2="58218"/>
                        <a14:backgroundMark x1="66829" y1="51089" x2="66829" y2="51089"/>
                        <a14:backgroundMark x1="66341" y1="48317" x2="66341" y2="48317"/>
                        <a14:backgroundMark x1="66341" y1="50297" x2="66341" y2="50297"/>
                        <a14:backgroundMark x1="67195" y1="51683" x2="66707" y2="50099"/>
                        <a14:backgroundMark x1="66341" y1="50099" x2="66341" y2="49901"/>
                        <a14:backgroundMark x1="66585" y1="51683" x2="66585" y2="50891"/>
                        <a14:backgroundMark x1="36951" y1="48911" x2="36951" y2="48911"/>
                        <a14:backgroundMark x1="37927" y1="49109" x2="37195" y2="48317"/>
                        <a14:backgroundMark x1="36951" y1="48713" x2="36951" y2="47723"/>
                        <a14:backgroundMark x1="39878" y1="47327" x2="39878" y2="47327"/>
                        <a14:backgroundMark x1="25488" y1="63960" x2="25488" y2="639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17" t="9369" r="15564" b="7665"/>
          <a:stretch/>
        </p:blipFill>
        <p:spPr bwMode="auto">
          <a:xfrm>
            <a:off x="4352272" y="1754992"/>
            <a:ext cx="1005391" cy="744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7" name="Группа 66"/>
          <p:cNvGrpSpPr/>
          <p:nvPr/>
        </p:nvGrpSpPr>
        <p:grpSpPr>
          <a:xfrm>
            <a:off x="8108729" y="1333767"/>
            <a:ext cx="1205016" cy="1245910"/>
            <a:chOff x="4697716" y="4577926"/>
            <a:chExt cx="1256270" cy="1233589"/>
          </a:xfrm>
        </p:grpSpPr>
        <p:sp>
          <p:nvSpPr>
            <p:cNvPr id="68" name="Oval 84">
              <a:extLst>
                <a:ext uri="{FF2B5EF4-FFF2-40B4-BE49-F238E27FC236}">
                  <a16:creationId xmlns:a16="http://schemas.microsoft.com/office/drawing/2014/main" id="{2FFE5602-483C-42D8-923C-A2C526FE9A7A}"/>
                </a:ext>
              </a:extLst>
            </p:cNvPr>
            <p:cNvSpPr/>
            <p:nvPr/>
          </p:nvSpPr>
          <p:spPr bwMode="auto">
            <a:xfrm>
              <a:off x="4697716" y="4577926"/>
              <a:ext cx="1256270" cy="123358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69" name="Овал 68"/>
            <p:cNvSpPr/>
            <p:nvPr/>
          </p:nvSpPr>
          <p:spPr>
            <a:xfrm>
              <a:off x="4810721" y="4670020"/>
              <a:ext cx="1048124" cy="1038450"/>
            </a:xfrm>
            <a:prstGeom prst="ellipse">
              <a:avLst/>
            </a:prstGeom>
            <a:solidFill>
              <a:srgbClr val="FFC1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5130" name="Picture 10" descr="https://cdn3.vectorstock.com/i/1000x1000/30/22/cute-cartoon-boy-watering-plant-vector-19253022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309" y="1327520"/>
            <a:ext cx="1035829" cy="1118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4" name="Group 88">
            <a:extLst>
              <a:ext uri="{FF2B5EF4-FFF2-40B4-BE49-F238E27FC236}">
                <a16:creationId xmlns:a16="http://schemas.microsoft.com/office/drawing/2014/main" id="{CA8701B8-733C-4C61-B48F-34C117F0682E}"/>
              </a:ext>
            </a:extLst>
          </p:cNvPr>
          <p:cNvGrpSpPr/>
          <p:nvPr/>
        </p:nvGrpSpPr>
        <p:grpSpPr>
          <a:xfrm>
            <a:off x="9809670" y="3426933"/>
            <a:ext cx="2167532" cy="2112683"/>
            <a:chOff x="1759844" y="4013250"/>
            <a:chExt cx="830956" cy="830956"/>
          </a:xfrm>
        </p:grpSpPr>
        <p:sp>
          <p:nvSpPr>
            <p:cNvPr id="86" name="Oval 89">
              <a:extLst>
                <a:ext uri="{FF2B5EF4-FFF2-40B4-BE49-F238E27FC236}">
                  <a16:creationId xmlns:a16="http://schemas.microsoft.com/office/drawing/2014/main" id="{909C879D-28DD-47C4-B09E-FB9501EB2373}"/>
                </a:ext>
              </a:extLst>
            </p:cNvPr>
            <p:cNvSpPr/>
            <p:nvPr/>
          </p:nvSpPr>
          <p:spPr bwMode="auto">
            <a:xfrm>
              <a:off x="1759844" y="4013250"/>
              <a:ext cx="830956" cy="830956"/>
            </a:xfrm>
            <a:prstGeom prst="ellipse">
              <a:avLst/>
            </a:prstGeom>
            <a:solidFill>
              <a:srgbClr val="00B853">
                <a:alpha val="5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87" name="Oval 90">
              <a:extLst>
                <a:ext uri="{FF2B5EF4-FFF2-40B4-BE49-F238E27FC236}">
                  <a16:creationId xmlns:a16="http://schemas.microsoft.com/office/drawing/2014/main" id="{DCB53BEB-F759-47D5-8BCB-A39D5E5109A5}"/>
                </a:ext>
              </a:extLst>
            </p:cNvPr>
            <p:cNvSpPr/>
            <p:nvPr/>
          </p:nvSpPr>
          <p:spPr bwMode="auto">
            <a:xfrm>
              <a:off x="1840805" y="4095648"/>
              <a:ext cx="669032" cy="66903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00003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1010653"/>
          </a:xfrm>
          <a:prstGeom prst="rect">
            <a:avLst/>
          </a:prstGeom>
          <a:solidFill>
            <a:schemeClr val="accent6">
              <a:lumMod val="60000"/>
              <a:lumOff val="4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6208295"/>
            <a:ext cx="12192000" cy="649705"/>
          </a:xfrm>
          <a:prstGeom prst="rect">
            <a:avLst/>
          </a:prstGeom>
          <a:solidFill>
            <a:schemeClr val="accent6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" name="Группа 27"/>
          <p:cNvGrpSpPr/>
          <p:nvPr/>
        </p:nvGrpSpPr>
        <p:grpSpPr>
          <a:xfrm>
            <a:off x="5439508" y="0"/>
            <a:ext cx="6752492" cy="2203938"/>
            <a:chOff x="5439507" y="-1"/>
            <a:chExt cx="6752492" cy="1929372"/>
          </a:xfrm>
          <a:solidFill>
            <a:schemeClr val="accent6">
              <a:lumMod val="75000"/>
            </a:schemeClr>
          </a:solidFill>
        </p:grpSpPr>
        <p:sp>
          <p:nvSpPr>
            <p:cNvPr id="20" name="Прямоугольный треугольник 19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Равнобедренный треугольник 2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 rot="10800000">
            <a:off x="0" y="5603631"/>
            <a:ext cx="2836985" cy="1254369"/>
            <a:chOff x="5439507" y="-1"/>
            <a:chExt cx="6752492" cy="1929372"/>
          </a:xfrm>
          <a:solidFill>
            <a:srgbClr val="B6DD99"/>
          </a:solidFill>
        </p:grpSpPr>
        <p:sp>
          <p:nvSpPr>
            <p:cNvPr id="35" name="Прямоугольный треугольник 34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379102" y="6269811"/>
            <a:ext cx="4431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9613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1010653"/>
          </a:xfrm>
          <a:prstGeom prst="rect">
            <a:avLst/>
          </a:prstGeom>
          <a:solidFill>
            <a:schemeClr val="accent6">
              <a:lumMod val="60000"/>
              <a:lumOff val="4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6208295"/>
            <a:ext cx="12192000" cy="649705"/>
          </a:xfrm>
          <a:prstGeom prst="rect">
            <a:avLst/>
          </a:prstGeom>
          <a:solidFill>
            <a:schemeClr val="accent6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" name="Группа 27"/>
          <p:cNvGrpSpPr/>
          <p:nvPr/>
        </p:nvGrpSpPr>
        <p:grpSpPr>
          <a:xfrm>
            <a:off x="5439508" y="0"/>
            <a:ext cx="6752492" cy="2203938"/>
            <a:chOff x="5439507" y="-1"/>
            <a:chExt cx="6752492" cy="1929372"/>
          </a:xfrm>
          <a:solidFill>
            <a:schemeClr val="accent6">
              <a:lumMod val="75000"/>
            </a:schemeClr>
          </a:solidFill>
        </p:grpSpPr>
        <p:sp>
          <p:nvSpPr>
            <p:cNvPr id="20" name="Прямоугольный треугольник 19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Равнобедренный треугольник 2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 rot="10800000">
            <a:off x="0" y="5603631"/>
            <a:ext cx="2836985" cy="1254369"/>
            <a:chOff x="5439507" y="-1"/>
            <a:chExt cx="6752492" cy="1929372"/>
          </a:xfrm>
          <a:solidFill>
            <a:srgbClr val="B6DD99"/>
          </a:solidFill>
        </p:grpSpPr>
        <p:sp>
          <p:nvSpPr>
            <p:cNvPr id="35" name="Прямоугольный треугольник 34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379102" y="6269811"/>
            <a:ext cx="4431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07419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1010653"/>
          </a:xfrm>
          <a:prstGeom prst="rect">
            <a:avLst/>
          </a:prstGeom>
          <a:solidFill>
            <a:schemeClr val="accent6">
              <a:lumMod val="60000"/>
              <a:lumOff val="4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6208295"/>
            <a:ext cx="12192000" cy="649705"/>
          </a:xfrm>
          <a:prstGeom prst="rect">
            <a:avLst/>
          </a:prstGeom>
          <a:solidFill>
            <a:schemeClr val="accent6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" name="Группа 27"/>
          <p:cNvGrpSpPr/>
          <p:nvPr/>
        </p:nvGrpSpPr>
        <p:grpSpPr>
          <a:xfrm>
            <a:off x="5439508" y="0"/>
            <a:ext cx="6752492" cy="2203938"/>
            <a:chOff x="5439507" y="-1"/>
            <a:chExt cx="6752492" cy="1929372"/>
          </a:xfrm>
          <a:solidFill>
            <a:schemeClr val="accent6">
              <a:lumMod val="75000"/>
            </a:schemeClr>
          </a:solidFill>
        </p:grpSpPr>
        <p:sp>
          <p:nvSpPr>
            <p:cNvPr id="20" name="Прямоугольный треугольник 19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Равнобедренный треугольник 2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 rot="10800000">
            <a:off x="0" y="5603631"/>
            <a:ext cx="2836985" cy="1254369"/>
            <a:chOff x="5439507" y="-1"/>
            <a:chExt cx="6752492" cy="1929372"/>
          </a:xfrm>
          <a:solidFill>
            <a:srgbClr val="B6DD99"/>
          </a:solidFill>
        </p:grpSpPr>
        <p:sp>
          <p:nvSpPr>
            <p:cNvPr id="35" name="Прямоугольный треугольник 34"/>
            <p:cNvSpPr/>
            <p:nvPr/>
          </p:nvSpPr>
          <p:spPr>
            <a:xfrm flipH="1" flipV="1">
              <a:off x="5439507" y="0"/>
              <a:ext cx="2678405" cy="10993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10800000">
              <a:off x="7780419" y="957377"/>
              <a:ext cx="4411580" cy="971994"/>
            </a:xfrm>
            <a:prstGeom prst="triangle">
              <a:avLst>
                <a:gd name="adj" fmla="val 485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7780419" y="-1"/>
              <a:ext cx="4411580" cy="9668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379102" y="6269811"/>
            <a:ext cx="4431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80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26515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0000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241</Words>
  <Application>Microsoft Office PowerPoint</Application>
  <PresentationFormat>Широкоэкранный</PresentationFormat>
  <Paragraphs>65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Courier New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Таня</cp:lastModifiedBy>
  <cp:revision>56</cp:revision>
  <dcterms:created xsi:type="dcterms:W3CDTF">2021-02-26T05:46:08Z</dcterms:created>
  <dcterms:modified xsi:type="dcterms:W3CDTF">2023-04-18T17:27:31Z</dcterms:modified>
</cp:coreProperties>
</file>