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370847866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72" autoAdjust="0"/>
    <p:restoredTop sz="94660"/>
  </p:normalViewPr>
  <p:slideViewPr>
    <p:cSldViewPr>
      <p:cViewPr>
        <p:scale>
          <a:sx n="64" d="100"/>
          <a:sy n="64" d="100"/>
        </p:scale>
        <p:origin x="-1764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4/18/2023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4/18/2023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4/18/2023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4/18/2023</a:t>
            </a:fld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4/18/2023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4/18/2023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370847867" r:id="rId1"/>
    <p:sldLayoutId id="2370847868" r:id="rId2"/>
    <p:sldLayoutId id="2370847869" r:id="rId3"/>
    <p:sldLayoutId id="2370847870" r:id="rId4"/>
    <p:sldLayoutId id="2370847871" r:id="rId5"/>
    <p:sldLayoutId id="2370847872" r:id="rId6"/>
    <p:sldLayoutId id="2370847873" r:id="rId7"/>
    <p:sldLayoutId id="2370847874" r:id="rId8"/>
    <p:sldLayoutId id="2370847875" r:id="rId9"/>
    <p:sldLayoutId id="2370847876" r:id="rId10"/>
    <p:sldLayoutId id="2370847877" r:id="rId11"/>
    <p:sldLayoutId id="2370847878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85794"/>
            <a:ext cx="748660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Предметно-развивающая среда </a:t>
            </a:r>
          </a:p>
          <a:p>
            <a:pPr algn="ctr"/>
            <a:r>
              <a:rPr lang="ru-RU" sz="4400" dirty="0" smtClean="0"/>
              <a:t>в начальной школе</a:t>
            </a:r>
            <a:endParaRPr lang="ru-RU" sz="4400" dirty="0"/>
          </a:p>
        </p:txBody>
      </p:sp>
      <p:sp>
        <p:nvSpPr>
          <p:cNvPr id="1026" name="AutoShape 2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D:\Мои документы\Загрузки\PinClipart.com_stationery-clipart_580762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214686"/>
            <a:ext cx="3724019" cy="3261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85786" y="714356"/>
            <a:ext cx="705032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Предметно-развивающая среда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— это совокупность объектов материального</a:t>
            </a:r>
            <a:br>
              <a:rPr lang="ru-RU" sz="2400" dirty="0" smtClean="0"/>
            </a:br>
            <a:r>
              <a:rPr lang="ru-RU" sz="2400" dirty="0" smtClean="0"/>
              <a:t>характера для развития ребенка, предметных и</a:t>
            </a:r>
            <a:br>
              <a:rPr lang="ru-RU" sz="2400" dirty="0" smtClean="0"/>
            </a:br>
            <a:r>
              <a:rPr lang="ru-RU" sz="2400" dirty="0" smtClean="0"/>
              <a:t>социальных средств обеспечения разного вида</a:t>
            </a:r>
            <a:br>
              <a:rPr lang="ru-RU" sz="2400" dirty="0" smtClean="0"/>
            </a:br>
            <a:r>
              <a:rPr lang="ru-RU" sz="2400" dirty="0" smtClean="0"/>
              <a:t>деятельности учащихся.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3429000"/>
            <a:ext cx="77625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Цель</a:t>
            </a:r>
            <a:r>
              <a:rPr lang="ru-RU" sz="2400" dirty="0" smtClean="0"/>
              <a:t>:</a:t>
            </a:r>
            <a:br>
              <a:rPr lang="ru-RU" sz="2400" dirty="0" smtClean="0"/>
            </a:br>
            <a:r>
              <a:rPr lang="ru-RU" sz="2400" dirty="0" smtClean="0"/>
              <a:t>Способствовать гармоничному развитию и</a:t>
            </a:r>
            <a:br>
              <a:rPr lang="ru-RU" sz="2400" dirty="0" smtClean="0"/>
            </a:br>
            <a:r>
              <a:rPr lang="ru-RU" sz="2400" dirty="0" smtClean="0"/>
              <a:t>саморазвитию детей в соответствии с требованиями</a:t>
            </a:r>
            <a:br>
              <a:rPr lang="ru-RU" sz="2400" dirty="0" smtClean="0"/>
            </a:br>
            <a:r>
              <a:rPr lang="ru-RU" sz="2400" dirty="0" smtClean="0"/>
              <a:t>Федерального государственного образовательного</a:t>
            </a:r>
            <a:br>
              <a:rPr lang="ru-RU" sz="2400" dirty="0" smtClean="0"/>
            </a:br>
            <a:r>
              <a:rPr lang="ru-RU" sz="2400" dirty="0" smtClean="0"/>
              <a:t>стандарта.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14348" y="1500174"/>
            <a:ext cx="573407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</a:t>
            </a:r>
            <a:r>
              <a:rPr lang="ru-RU" sz="3200" dirty="0" smtClean="0"/>
              <a:t>) Учебная зона.</a:t>
            </a:r>
            <a:br>
              <a:rPr lang="ru-RU" sz="3200" dirty="0" smtClean="0"/>
            </a:br>
            <a:r>
              <a:rPr lang="ru-RU" sz="3200" dirty="0" smtClean="0"/>
              <a:t>2) Игровая (двигательная) зона.</a:t>
            </a:r>
            <a:br>
              <a:rPr lang="ru-RU" sz="3200" dirty="0" smtClean="0"/>
            </a:br>
            <a:r>
              <a:rPr lang="ru-RU" sz="3200" dirty="0" smtClean="0"/>
              <a:t>3) Бытовая зона.</a:t>
            </a:r>
            <a:br>
              <a:rPr lang="ru-RU" sz="3200" dirty="0" smtClean="0"/>
            </a:br>
            <a:r>
              <a:rPr lang="ru-RU" sz="3200" dirty="0" smtClean="0"/>
              <a:t>4) Информационная зона.</a:t>
            </a:r>
            <a:br>
              <a:rPr lang="ru-RU" sz="3200" dirty="0" smtClean="0"/>
            </a:br>
            <a:r>
              <a:rPr lang="ru-RU" sz="3200" dirty="0" smtClean="0"/>
              <a:t>5) Зеленая (природная) зона.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214290"/>
            <a:ext cx="774545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Зоны развивающей среды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" name="Picture 5" descr="D:\Мои документы\Загрузки\PinClipart.com_stationery-clipart_580762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286512" y="4572008"/>
            <a:ext cx="2609820" cy="2285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426462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/>
              <a:t>В </a:t>
            </a:r>
            <a:r>
              <a:rPr lang="ru-RU" sz="2200" dirty="0" smtClean="0"/>
              <a:t>учебной </a:t>
            </a:r>
            <a:r>
              <a:rPr lang="ru-RU" sz="2200" dirty="0" smtClean="0"/>
              <a:t>зоне должны быть: </a:t>
            </a:r>
            <a:endParaRPr lang="ru-RU" sz="2200" dirty="0" smtClean="0"/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Парты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Учительский стол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Учебная доска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Интерактивная доска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Компьютер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Видеомагнитофон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Книжные шкафы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0"/>
            <a:ext cx="4214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Учебная зона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00464" y="4357694"/>
            <a:ext cx="5143536" cy="21236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200" dirty="0" smtClean="0"/>
              <a:t>Высота парт должна соответствовать</a:t>
            </a:r>
            <a:br>
              <a:rPr lang="ru-RU" sz="2200" dirty="0" smtClean="0"/>
            </a:br>
            <a:r>
              <a:rPr lang="ru-RU" sz="2200" dirty="0" smtClean="0"/>
              <a:t>росту и возрасту учащихся.</a:t>
            </a:r>
            <a:br>
              <a:rPr lang="ru-RU" sz="2200" dirty="0" smtClean="0"/>
            </a:br>
            <a:r>
              <a:rPr lang="ru-RU" sz="2200" dirty="0" smtClean="0"/>
              <a:t>Покрытие пола - матовый кафель</a:t>
            </a:r>
            <a:br>
              <a:rPr lang="ru-RU" sz="2200" dirty="0" smtClean="0"/>
            </a:br>
            <a:r>
              <a:rPr lang="ru-RU" sz="2200" dirty="0" smtClean="0"/>
              <a:t>или линолеум</a:t>
            </a:r>
            <a:br>
              <a:rPr lang="ru-RU" sz="2200" dirty="0" smtClean="0"/>
            </a:br>
            <a:r>
              <a:rPr lang="ru-RU" sz="2200" dirty="0" smtClean="0"/>
              <a:t>Потолки и стены без трещин, щелей.</a:t>
            </a:r>
            <a:br>
              <a:rPr lang="ru-RU" sz="2200" dirty="0" smtClean="0"/>
            </a:br>
            <a:r>
              <a:rPr lang="ru-RU" sz="2200" dirty="0" smtClean="0"/>
              <a:t>На окнах нет лишних вещей</a:t>
            </a:r>
            <a:endParaRPr lang="ru-RU" sz="2200" dirty="0"/>
          </a:p>
        </p:txBody>
      </p:sp>
      <p:pic>
        <p:nvPicPr>
          <p:cNvPr id="31746" name="Picture 2" descr="https://sc11sar.schoolrm.ru/upload/resize_cache/iblock/943/943f5fc0db961c944ea47a843fb977cb/1024_1024_0/img_96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000108"/>
            <a:ext cx="4000496" cy="3143272"/>
          </a:xfrm>
          <a:prstGeom prst="rect">
            <a:avLst/>
          </a:prstGeom>
          <a:noFill/>
        </p:spPr>
      </p:pic>
      <p:pic>
        <p:nvPicPr>
          <p:cNvPr id="31748" name="Picture 4" descr="https://iverta.net/wp-content/uploads/2019/01/39.9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786190"/>
            <a:ext cx="3714776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928670"/>
            <a:ext cx="7786742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игровой зоне должны быть </a:t>
            </a:r>
            <a:r>
              <a:rPr lang="ru-RU" sz="2400" dirty="0" smtClean="0"/>
              <a:t>расположены: </a:t>
            </a:r>
          </a:p>
          <a:p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мягкая мебель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журнальный столик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д</a:t>
            </a:r>
            <a:r>
              <a:rPr lang="ru-RU" sz="2400" dirty="0" smtClean="0"/>
              <a:t>етские </a:t>
            </a:r>
            <a:r>
              <a:rPr lang="ru-RU" sz="2400" dirty="0" smtClean="0"/>
              <a:t>игрушки 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игры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Данная зона специально предназначена </a:t>
            </a:r>
            <a:r>
              <a:rPr lang="ru-RU" sz="2400" dirty="0" smtClean="0"/>
              <a:t>для отдыха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Оформление </a:t>
            </a:r>
            <a:r>
              <a:rPr lang="ru-RU" sz="2400" dirty="0" smtClean="0"/>
              <a:t>должно соответствовать общему </a:t>
            </a:r>
            <a:r>
              <a:rPr lang="ru-RU" sz="2400" dirty="0" smtClean="0"/>
              <a:t>оформлению кабинета. 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0"/>
            <a:ext cx="4770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Игровая зона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412" name="AutoShape 4" descr="«Новая украинская школа» в Краматорске: для одного класса требуется 345 тысяч гривен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www.from-ussr.com/image/560/incidents/18529341545af481879a0b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8" name="Picture 10" descr="https://data3.proshkolu.ru/content/media/pic/std/2000000/1729000/1728186-834dd1e3638fd5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500174"/>
            <a:ext cx="4857783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5" y="928670"/>
            <a:ext cx="757242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Бытовая зона должна </a:t>
            </a:r>
            <a:r>
              <a:rPr lang="ru-RU" sz="2400" dirty="0" smtClean="0"/>
              <a:t>содержать: 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Раковину </a:t>
            </a:r>
            <a:r>
              <a:rPr lang="ru-RU" sz="2400" dirty="0" smtClean="0"/>
              <a:t>для мытья </a:t>
            </a:r>
            <a:r>
              <a:rPr lang="ru-RU" sz="2400" dirty="0" smtClean="0"/>
              <a:t>рук,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Санитарно-гигиенические средства (</a:t>
            </a:r>
            <a:r>
              <a:rPr lang="ru-RU" sz="2400" dirty="0" smtClean="0"/>
              <a:t>жидкое мыло</a:t>
            </a:r>
            <a:r>
              <a:rPr lang="ru-RU" sz="24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Туалетная бумага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Полотенце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Предметы </a:t>
            </a:r>
            <a:r>
              <a:rPr lang="ru-RU" sz="2400" dirty="0" smtClean="0"/>
              <a:t>для </a:t>
            </a:r>
            <a:r>
              <a:rPr lang="ru-RU" sz="2400" dirty="0" smtClean="0"/>
              <a:t>влажной уборки </a:t>
            </a:r>
            <a:r>
              <a:rPr lang="ru-RU" sz="2400" dirty="0" smtClean="0"/>
              <a:t>кабинета (ведра, половые тряпки, </a:t>
            </a:r>
            <a:r>
              <a:rPr lang="ru-RU" sz="2400" dirty="0" smtClean="0"/>
              <a:t>веники, мусорные </a:t>
            </a:r>
            <a:r>
              <a:rPr lang="ru-RU" sz="2400" dirty="0" smtClean="0"/>
              <a:t>ведра и т.д</a:t>
            </a:r>
            <a:r>
              <a:rPr lang="ru-RU" sz="2400" dirty="0" smtClean="0"/>
              <a:t>.)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Место </a:t>
            </a:r>
            <a:r>
              <a:rPr lang="ru-RU" sz="2400" dirty="0" smtClean="0"/>
              <a:t>для питья детей.</a:t>
            </a:r>
            <a:endParaRPr lang="ru-RU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00232" y="0"/>
            <a:ext cx="49806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Бытовая зона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6386" name="Picture 2" descr="https://konspekta.net/studopediaru/baza22/1268395373054.files/image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561187"/>
            <a:ext cx="4395750" cy="3296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1000108"/>
            <a:ext cx="8215370" cy="2379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Зеленая зона должна содержать: 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Декоративные цветы.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Информационную карту </a:t>
            </a:r>
            <a:r>
              <a:rPr lang="ru-RU" sz="2400" dirty="0" smtClean="0"/>
              <a:t>о цветах (</a:t>
            </a:r>
            <a:r>
              <a:rPr lang="ru-RU" sz="2400" dirty="0" smtClean="0"/>
              <a:t>название, семейство </a:t>
            </a:r>
            <a:r>
              <a:rPr lang="ru-RU" sz="2400" dirty="0" smtClean="0"/>
              <a:t>и т.д.). 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Может содержать аквариум</a:t>
            </a:r>
            <a:r>
              <a:rPr lang="ru-RU" sz="2400" dirty="0" smtClean="0"/>
              <a:t>, но </a:t>
            </a:r>
            <a:r>
              <a:rPr lang="ru-RU" sz="2400" dirty="0" smtClean="0"/>
              <a:t>также должна </a:t>
            </a:r>
            <a:r>
              <a:rPr lang="ru-RU" sz="2400" dirty="0" smtClean="0"/>
              <a:t>быть</a:t>
            </a:r>
            <a:br>
              <a:rPr lang="ru-RU" sz="2400" dirty="0" smtClean="0"/>
            </a:br>
            <a:r>
              <a:rPr lang="ru-RU" sz="2400" dirty="0" smtClean="0"/>
              <a:t>информационная карта о </a:t>
            </a:r>
            <a:r>
              <a:rPr lang="ru-RU" sz="2400" dirty="0" smtClean="0"/>
              <a:t>рыбах</a:t>
            </a:r>
            <a:endParaRPr lang="ru-RU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214290"/>
            <a:ext cx="68429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Зеленая (природная) зона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5362" name="Picture 2" descr="https://litmap.ru/wp-content/uploads/7/8/c/78c1832539f3db88bd6e1653461815f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357562"/>
            <a:ext cx="4643470" cy="33218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6" name="Picture 10" descr="https://old.prodalit.ru/images/955000/9536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857628"/>
            <a:ext cx="3571900" cy="3571900"/>
          </a:xfrm>
          <a:prstGeom prst="rect">
            <a:avLst/>
          </a:prstGeom>
          <a:noFill/>
        </p:spPr>
      </p:pic>
      <p:sp>
        <p:nvSpPr>
          <p:cNvPr id="1026" name="AutoShape 2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28596" y="785794"/>
            <a:ext cx="82153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Зона </a:t>
            </a:r>
            <a:r>
              <a:rPr lang="ru-RU" sz="2400" dirty="0" smtClean="0"/>
              <a:t>должна </a:t>
            </a:r>
            <a:r>
              <a:rPr lang="ru-RU" sz="2400" dirty="0" smtClean="0"/>
              <a:t>содержать информацию</a:t>
            </a:r>
            <a:r>
              <a:rPr lang="ru-RU" sz="2400" dirty="0" smtClean="0"/>
              <a:t>: 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Для родителей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О здоровом образе жизни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/>
              <a:t>Об основе безопасности жизнедеятельности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/>
              <a:t>О правилах дорожного движения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О классе </a:t>
            </a:r>
            <a:r>
              <a:rPr lang="ru-RU" sz="2400" dirty="0" smtClean="0"/>
              <a:t>(</a:t>
            </a:r>
            <a:r>
              <a:rPr lang="ru-RU" sz="2400" dirty="0" smtClean="0"/>
              <a:t>список, </a:t>
            </a:r>
            <a:r>
              <a:rPr lang="ru-RU" sz="2400" dirty="0" smtClean="0"/>
              <a:t>актив класса, дни </a:t>
            </a:r>
            <a:r>
              <a:rPr lang="ru-RU" sz="2400" dirty="0" smtClean="0"/>
              <a:t>рождения и т.д.)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Символика </a:t>
            </a:r>
            <a:r>
              <a:rPr lang="ru-RU" sz="2400" dirty="0" smtClean="0"/>
              <a:t>страны</a:t>
            </a:r>
            <a:r>
              <a:rPr lang="ru-RU" sz="2400" dirty="0" smtClean="0"/>
              <a:t>, гимн.</a:t>
            </a:r>
            <a:endParaRPr lang="ru-RU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0"/>
            <a:ext cx="661001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Информационная зона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4338" name="Picture 2" descr="https://i.pinimg.com/originals/15/c0/38/15c038baa702c71da0c6464d849919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214818"/>
            <a:ext cx="3768139" cy="2443403"/>
          </a:xfrm>
          <a:prstGeom prst="rect">
            <a:avLst/>
          </a:prstGeom>
          <a:noFill/>
        </p:spPr>
      </p:pic>
      <p:sp>
        <p:nvSpPr>
          <p:cNvPr id="14340" name="AutoShape 4" descr="https://cdn1.ozone.ru/s3/multimedia-w/c1000/637993964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https://avatars.mds.yandex.net/get-mpic/6479667/img_id760707493915596525.jpeg/600x8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4214818"/>
            <a:ext cx="2385986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.freepik.com/premium-vector/little-boy-reading-a-book_43633-1463.jpg?w=9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4282" y="4286256"/>
            <a:ext cx="8501122" cy="22775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</a:t>
            </a:r>
            <a:r>
              <a:rPr lang="ru-RU" sz="2400" dirty="0" smtClean="0"/>
              <a:t>ласс должен удовлетворять потребности детей в комфорте, безопасности, потребности к изучению нового</a:t>
            </a:r>
          </a:p>
          <a:p>
            <a:pPr algn="ctr"/>
            <a:r>
              <a:rPr lang="ru-RU" sz="2400" dirty="0" smtClean="0"/>
              <a:t>Для этого необходимо  </a:t>
            </a:r>
            <a:r>
              <a:rPr lang="ru-RU" sz="2400" dirty="0" smtClean="0"/>
              <a:t>отвечать </a:t>
            </a:r>
            <a:r>
              <a:rPr lang="ru-RU" sz="2400" dirty="0" smtClean="0"/>
              <a:t>санитарно-гигиеническим, </a:t>
            </a:r>
            <a:r>
              <a:rPr lang="ru-RU" sz="2400" dirty="0" smtClean="0"/>
              <a:t>эстетическим и техническим</a:t>
            </a:r>
            <a:br>
              <a:rPr lang="ru-RU" sz="2400" dirty="0" smtClean="0"/>
            </a:br>
            <a:r>
              <a:rPr lang="ru-RU" sz="2400" dirty="0" smtClean="0"/>
              <a:t>требованиям</a:t>
            </a:r>
            <a:r>
              <a:rPr lang="ru-RU" sz="2400" dirty="0" smtClean="0"/>
              <a:t>.</a:t>
            </a:r>
          </a:p>
          <a:p>
            <a:pPr algn="ctr"/>
            <a:endParaRPr lang="ru-RU" sz="2200" dirty="0"/>
          </a:p>
        </p:txBody>
      </p:sp>
      <p:pic>
        <p:nvPicPr>
          <p:cNvPr id="13314" name="Picture 2" descr="https://pro-dachnikov.com/uploads/posts/2023-01/1674170478_pro-dachnikov-com-p-foto-pustogo-klassa-v-shkole-s-partami-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28"/>
            <a:ext cx="5786478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</TotalTime>
  <Words>200</Words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creator>Unknown Creator</dc:creator>
  <cp:lastModifiedBy>Пользователь</cp:lastModifiedBy>
  <cp:revision>5</cp:revision>
  <dcterms:created xsi:type="dcterms:W3CDTF">2023-04-18T15:26:32Z</dcterms:created>
  <dcterms:modified xsi:type="dcterms:W3CDTF">2023-04-18T16:15:32Z</dcterms:modified>
</cp:coreProperties>
</file>