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84" r:id="rId2"/>
    <p:sldId id="322" r:id="rId3"/>
    <p:sldId id="311" r:id="rId4"/>
    <p:sldId id="310" r:id="rId5"/>
    <p:sldId id="323" r:id="rId6"/>
    <p:sldId id="267" r:id="rId7"/>
    <p:sldId id="277" r:id="rId8"/>
    <p:sldId id="325" r:id="rId9"/>
    <p:sldId id="312" r:id="rId10"/>
    <p:sldId id="300" r:id="rId11"/>
    <p:sldId id="278" r:id="rId12"/>
    <p:sldId id="326" r:id="rId13"/>
    <p:sldId id="313" r:id="rId14"/>
    <p:sldId id="270" r:id="rId15"/>
    <p:sldId id="279" r:id="rId16"/>
    <p:sldId id="327" r:id="rId17"/>
    <p:sldId id="314" r:id="rId18"/>
    <p:sldId id="290" r:id="rId19"/>
    <p:sldId id="324" r:id="rId20"/>
    <p:sldId id="328" r:id="rId21"/>
    <p:sldId id="315" r:id="rId22"/>
    <p:sldId id="304" r:id="rId23"/>
    <p:sldId id="329" r:id="rId24"/>
    <p:sldId id="316" r:id="rId25"/>
    <p:sldId id="305" r:id="rId26"/>
    <p:sldId id="330" r:id="rId27"/>
    <p:sldId id="317" r:id="rId28"/>
    <p:sldId id="308" r:id="rId29"/>
    <p:sldId id="306" r:id="rId30"/>
    <p:sldId id="331" r:id="rId31"/>
    <p:sldId id="318" r:id="rId32"/>
    <p:sldId id="309" r:id="rId33"/>
    <p:sldId id="332" r:id="rId34"/>
    <p:sldId id="319" r:id="rId35"/>
    <p:sldId id="321" r:id="rId36"/>
    <p:sldId id="320" r:id="rId37"/>
    <p:sldId id="276" r:id="rId38"/>
  </p:sldIdLst>
  <p:sldSz cx="18288000" cy="10287000"/>
  <p:notesSz cx="6858000" cy="9144000"/>
  <p:embeddedFontLst>
    <p:embeddedFont>
      <p:font typeface="Calibri" panose="020F0502020204030204" pitchFamily="34" charset="0"/>
      <p:regular r:id="rId41"/>
      <p:bold r:id="rId42"/>
      <p:italic r:id="rId43"/>
      <p:boldItalic r:id="rId4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укосуева Е" initials="РЕ" lastIdx="2" clrIdx="0">
    <p:extLst>
      <p:ext uri="{19B8F6BF-5375-455C-9EA6-DF929625EA0E}">
        <p15:presenceInfo xmlns:p15="http://schemas.microsoft.com/office/powerpoint/2012/main" userId="Рукосуева Е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82456" autoAdjust="0"/>
  </p:normalViewPr>
  <p:slideViewPr>
    <p:cSldViewPr>
      <p:cViewPr varScale="1">
        <p:scale>
          <a:sx n="51" d="100"/>
          <a:sy n="51" d="100"/>
        </p:scale>
        <p:origin x="6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277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56;&#1091;&#1082;&#1086;&#1089;&#1091;&#1077;&#1074;&#1072;%20&#1045;\Desktop\&#1054;&#1058;&#1063;&#1045;&#1058;&#1067;%20&#1055;&#1054;%20&#1042;&#1057;&#1045;&#1052;%20&#1057;&#1045;&#1052;&#1048;&#1053;&#1040;&#1056;&#1040;&#1052;%20&#1048;%20&#1050;&#1055;&#105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56;&#1091;&#1082;&#1086;&#1089;&#1091;&#1077;&#1074;&#1072;%20&#1045;\Desktop\&#1054;&#1058;&#1063;&#1045;&#1058;&#1067;%20&#1055;&#1054;%20&#1042;&#1057;&#1045;&#1052;%20&#1057;&#1045;&#1052;&#1048;&#1053;&#1040;&#1056;&#1040;&#1052;%20&#1048;%20&#1050;&#1055;&#1050;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13478608857959"/>
          <c:y val="0.17147214037984204"/>
          <c:w val="0.57686080817400553"/>
          <c:h val="0.62514419557530498"/>
        </c:manualLayout>
      </c:layout>
      <c:doughnut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dirty="0" err="1">
                <a:solidFill>
                  <a:srgbClr val="FF0000"/>
                </a:solidFill>
              </a:rPr>
              <a:t>Критериальная</a:t>
            </a:r>
            <a:r>
              <a:rPr lang="ru-RU" dirty="0">
                <a:solidFill>
                  <a:srgbClr val="FF0000"/>
                </a:solidFill>
              </a:rPr>
              <a:t> оценка конкурсного испытания -импровизационный конкурс "Проектирование образовательного пространства для развития способностей и талантов детей" за 2023 год</a:t>
            </a:r>
          </a:p>
        </c:rich>
      </c:tx>
      <c:layout>
        <c:manualLayout>
          <c:xMode val="edge"/>
          <c:yMode val="edge"/>
          <c:x val="0.18236237306253342"/>
          <c:y val="2.48601615910503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shade val="65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1.1972207375733333E-3"/>
                  <c:y val="-4.14336026517505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3D1-4759-8BCF-ADC33813D717}"/>
                </c:ext>
              </c:extLst>
            </c:dLbl>
            <c:dLbl>
              <c:idx val="1"/>
              <c:layout>
                <c:manualLayout>
                  <c:x val="3.3351149118118653E-3"/>
                  <c:y val="-4.14336026517520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3D1-4759-8BCF-ADC33813D717}"/>
                </c:ext>
              </c:extLst>
            </c:dLbl>
            <c:dLbl>
              <c:idx val="2"/>
              <c:layout>
                <c:manualLayout>
                  <c:x val="7.6109032602884588E-3"/>
                  <c:y val="-4.14336026517505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3D1-4759-8BCF-ADC33813D717}"/>
                </c:ext>
              </c:extLst>
            </c:dLbl>
            <c:dLbl>
              <c:idx val="3"/>
              <c:layout>
                <c:manualLayout>
                  <c:x val="-1.1972207375734901E-3"/>
                  <c:y val="1.6312441981282103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1747728487439877E-2"/>
                      <c:h val="5.79450564328930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3D1-4759-8BCF-ADC33813D7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Умение продуктивно работать в команде, выстраивать конструктивное взаимодействие</c:v>
                </c:pt>
                <c:pt idx="1">
                  <c:v>Креативность и оригинальность предлагаемых решений и коммуникативных практик</c:v>
                </c:pt>
                <c:pt idx="2">
                  <c:v>Владение техниками и приемами общения и вовлечения в деятельность с учетом индивидуальных особенностей членов команды</c:v>
                </c:pt>
                <c:pt idx="3">
                  <c:v>Владение навыками критического мышления и коллективного принятияответственных решений в условиях неопределенности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6.2</c:v>
                </c:pt>
                <c:pt idx="1">
                  <c:v>5.4</c:v>
                </c:pt>
                <c:pt idx="2">
                  <c:v>4.9000000000000004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3D1-4759-8BCF-ADC33813D71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Умение продуктивно работать в команде, выстраивать конструктивное взаимодействие</c:v>
                </c:pt>
                <c:pt idx="1">
                  <c:v>Креативность и оригинальность предлагаемых решений и коммуникативных практик</c:v>
                </c:pt>
                <c:pt idx="2">
                  <c:v>Владение техниками и приемами общения и вовлечения в деятельность с учетом индивидуальных особенностей членов команды</c:v>
                </c:pt>
                <c:pt idx="3">
                  <c:v>Владение навыками критического мышления и коллективного принятияответственных решений в условиях неопределенности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5-63D1-4759-8BCF-ADC33813D71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1">
                <a:tint val="65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Умение продуктивно работать в команде, выстраивать конструктивное взаимодействие</c:v>
                </c:pt>
                <c:pt idx="1">
                  <c:v>Креативность и оригинальность предлагаемых решений и коммуникативных практик</c:v>
                </c:pt>
                <c:pt idx="2">
                  <c:v>Владение техниками и приемами общения и вовлечения в деятельность с учетом индивидуальных особенностей членов команды</c:v>
                </c:pt>
                <c:pt idx="3">
                  <c:v>Владение навыками критического мышления и коллективного принятияответственных решений в условиях неопределенности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6-63D1-4759-8BCF-ADC33813D71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80459824"/>
        <c:axId val="480460480"/>
      </c:barChart>
      <c:catAx>
        <c:axId val="480459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80460480"/>
        <c:crosses val="autoZero"/>
        <c:auto val="1"/>
        <c:lblAlgn val="ctr"/>
        <c:lblOffset val="100"/>
        <c:noMultiLvlLbl val="0"/>
      </c:catAx>
      <c:valAx>
        <c:axId val="48046048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80459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8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dirty="0" err="1">
                <a:solidFill>
                  <a:srgbClr val="FF0000"/>
                </a:solidFill>
              </a:rPr>
              <a:t>Критериальная</a:t>
            </a:r>
            <a:r>
              <a:rPr lang="ru-RU" dirty="0">
                <a:solidFill>
                  <a:srgbClr val="FF0000"/>
                </a:solidFill>
              </a:rPr>
              <a:t> оценка конкурсного испытания </a:t>
            </a:r>
          </a:p>
          <a:p>
            <a:pPr>
              <a:defRPr>
                <a:solidFill>
                  <a:srgbClr val="FF0000"/>
                </a:solidFill>
              </a:defRPr>
            </a:pPr>
            <a:r>
              <a:rPr lang="ru-RU" dirty="0">
                <a:solidFill>
                  <a:srgbClr val="FF0000"/>
                </a:solidFill>
              </a:rPr>
              <a:t>"Педагогическое многоборье« (3 уровень) за 2023 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1" i="0" u="none" strike="noStrike" kern="120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7.7863000285598725E-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D6-4082-B179-58D863A4D62F}"/>
                </c:ext>
              </c:extLst>
            </c:dLbl>
            <c:dLbl>
              <c:idx val="1"/>
              <c:layout>
                <c:manualLayout>
                  <c:x val="-4.629629629629629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7D6-4082-B179-58D863A4D62F}"/>
                </c:ext>
              </c:extLst>
            </c:dLbl>
            <c:dLbl>
              <c:idx val="2"/>
              <c:layout>
                <c:manualLayout>
                  <c:x val="-3.333333333333503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7D6-4082-B179-58D863A4D62F}"/>
                </c:ext>
              </c:extLst>
            </c:dLbl>
            <c:dLbl>
              <c:idx val="3"/>
              <c:layout>
                <c:manualLayout>
                  <c:x val="5.9259259259259256E-3"/>
                  <c:y val="-3.9682539682539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7D6-4082-B179-58D863A4D62F}"/>
                </c:ext>
              </c:extLst>
            </c:dLbl>
            <c:dLbl>
              <c:idx val="4"/>
              <c:layout>
                <c:manualLayout>
                  <c:x val="6.9444444444444441E-3"/>
                  <c:y val="-3.637524116577141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7D6-4082-B179-58D863A4D6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Профессионально-компетентностная обоснованность суждений и решений</c:v>
                </c:pt>
                <c:pt idx="1">
                  <c:v>Умение применять целесообразные ситуациям и задачам методы и технологии решения</c:v>
                </c:pt>
                <c:pt idx="2">
                  <c:v>Креативность и оригинальность выводов и предлагаемых решений</c:v>
                </c:pt>
                <c:pt idx="3">
                  <c:v>Умение учитывать и соотносить глобальные вызовы, современные тенденции и нравственные ценности</c:v>
                </c:pt>
                <c:pt idx="4">
                  <c:v>Практико-ориентированная обоснованность решения ситуации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2.8</c:v>
                </c:pt>
                <c:pt idx="2">
                  <c:v>2.4</c:v>
                </c:pt>
                <c:pt idx="3">
                  <c:v>2.5</c:v>
                </c:pt>
                <c:pt idx="4">
                  <c:v>2.2000000000000002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7D6-4082-B179-58D863A4D62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Профессионально-компетентностная обоснованность суждений и решений</c:v>
                </c:pt>
                <c:pt idx="1">
                  <c:v>Умение применять целесообразные ситуациям и задачам методы и технологии решения</c:v>
                </c:pt>
                <c:pt idx="2">
                  <c:v>Креативность и оригинальность выводов и предлагаемых решений</c:v>
                </c:pt>
                <c:pt idx="3">
                  <c:v>Умение учитывать и соотносить глобальные вызовы, современные тенденции и нравственные ценности</c:v>
                </c:pt>
                <c:pt idx="4">
                  <c:v>Практико-ориентированная обоснованность решения ситуации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6-67D6-4082-B179-58D863A4D62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Профессионально-компетентностная обоснованность суждений и решений</c:v>
                </c:pt>
                <c:pt idx="1">
                  <c:v>Умение применять целесообразные ситуациям и задачам методы и технологии решения</c:v>
                </c:pt>
                <c:pt idx="2">
                  <c:v>Креативность и оригинальность выводов и предлагаемых решений</c:v>
                </c:pt>
                <c:pt idx="3">
                  <c:v>Умение учитывать и соотносить глобальные вызовы, современные тенденции и нравственные ценности</c:v>
                </c:pt>
                <c:pt idx="4">
                  <c:v>Практико-ориентированная обоснованность решения ситуации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7-67D6-4082-B179-58D863A4D62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622325408"/>
        <c:axId val="622325736"/>
      </c:barChart>
      <c:catAx>
        <c:axId val="622325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2325736"/>
        <c:crosses val="autoZero"/>
        <c:auto val="1"/>
        <c:lblAlgn val="ctr"/>
        <c:lblOffset val="100"/>
        <c:noMultiLvlLbl val="0"/>
      </c:catAx>
      <c:valAx>
        <c:axId val="62232573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2325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400"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sz="2800" dirty="0" err="1">
                <a:solidFill>
                  <a:srgbClr val="FF0000"/>
                </a:solidFill>
              </a:rPr>
              <a:t>Критериальная</a:t>
            </a:r>
            <a:r>
              <a:rPr lang="ru-RU" sz="2800" dirty="0">
                <a:solidFill>
                  <a:srgbClr val="FF0000"/>
                </a:solidFill>
              </a:rPr>
              <a:t> оценка конкурсного испытания </a:t>
            </a:r>
          </a:p>
          <a:p>
            <a:pPr>
              <a:defRPr sz="2800">
                <a:solidFill>
                  <a:srgbClr val="FF0000"/>
                </a:solidFill>
              </a:defRPr>
            </a:pPr>
            <a:r>
              <a:rPr lang="ru-RU" sz="2800" dirty="0">
                <a:solidFill>
                  <a:srgbClr val="FF0000"/>
                </a:solidFill>
              </a:rPr>
              <a:t>«Высшая лига дополнительного образования детей» за 2023 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3.6111111111110264E-3"/>
                  <c:y val="-3.9682539682539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854-44A7-B8F2-73950314A3B2}"/>
                </c:ext>
              </c:extLst>
            </c:dLbl>
            <c:dLbl>
              <c:idx val="1"/>
              <c:layout>
                <c:manualLayout>
                  <c:x val="-5.6481481481482328E-3"/>
                  <c:y val="3.968253968253823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854-44A7-B8F2-73950314A3B2}"/>
                </c:ext>
              </c:extLst>
            </c:dLbl>
            <c:dLbl>
              <c:idx val="2"/>
              <c:layout>
                <c:manualLayout>
                  <c:x val="-7.9629629629631334E-3"/>
                  <c:y val="-3.96825396825404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854-44A7-B8F2-73950314A3B2}"/>
                </c:ext>
              </c:extLst>
            </c:dLbl>
            <c:dLbl>
              <c:idx val="3"/>
              <c:layout>
                <c:manualLayout>
                  <c:x val="1.518518518518518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54-44A7-B8F2-73950314A3B2}"/>
                </c:ext>
              </c:extLst>
            </c:dLbl>
            <c:dLbl>
              <c:idx val="4"/>
              <c:layout>
                <c:manualLayout>
                  <c:x val="1.2962962962962963E-3"/>
                  <c:y val="-3.96825396825404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854-44A7-B8F2-73950314A3B2}"/>
                </c:ext>
              </c:extLst>
            </c:dLbl>
            <c:dLbl>
              <c:idx val="5"/>
              <c:layout>
                <c:manualLayout>
                  <c:x val="7.962962962962878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854-44A7-B8F2-73950314A3B2}"/>
                </c:ext>
              </c:extLst>
            </c:dLbl>
            <c:dLbl>
              <c:idx val="6"/>
              <c:layout>
                <c:manualLayout>
                  <c:x val="-1.0185185185185184E-3"/>
                  <c:y val="-3.637524116577141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854-44A7-B8F2-73950314A3B2}"/>
                </c:ext>
              </c:extLst>
            </c:dLbl>
            <c:dLbl>
              <c:idx val="7"/>
              <c:layout>
                <c:manualLayout>
                  <c:x val="-1.1632631241313104E-2"/>
                  <c:y val="4.10088168956325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854-44A7-B8F2-73950314A3B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Знание и понимание современных тенденций развития доп.образования детей</c:v>
                </c:pt>
                <c:pt idx="1">
                  <c:v>Общая и профессиональная педагогическая эрудиция</c:v>
                </c:pt>
                <c:pt idx="2">
                  <c:v>Владение риторическими навыками публичной защиты</c:v>
                </c:pt>
                <c:pt idx="3">
                  <c:v>Креативность и оригинальность предложений</c:v>
                </c:pt>
                <c:pt idx="4">
                  <c:v>Реалистичность и ответственность в суждениях</c:v>
                </c:pt>
                <c:pt idx="5">
                  <c:v>Точность в представлении решений и выводов</c:v>
                </c:pt>
                <c:pt idx="6">
                  <c:v>Аргументированность, обоснованность, логичность</c:v>
                </c:pt>
                <c:pt idx="7">
                  <c:v>Деловая этика и культура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</c:v>
                </c:pt>
                <c:pt idx="1">
                  <c:v>3.3</c:v>
                </c:pt>
                <c:pt idx="2">
                  <c:v>3.2</c:v>
                </c:pt>
                <c:pt idx="3">
                  <c:v>3.1</c:v>
                </c:pt>
                <c:pt idx="4">
                  <c:v>3.6</c:v>
                </c:pt>
                <c:pt idx="5">
                  <c:v>3.3</c:v>
                </c:pt>
                <c:pt idx="6">
                  <c:v>3.2</c:v>
                </c:pt>
                <c:pt idx="7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854-44A7-B8F2-73950314A3B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Знание и понимание современных тенденций развития доп.образования детей</c:v>
                </c:pt>
                <c:pt idx="1">
                  <c:v>Общая и профессиональная педагогическая эрудиция</c:v>
                </c:pt>
                <c:pt idx="2">
                  <c:v>Владение риторическими навыками публичной защиты</c:v>
                </c:pt>
                <c:pt idx="3">
                  <c:v>Креативность и оригинальность предложений</c:v>
                </c:pt>
                <c:pt idx="4">
                  <c:v>Реалистичность и ответственность в суждениях</c:v>
                </c:pt>
                <c:pt idx="5">
                  <c:v>Точность в представлении решений и выводов</c:v>
                </c:pt>
                <c:pt idx="6">
                  <c:v>Аргументированность, обоснованность, логичность</c:v>
                </c:pt>
                <c:pt idx="7">
                  <c:v>Деловая этика и культура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9-E854-44A7-B8F2-73950314A3B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Знание и понимание современных тенденций развития доп.образования детей</c:v>
                </c:pt>
                <c:pt idx="1">
                  <c:v>Общая и профессиональная педагогическая эрудиция</c:v>
                </c:pt>
                <c:pt idx="2">
                  <c:v>Владение риторическими навыками публичной защиты</c:v>
                </c:pt>
                <c:pt idx="3">
                  <c:v>Креативность и оригинальность предложений</c:v>
                </c:pt>
                <c:pt idx="4">
                  <c:v>Реалистичность и ответственность в суждениях</c:v>
                </c:pt>
                <c:pt idx="5">
                  <c:v>Точность в представлении решений и выводов</c:v>
                </c:pt>
                <c:pt idx="6">
                  <c:v>Аргументированность, обоснованность, логичность</c:v>
                </c:pt>
                <c:pt idx="7">
                  <c:v>Деловая этика и культура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A-E854-44A7-B8F2-73950314A3B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623774968"/>
        <c:axId val="623778576"/>
      </c:barChart>
      <c:catAx>
        <c:axId val="623774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3778576"/>
        <c:crosses val="autoZero"/>
        <c:auto val="1"/>
        <c:lblAlgn val="ctr"/>
        <c:lblOffset val="100"/>
        <c:noMultiLvlLbl val="0"/>
      </c:catAx>
      <c:valAx>
        <c:axId val="62377857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3774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C75-4FDF-8FBD-A71AB5FEAF9F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C75-4FDF-8FBD-A71AB5FEAF9F}"/>
              </c:ext>
            </c:extLst>
          </c:dPt>
          <c:dPt>
            <c:idx val="2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C75-4FDF-8FBD-A71AB5FEAF9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Лист3!$I$7:$I$9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Лист3!$H$7:$H$9</c:f>
              <c:numCache>
                <c:formatCode>General</c:formatCode>
                <c:ptCount val="3"/>
                <c:pt idx="0">
                  <c:v>37</c:v>
                </c:pt>
                <c:pt idx="1">
                  <c:v>28</c:v>
                </c:pt>
                <c:pt idx="2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75-4FDF-8FBD-A71AB5FEAF9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62836880"/>
        <c:axId val="562835440"/>
      </c:barChart>
      <c:catAx>
        <c:axId val="562836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>
                  <a:defRPr sz="28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2800" dirty="0">
                    <a:solidFill>
                      <a:srgbClr val="C00000"/>
                    </a:solidFill>
                  </a:rPr>
                  <a:t>Годы проведения конкурса</a:t>
                </a:r>
              </a:p>
            </c:rich>
          </c:tx>
          <c:layout>
            <c:manualLayout>
              <c:xMode val="edge"/>
              <c:yMode val="edge"/>
              <c:x val="0.35244669120501948"/>
              <c:y val="0.931503569637063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>
                <a:defRPr sz="2800" b="0" i="0" u="none" strike="noStrike" kern="1200" baseline="0">
                  <a:solidFill>
                    <a:srgbClr val="FF0000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62835440"/>
        <c:crosses val="autoZero"/>
        <c:auto val="1"/>
        <c:lblAlgn val="ctr"/>
        <c:lblOffset val="100"/>
        <c:noMultiLvlLbl val="0"/>
      </c:catAx>
      <c:valAx>
        <c:axId val="562835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2800" dirty="0">
                    <a:solidFill>
                      <a:srgbClr val="C00000"/>
                    </a:solidFill>
                  </a:rPr>
                  <a:t>Количество поданных  заявок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800" b="0" i="0" u="none" strike="noStrike" kern="1200" baseline="0">
                  <a:solidFill>
                    <a:srgbClr val="FF0000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62836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98143287644604"/>
          <c:y val="0.14544605600636837"/>
          <c:w val="0.37944473607465729"/>
          <c:h val="0.57097427348794527"/>
        </c:manualLayout>
      </c:layout>
      <c:doughnutChart>
        <c:varyColors val="1"/>
        <c:ser>
          <c:idx val="0"/>
          <c:order val="0"/>
          <c:spPr>
            <a:ln w="38100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1F3-46A8-8B40-5CA3DE440D3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1F3-46A8-8B40-5CA3DE440D3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1F3-46A8-8B40-5CA3DE440D3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1F3-46A8-8B40-5CA3DE440D30}"/>
              </c:ext>
            </c:extLst>
          </c:dPt>
          <c:dLbls>
            <c:dLbl>
              <c:idx val="0"/>
              <c:layout>
                <c:manualLayout>
                  <c:x val="3.703703703703703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1F3-46A8-8B40-5CA3DE440D30}"/>
                </c:ext>
              </c:extLst>
            </c:dLbl>
            <c:dLbl>
              <c:idx val="1"/>
              <c:layout>
                <c:manualLayout>
                  <c:x val="-4.6296296296296745E-3"/>
                  <c:y val="-5.7790083340476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F3-46A8-8B40-5CA3DE440D30}"/>
                </c:ext>
              </c:extLst>
            </c:dLbl>
            <c:dLbl>
              <c:idx val="2"/>
              <c:layout>
                <c:manualLayout>
                  <c:x val="4.012345679012346E-3"/>
                  <c:y val="1.79892789865379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1F3-46A8-8B40-5CA3DE440D30}"/>
                </c:ext>
              </c:extLst>
            </c:dLbl>
            <c:dLbl>
              <c:idx val="3"/>
              <c:layout>
                <c:manualLayout>
                  <c:x val="-1.8518518518518563E-2"/>
                  <c:y val="1.4094624953227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1F3-46A8-8B40-5CA3DE440D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Лист1!$I$2:$M$2</c:f>
              <c:strCache>
                <c:ptCount val="4"/>
                <c:pt idx="0">
                  <c:v>УДО</c:v>
                </c:pt>
                <c:pt idx="1">
                  <c:v>ДШИ</c:v>
                </c:pt>
                <c:pt idx="2">
                  <c:v>ДОУ</c:v>
                </c:pt>
                <c:pt idx="3">
                  <c:v>СОШ</c:v>
                </c:pt>
              </c:strCache>
              <c:extLst/>
            </c:strRef>
          </c:cat>
          <c:val>
            <c:numRef>
              <c:f>Лист1!$I$3:$M$3</c:f>
              <c:numCache>
                <c:formatCode>General</c:formatCode>
                <c:ptCount val="4"/>
                <c:pt idx="0">
                  <c:v>15</c:v>
                </c:pt>
                <c:pt idx="1">
                  <c:v>1</c:v>
                </c:pt>
                <c:pt idx="2">
                  <c:v>7</c:v>
                </c:pt>
                <c:pt idx="3">
                  <c:v>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A-81F3-46A8-8B40-5CA3DE440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543997278118011"/>
          <c:y val="0.72420685827730624"/>
          <c:w val="0.39702128900554096"/>
          <c:h val="0.184705433072153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797880963408985E-2"/>
          <c:y val="3.9884514435695531E-2"/>
          <c:w val="0.70127436214121186"/>
          <c:h val="0.69262753027476309"/>
        </c:manualLayout>
      </c:layout>
      <c:doughnutChart>
        <c:varyColors val="1"/>
        <c:ser>
          <c:idx val="0"/>
          <c:order val="0"/>
          <c:spPr>
            <a:ln w="38100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AE1-4B13-B7EE-EE0ADD55C1B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AE1-4B13-B7EE-EE0ADD55C1B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AE1-4B13-B7EE-EE0ADD55C1B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AE1-4B13-B7EE-EE0ADD55C1B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AE1-4B13-B7EE-EE0ADD55C1B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Лист1!$J$8:$J$12</c:f>
              <c:strCache>
                <c:ptCount val="5"/>
                <c:pt idx="0">
                  <c:v>УДО H8</c:v>
                </c:pt>
                <c:pt idx="1">
                  <c:v>ДШИ</c:v>
                </c:pt>
                <c:pt idx="2">
                  <c:v>ДОУ</c:v>
                </c:pt>
                <c:pt idx="3">
                  <c:v>СОШ</c:v>
                </c:pt>
                <c:pt idx="4">
                  <c:v>ИП</c:v>
                </c:pt>
              </c:strCache>
            </c:strRef>
          </c:cat>
          <c:val>
            <c:numRef>
              <c:f>Лист1!$H$8:$H$12</c:f>
              <c:numCache>
                <c:formatCode>General</c:formatCode>
                <c:ptCount val="5"/>
                <c:pt idx="0">
                  <c:v>22</c:v>
                </c:pt>
                <c:pt idx="1">
                  <c:v>5</c:v>
                </c:pt>
                <c:pt idx="2">
                  <c:v>6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AE1-4B13-B7EE-EE0ADD55C1B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1218542535124287E-2"/>
          <c:y val="0.80673940757405327"/>
          <c:w val="0.82638440947383163"/>
          <c:h val="6.70701610114200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35946557784887"/>
          <c:y val="0.1786789395736641"/>
          <c:w val="0.58604966974283279"/>
          <c:h val="0.66146550745161958"/>
        </c:manualLayout>
      </c:layout>
      <c:doughnutChart>
        <c:varyColors val="1"/>
        <c:ser>
          <c:idx val="0"/>
          <c:order val="0"/>
          <c:spPr>
            <a:ln w="38100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4CD-4273-AAD3-C8837477ECE9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4CD-4273-AAD3-C8837477ECE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4CD-4273-AAD3-C8837477ECE9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381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4CD-4273-AAD3-C8837477ECE9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13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84CD-4273-AAD3-C8837477ECE9}"/>
                </c:ext>
              </c:extLst>
            </c:dLbl>
            <c:dLbl>
              <c:idx val="1"/>
              <c:layout>
                <c:manualLayout>
                  <c:x val="0"/>
                  <c:y val="1.1949649633763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4CD-4273-AAD3-C8837477EC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Лист2!$I$8:$I$11</c:f>
              <c:strCache>
                <c:ptCount val="4"/>
                <c:pt idx="0">
                  <c:v>УДО</c:v>
                </c:pt>
                <c:pt idx="1">
                  <c:v>ДОУ</c:v>
                </c:pt>
                <c:pt idx="2">
                  <c:v>СОШ</c:v>
                </c:pt>
                <c:pt idx="3">
                  <c:v>СГКСУВ ОУ закрытого типа</c:v>
                </c:pt>
              </c:strCache>
            </c:strRef>
          </c:cat>
          <c:val>
            <c:numRef>
              <c:f>Лист2!$H$8:$H$11</c:f>
              <c:numCache>
                <c:formatCode>General</c:formatCode>
                <c:ptCount val="4"/>
                <c:pt idx="0">
                  <c:v>13</c:v>
                </c:pt>
                <c:pt idx="1">
                  <c:v>2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4CD-4273-AAD3-C8837477ECE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dirty="0" err="1">
                <a:solidFill>
                  <a:srgbClr val="FF0000"/>
                </a:solidFill>
              </a:rPr>
              <a:t>Критериальная</a:t>
            </a:r>
            <a:r>
              <a:rPr lang="ru-RU" dirty="0">
                <a:solidFill>
                  <a:srgbClr val="FF0000"/>
                </a:solidFill>
              </a:rPr>
              <a:t> оценка конкурсного испытания </a:t>
            </a:r>
          </a:p>
          <a:p>
            <a:pPr>
              <a:defRPr>
                <a:solidFill>
                  <a:srgbClr val="FF0000"/>
                </a:solidFill>
              </a:defRPr>
            </a:pPr>
            <a:r>
              <a:rPr lang="ru-RU" dirty="0">
                <a:solidFill>
                  <a:srgbClr val="FF0000"/>
                </a:solidFill>
              </a:rPr>
              <a:t>«Визитная карточка» за 2023 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3.333333333333333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FFD-4090-8B19-B02BEA291FD5}"/>
                </c:ext>
              </c:extLst>
            </c:dLbl>
            <c:dLbl>
              <c:idx val="1"/>
              <c:layout>
                <c:manualLayout>
                  <c:x val="1.5718955789207521E-3"/>
                  <c:y val="-2.209293890537048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420-4E77-AF1A-57B2E0A18E0E}"/>
                </c:ext>
              </c:extLst>
            </c:dLbl>
            <c:dLbl>
              <c:idx val="2"/>
              <c:layout>
                <c:manualLayout>
                  <c:x val="-1.0185185185186882E-3"/>
                  <c:y val="3.9682539682539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FFD-4090-8B19-B02BEA291FD5}"/>
                </c:ext>
              </c:extLst>
            </c:dLbl>
            <c:dLbl>
              <c:idx val="3"/>
              <c:layout>
                <c:manualLayout>
                  <c:x val="-3.333333333333333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FFD-4090-8B19-B02BEA291FD5}"/>
                </c:ext>
              </c:extLst>
            </c:dLbl>
            <c:dLbl>
              <c:idx val="4"/>
              <c:layout>
                <c:manualLayout>
                  <c:x val="-4.7887558216901244E-3"/>
                  <c:y val="7.275048233154282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2340280069781695E-2"/>
                      <c:h val="6.05678789891454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BFFD-4090-8B19-B02BEA291FD5}"/>
                </c:ext>
              </c:extLst>
            </c:dLbl>
            <c:dLbl>
              <c:idx val="5"/>
              <c:layout>
                <c:manualLayout>
                  <c:x val="3.6111111111111109E-3"/>
                  <c:y val="3.968253968253895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FFD-4090-8B19-B02BEA291F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Отражение профессиональных взглядов и позиций ПДО</c:v>
                </c:pt>
                <c:pt idx="1">
                  <c:v>Отражение процесса проф. Деятельности педагога по реализации ДОП</c:v>
                </c:pt>
                <c:pt idx="2">
                  <c:v>Отражение результатов профессиональной деятельности педагога по реализации ДОП</c:v>
                </c:pt>
                <c:pt idx="3">
                  <c:v>Умение определять педагогические цели и задачи</c:v>
                </c:pt>
                <c:pt idx="4">
                  <c:v>Умение обобщать и транслировать опыт своей проф. Деятельности</c:v>
                </c:pt>
                <c:pt idx="5">
                  <c:v>Наличие сведений об участии педагога  в мероприятиях разного уровня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2.2000000000000002</c:v>
                </c:pt>
                <c:pt idx="1">
                  <c:v>1.6</c:v>
                </c:pt>
                <c:pt idx="2">
                  <c:v>1.7</c:v>
                </c:pt>
                <c:pt idx="3">
                  <c:v>1.5</c:v>
                </c:pt>
                <c:pt idx="4">
                  <c:v>1.9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FFD-4090-8B19-B02BEA291F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Отражение профессиональных взглядов и позиций ПДО</c:v>
                </c:pt>
                <c:pt idx="1">
                  <c:v>Отражение процесса проф. Деятельности педагога по реализации ДОП</c:v>
                </c:pt>
                <c:pt idx="2">
                  <c:v>Отражение результатов профессиональной деятельности педагога по реализации ДОП</c:v>
                </c:pt>
                <c:pt idx="3">
                  <c:v>Умение определять педагогические цели и задачи</c:v>
                </c:pt>
                <c:pt idx="4">
                  <c:v>Умение обобщать и транслировать опыт своей проф. Деятельности</c:v>
                </c:pt>
                <c:pt idx="5">
                  <c:v>Наличие сведений об участии педагога  в мероприятиях разного уровня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6-BFFD-4090-8B19-B02BEA291F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Отражение профессиональных взглядов и позиций ПДО</c:v>
                </c:pt>
                <c:pt idx="1">
                  <c:v>Отражение процесса проф. Деятельности педагога по реализации ДОП</c:v>
                </c:pt>
                <c:pt idx="2">
                  <c:v>Отражение результатов профессиональной деятельности педагога по реализации ДОП</c:v>
                </c:pt>
                <c:pt idx="3">
                  <c:v>Умение определять педагогические цели и задачи</c:v>
                </c:pt>
                <c:pt idx="4">
                  <c:v>Умение обобщать и транслировать опыт своей проф. Деятельности</c:v>
                </c:pt>
                <c:pt idx="5">
                  <c:v>Наличие сведений об участии педагога  в мероприятиях разного уровня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7-BFFD-4090-8B19-B02BEA291FD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58758976"/>
        <c:axId val="458758320"/>
      </c:barChart>
      <c:catAx>
        <c:axId val="4587589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8758320"/>
        <c:crosses val="autoZero"/>
        <c:auto val="1"/>
        <c:lblAlgn val="ctr"/>
        <c:lblOffset val="100"/>
        <c:noMultiLvlLbl val="0"/>
      </c:catAx>
      <c:valAx>
        <c:axId val="45875832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8758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dirty="0" err="1">
                <a:solidFill>
                  <a:srgbClr val="FF0000"/>
                </a:solidFill>
              </a:rPr>
              <a:t>Критериальная</a:t>
            </a:r>
            <a:r>
              <a:rPr lang="ru-RU" dirty="0">
                <a:solidFill>
                  <a:srgbClr val="FF0000"/>
                </a:solidFill>
              </a:rPr>
              <a:t> оценка конкурсного испытания </a:t>
            </a:r>
          </a:p>
          <a:p>
            <a:pPr>
              <a:defRPr>
                <a:solidFill>
                  <a:srgbClr val="FF0000"/>
                </a:solidFill>
              </a:defRPr>
            </a:pPr>
            <a:r>
              <a:rPr lang="ru-RU" dirty="0">
                <a:solidFill>
                  <a:srgbClr val="FF0000"/>
                </a:solidFill>
              </a:rPr>
              <a:t>«Презентация конкурсного программно- методического комплекта </a:t>
            </a:r>
          </a:p>
          <a:p>
            <a:pPr>
              <a:defRPr>
                <a:solidFill>
                  <a:srgbClr val="FF0000"/>
                </a:solidFill>
              </a:defRPr>
            </a:pPr>
            <a:r>
              <a:rPr lang="ru-RU" dirty="0">
                <a:solidFill>
                  <a:srgbClr val="FF0000"/>
                </a:solidFill>
              </a:rPr>
              <a:t>реализуемой ДОП» за 2023 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1.0185185185186882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FDF-4F66-B52E-0000CBBA8B6E}"/>
                </c:ext>
              </c:extLst>
            </c:dLbl>
            <c:dLbl>
              <c:idx val="1"/>
              <c:layout>
                <c:manualLayout>
                  <c:x val="-5.648148148148147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FDF-4F66-B52E-0000CBBA8B6E}"/>
                </c:ext>
              </c:extLst>
            </c:dLbl>
            <c:dLbl>
              <c:idx val="2"/>
              <c:layout>
                <c:manualLayout>
                  <c:x val="7.962962962962793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FDF-4F66-B52E-0000CBBA8B6E}"/>
                </c:ext>
              </c:extLst>
            </c:dLbl>
            <c:dLbl>
              <c:idx val="3"/>
              <c:layout>
                <c:manualLayout>
                  <c:x val="-5.648148148148232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FDF-4F66-B52E-0000CBBA8B6E}"/>
                </c:ext>
              </c:extLst>
            </c:dLbl>
            <c:dLbl>
              <c:idx val="4"/>
              <c:layout>
                <c:manualLayout>
                  <c:x val="-5.6481481481481478E-3"/>
                  <c:y val="-7.275048233154282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FDF-4F66-B52E-0000CBBA8B6E}"/>
                </c:ext>
              </c:extLst>
            </c:dLbl>
            <c:dLbl>
              <c:idx val="5"/>
              <c:layout>
                <c:manualLayout>
                  <c:x val="-1.0185185185186034E-3"/>
                  <c:y val="-3.637524116577141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FDF-4F66-B52E-0000CBBA8B6E}"/>
                </c:ext>
              </c:extLst>
            </c:dLbl>
            <c:dLbl>
              <c:idx val="6"/>
              <c:layout>
                <c:manualLayout>
                  <c:x val="-7.962962962962963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FDF-4F66-B52E-0000CBBA8B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Наличие на сайте ОО утвержденной ДОП</c:v>
                </c:pt>
                <c:pt idx="1">
                  <c:v>Соответствие структуры ДОП</c:v>
                </c:pt>
                <c:pt idx="2">
                  <c:v>Соответствие содержания ДОП направленности, цели, задачам обучения и воспитания целевой аудитории детей</c:v>
                </c:pt>
                <c:pt idx="3">
                  <c:v>Наличие и целесообразность планируемых результатов, организационно-педагогических условий, порядка и форм текущего контроля и промежут. Аттестации</c:v>
                </c:pt>
                <c:pt idx="4">
                  <c:v>Наличие и целесообразность оценочных и методических материалов ДОП</c:v>
                </c:pt>
                <c:pt idx="5">
                  <c:v>Наличие положительной динамики результативности за текущий период реализации ДОП</c:v>
                </c:pt>
                <c:pt idx="6">
                  <c:v>Наличие системы оценки качества реализации ДОП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3.3</c:v>
                </c:pt>
                <c:pt idx="1">
                  <c:v>2.6</c:v>
                </c:pt>
                <c:pt idx="2">
                  <c:v>1.6</c:v>
                </c:pt>
                <c:pt idx="3">
                  <c:v>1.8</c:v>
                </c:pt>
                <c:pt idx="4">
                  <c:v>1.7</c:v>
                </c:pt>
                <c:pt idx="5">
                  <c:v>1.9</c:v>
                </c:pt>
                <c:pt idx="6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FDF-4F66-B52E-0000CBBA8B6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Наличие на сайте ОО утвержденной ДОП</c:v>
                </c:pt>
                <c:pt idx="1">
                  <c:v>Соответствие структуры ДОП</c:v>
                </c:pt>
                <c:pt idx="2">
                  <c:v>Соответствие содержания ДОП направленности, цели, задачам обучения и воспитания целевой аудитории детей</c:v>
                </c:pt>
                <c:pt idx="3">
                  <c:v>Наличие и целесообразность планируемых результатов, организационно-педагогических условий, порядка и форм текущего контроля и промежут. Аттестации</c:v>
                </c:pt>
                <c:pt idx="4">
                  <c:v>Наличие и целесообразность оценочных и методических материалов ДОП</c:v>
                </c:pt>
                <c:pt idx="5">
                  <c:v>Наличие положительной динамики результативности за текущий период реализации ДОП</c:v>
                </c:pt>
                <c:pt idx="6">
                  <c:v>Наличие системы оценки качества реализации ДОП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FDF-4F66-B52E-0000CBBA8B6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Наличие на сайте ОО утвержденной ДОП</c:v>
                </c:pt>
                <c:pt idx="1">
                  <c:v>Соответствие структуры ДОП</c:v>
                </c:pt>
                <c:pt idx="2">
                  <c:v>Соответствие содержания ДОП направленности, цели, задачам обучения и воспитания целевой аудитории детей</c:v>
                </c:pt>
                <c:pt idx="3">
                  <c:v>Наличие и целесообразность планируемых результатов, организационно-педагогических условий, порядка и форм текущего контроля и промежут. Аттестации</c:v>
                </c:pt>
                <c:pt idx="4">
                  <c:v>Наличие и целесообразность оценочных и методических материалов ДОП</c:v>
                </c:pt>
                <c:pt idx="5">
                  <c:v>Наличие положительной динамики результативности за текущий период реализации ДОП</c:v>
                </c:pt>
                <c:pt idx="6">
                  <c:v>Наличие системы оценки качества реализации ДОП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9-FFDF-4F66-B52E-0000CBBA8B6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623709696"/>
        <c:axId val="623711008"/>
      </c:barChart>
      <c:catAx>
        <c:axId val="623709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3711008"/>
        <c:crosses val="autoZero"/>
        <c:auto val="1"/>
        <c:lblAlgn val="ctr"/>
        <c:lblOffset val="100"/>
        <c:noMultiLvlLbl val="0"/>
      </c:catAx>
      <c:valAx>
        <c:axId val="62371100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3709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dirty="0" err="1">
                <a:solidFill>
                  <a:srgbClr val="FF0000"/>
                </a:solidFill>
              </a:rPr>
              <a:t>Критериальная</a:t>
            </a:r>
            <a:r>
              <a:rPr lang="ru-RU" dirty="0">
                <a:solidFill>
                  <a:srgbClr val="FF0000"/>
                </a:solidFill>
              </a:rPr>
              <a:t> оценка конкурсного испытания </a:t>
            </a:r>
          </a:p>
          <a:p>
            <a:pPr>
              <a:defRPr>
                <a:solidFill>
                  <a:srgbClr val="FF0000"/>
                </a:solidFill>
              </a:defRPr>
            </a:pPr>
            <a:r>
              <a:rPr lang="ru-RU" dirty="0">
                <a:solidFill>
                  <a:srgbClr val="FF0000"/>
                </a:solidFill>
              </a:rPr>
              <a:t>«Моё образовательное решение - глобальным вызовам» за 2023год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3.611111111111110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478-4EBF-BF48-206B72867EE1}"/>
                </c:ext>
              </c:extLst>
            </c:dLbl>
            <c:dLbl>
              <c:idx val="1"/>
              <c:layout>
                <c:manualLayout>
                  <c:x val="-3.6111111111112809E-3"/>
                  <c:y val="-7.275048233154282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478-4EBF-BF48-206B72867EE1}"/>
                </c:ext>
              </c:extLst>
            </c:dLbl>
            <c:dLbl>
              <c:idx val="2"/>
              <c:layout>
                <c:manualLayout>
                  <c:x val="-7.962962962962963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478-4EBF-BF48-206B72867EE1}"/>
                </c:ext>
              </c:extLst>
            </c:dLbl>
            <c:dLbl>
              <c:idx val="3"/>
              <c:layout>
                <c:manualLayout>
                  <c:x val="-7.9629629629629634E-3"/>
                  <c:y val="-3.9682539682539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78-4EBF-BF48-206B72867E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Понимание и осмысление глобальных вызовов как угроз и точек развития для ДОД</c:v>
                </c:pt>
                <c:pt idx="1">
                  <c:v>Видеообращение содержит образовательное решение в рамках реализуемой программы</c:v>
                </c:pt>
                <c:pt idx="2">
                  <c:v>Актуальность и целесообразность предложений  с учетом возможности из реализации</c:v>
                </c:pt>
                <c:pt idx="3">
                  <c:v>Культура публичного выступления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1.8</c:v>
                </c:pt>
                <c:pt idx="1">
                  <c:v>1.5</c:v>
                </c:pt>
                <c:pt idx="2">
                  <c:v>1.7</c:v>
                </c:pt>
                <c:pt idx="3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78-4EBF-BF48-206B72867EE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Понимание и осмысление глобальных вызовов как угроз и точек развития для ДОД</c:v>
                </c:pt>
                <c:pt idx="1">
                  <c:v>Видеообращение содержит образовательное решение в рамках реализуемой программы</c:v>
                </c:pt>
                <c:pt idx="2">
                  <c:v>Актуальность и целесообразность предложений  с учетом возможности из реализации</c:v>
                </c:pt>
                <c:pt idx="3">
                  <c:v>Культура публичного выступления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5-4478-4EBF-BF48-206B72867EE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Понимание и осмысление глобальных вызовов как угроз и точек развития для ДОД</c:v>
                </c:pt>
                <c:pt idx="1">
                  <c:v>Видеообращение содержит образовательное решение в рамках реализуемой программы</c:v>
                </c:pt>
                <c:pt idx="2">
                  <c:v>Актуальность и целесообразность предложений  с учетом возможности из реализации</c:v>
                </c:pt>
                <c:pt idx="3">
                  <c:v>Культура публичного выступления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6-4478-4EBF-BF48-206B72867EE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64247328"/>
        <c:axId val="464240768"/>
      </c:barChart>
      <c:catAx>
        <c:axId val="464247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4240768"/>
        <c:crosses val="autoZero"/>
        <c:auto val="1"/>
        <c:lblAlgn val="ctr"/>
        <c:lblOffset val="100"/>
        <c:noMultiLvlLbl val="0"/>
      </c:catAx>
      <c:valAx>
        <c:axId val="46424076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4247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dirty="0" err="1">
                <a:solidFill>
                  <a:srgbClr val="FF0000"/>
                </a:solidFill>
              </a:rPr>
              <a:t>Критериальная</a:t>
            </a:r>
            <a:r>
              <a:rPr lang="ru-RU" dirty="0">
                <a:solidFill>
                  <a:srgbClr val="FF0000"/>
                </a:solidFill>
              </a:rPr>
              <a:t> оценка конкурсного испытания «Открытый мастер-класс «Новые формы организации обучения и воспитания детей в дополнительном образовании» за 2023 год</a:t>
            </a:r>
          </a:p>
        </c:rich>
      </c:tx>
      <c:layout>
        <c:manualLayout>
          <c:xMode val="edge"/>
          <c:yMode val="edge"/>
          <c:x val="0.12272727272727271"/>
          <c:y val="1.0989010989010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baseline="0">
              <a:solidFill>
                <a:srgbClr val="FF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50321150364225864"/>
          <c:y val="0.14236263736263735"/>
          <c:w val="0.48291815795752802"/>
          <c:h val="0.7937149202503532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1.1918396564065856E-3"/>
                  <c:y val="-5.49450549450562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34F-402F-BA4D-6EC3E7CE9110}"/>
                </c:ext>
              </c:extLst>
            </c:dLbl>
            <c:dLbl>
              <c:idx val="1"/>
              <c:layout>
                <c:manualLayout>
                  <c:x val="-4.889582095464448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9117647058823528E-2"/>
                      <c:h val="4.574183034812956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234F-402F-BA4D-6EC3E7CE9110}"/>
                </c:ext>
              </c:extLst>
            </c:dLbl>
            <c:dLbl>
              <c:idx val="2"/>
              <c:layout>
                <c:manualLayout>
                  <c:x val="1.296296296296296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34F-402F-BA4D-6EC3E7CE9110}"/>
                </c:ext>
              </c:extLst>
            </c:dLbl>
            <c:dLbl>
              <c:idx val="3"/>
              <c:layout>
                <c:manualLayout>
                  <c:x val="-7.962962962962963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4F-402F-BA4D-6EC3E7CE9110}"/>
                </c:ext>
              </c:extLst>
            </c:dLbl>
            <c:dLbl>
              <c:idx val="4"/>
              <c:layout>
                <c:manualLayout>
                  <c:x val="-4.9301724984912951E-3"/>
                  <c:y val="-3.968302039168180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34F-402F-BA4D-6EC3E7CE9110}"/>
                </c:ext>
              </c:extLst>
            </c:dLbl>
            <c:dLbl>
              <c:idx val="5"/>
              <c:layout>
                <c:manualLayout>
                  <c:x val="-1.296296296296296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34F-402F-BA4D-6EC3E7CE9110}"/>
                </c:ext>
              </c:extLst>
            </c:dLbl>
            <c:dLbl>
              <c:idx val="6"/>
              <c:layout>
                <c:manualLayout>
                  <c:x val="-1.0185185185185184E-3"/>
                  <c:y val="-7.275048233154282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34F-402F-BA4D-6EC3E7CE9110}"/>
                </c:ext>
              </c:extLst>
            </c:dLbl>
            <c:dLbl>
              <c:idx val="7"/>
              <c:layout>
                <c:manualLayout>
                  <c:x val="-3.3333333333333335E-3"/>
                  <c:y val="-3.637524116577141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34F-402F-BA4D-6EC3E7CE9110}"/>
                </c:ext>
              </c:extLst>
            </c:dLbl>
            <c:dLbl>
              <c:idx val="8"/>
              <c:layout>
                <c:manualLayout>
                  <c:x val="-1.0185185185185184E-3"/>
                  <c:y val="3.96825396825393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34F-402F-BA4D-6EC3E7CE9110}"/>
                </c:ext>
              </c:extLst>
            </c:dLbl>
            <c:dLbl>
              <c:idx val="9"/>
              <c:layout>
                <c:manualLayout>
                  <c:x val="-1.8209889539208669E-3"/>
                  <c:y val="-1.83150183150183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34F-402F-BA4D-6EC3E7CE91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Умение выявить и представить новую форму организации обучения и воспитания детей в рамках реализации ДОП</c:v>
                </c:pt>
                <c:pt idx="1">
                  <c:v>Умение дифференцировать и предъявить новые проф. Компетенции по внедрению новых форм в обучение и воспитание детей по ДОП</c:v>
                </c:pt>
                <c:pt idx="2">
                  <c:v>Умение представить педагогически обоснованные и эффек. Формы, методы, средства и приемы обучения и воспитания в рамках ДОП</c:v>
                </c:pt>
                <c:pt idx="3">
                  <c:v>Умение вовлечь слушателей мастер-класса в конструктивный диалог и достичь планируемого результата</c:v>
                </c:pt>
                <c:pt idx="4">
                  <c:v>Умение целесообразного и обоснованного использования информационно-коммуникац. технологий, электронных ресурсов</c:v>
                </c:pt>
                <c:pt idx="5">
                  <c:v>Умение отрефлексировать и представить эффективные практики методического обеспечения качества реализации ДОП</c:v>
                </c:pt>
                <c:pt idx="6">
                  <c:v>Умение отрефлексировать и представить эффективные практики методического сопровождения профориентации обучающихся при реализации ДОП</c:v>
                </c:pt>
                <c:pt idx="7">
                  <c:v>Умение отрефлексировать и представить эффективные практики методического сопровождения благоприятного психол. климата и пед. поддержки  обучающихся при реализации ДОП</c:v>
                </c:pt>
                <c:pt idx="8">
                  <c:v>Умение обеспечить целостность и завершенность мастер-класса, оригинальность формы его проведения</c:v>
                </c:pt>
                <c:pt idx="9">
                  <c:v>Умение анализировать мастер-класс для установления соответствия содержания, методов и средств поставленным целям и задачам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2.9</c:v>
                </c:pt>
                <c:pt idx="1">
                  <c:v>2.8</c:v>
                </c:pt>
                <c:pt idx="2">
                  <c:v>2.7</c:v>
                </c:pt>
                <c:pt idx="3">
                  <c:v>3.2</c:v>
                </c:pt>
                <c:pt idx="4">
                  <c:v>3.6</c:v>
                </c:pt>
                <c:pt idx="5">
                  <c:v>2.8</c:v>
                </c:pt>
                <c:pt idx="6">
                  <c:v>2.6</c:v>
                </c:pt>
                <c:pt idx="7">
                  <c:v>3</c:v>
                </c:pt>
                <c:pt idx="8">
                  <c:v>2.4</c:v>
                </c:pt>
                <c:pt idx="9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34F-402F-BA4D-6EC3E7CE911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Умение выявить и представить новую форму организации обучения и воспитания детей в рамках реализации ДОП</c:v>
                </c:pt>
                <c:pt idx="1">
                  <c:v>Умение дифференцировать и предъявить новые проф. Компетенции по внедрению новых форм в обучение и воспитание детей по ДОП</c:v>
                </c:pt>
                <c:pt idx="2">
                  <c:v>Умение представить педагогически обоснованные и эффек. Формы, методы, средства и приемы обучения и воспитания в рамках ДОП</c:v>
                </c:pt>
                <c:pt idx="3">
                  <c:v>Умение вовлечь слушателей мастер-класса в конструктивный диалог и достичь планируемого результата</c:v>
                </c:pt>
                <c:pt idx="4">
                  <c:v>Умение целесообразного и обоснованного использования информационно-коммуникац. технологий, электронных ресурсов</c:v>
                </c:pt>
                <c:pt idx="5">
                  <c:v>Умение отрефлексировать и представить эффективные практики методического обеспечения качества реализации ДОП</c:v>
                </c:pt>
                <c:pt idx="6">
                  <c:v>Умение отрефлексировать и представить эффективные практики методического сопровождения профориентации обучающихся при реализации ДОП</c:v>
                </c:pt>
                <c:pt idx="7">
                  <c:v>Умение отрефлексировать и представить эффективные практики методического сопровождения благоприятного психол. климата и пед. поддержки  обучающихся при реализации ДОП</c:v>
                </c:pt>
                <c:pt idx="8">
                  <c:v>Умение обеспечить целостность и завершенность мастер-класса, оригинальность формы его проведения</c:v>
                </c:pt>
                <c:pt idx="9">
                  <c:v>Умение анализировать мастер-класс для установления соответствия содержания, методов и средств поставленным целям и задачам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</c:numCache>
            </c:numRef>
          </c:val>
          <c:extLst>
            <c:ext xmlns:c16="http://schemas.microsoft.com/office/drawing/2014/chart" uri="{C3380CC4-5D6E-409C-BE32-E72D297353CC}">
              <c16:uniqueId val="{0000000A-234F-402F-BA4D-6EC3E7CE911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Умение выявить и представить новую форму организации обучения и воспитания детей в рамках реализации ДОП</c:v>
                </c:pt>
                <c:pt idx="1">
                  <c:v>Умение дифференцировать и предъявить новые проф. Компетенции по внедрению новых форм в обучение и воспитание детей по ДОП</c:v>
                </c:pt>
                <c:pt idx="2">
                  <c:v>Умение представить педагогически обоснованные и эффек. Формы, методы, средства и приемы обучения и воспитания в рамках ДОП</c:v>
                </c:pt>
                <c:pt idx="3">
                  <c:v>Умение вовлечь слушателей мастер-класса в конструктивный диалог и достичь планируемого результата</c:v>
                </c:pt>
                <c:pt idx="4">
                  <c:v>Умение целесообразного и обоснованного использования информационно-коммуникац. технологий, электронных ресурсов</c:v>
                </c:pt>
                <c:pt idx="5">
                  <c:v>Умение отрефлексировать и представить эффективные практики методического обеспечения качества реализации ДОП</c:v>
                </c:pt>
                <c:pt idx="6">
                  <c:v>Умение отрефлексировать и представить эффективные практики методического сопровождения профориентации обучающихся при реализации ДОП</c:v>
                </c:pt>
                <c:pt idx="7">
                  <c:v>Умение отрефлексировать и представить эффективные практики методического сопровождения благоприятного психол. климата и пед. поддержки  обучающихся при реализации ДОП</c:v>
                </c:pt>
                <c:pt idx="8">
                  <c:v>Умение обеспечить целостность и завершенность мастер-класса, оригинальность формы его проведения</c:v>
                </c:pt>
                <c:pt idx="9">
                  <c:v>Умение анализировать мастер-класс для установления соответствия содержания, методов и средств поставленным целям и задачам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</c:numCache>
            </c:numRef>
          </c:val>
          <c:extLst>
            <c:ext xmlns:c16="http://schemas.microsoft.com/office/drawing/2014/chart" uri="{C3380CC4-5D6E-409C-BE32-E72D297353CC}">
              <c16:uniqueId val="{0000000B-234F-402F-BA4D-6EC3E7CE911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72456376"/>
        <c:axId val="472457360"/>
      </c:barChart>
      <c:catAx>
        <c:axId val="472456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2457360"/>
        <c:crosses val="autoZero"/>
        <c:auto val="1"/>
        <c:lblAlgn val="ctr"/>
        <c:lblOffset val="100"/>
        <c:noMultiLvlLbl val="0"/>
      </c:catAx>
      <c:valAx>
        <c:axId val="47245736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2456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0.40412</cdr:x>
      <cdr:y>0.34441</cdr:y>
    </cdr:from>
    <cdr:to>
      <cdr:x>0.50506</cdr:x>
      <cdr:y>0.42292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F51F8BB3-F468-9F77-BC9C-CDCB2D96B0BF}"/>
            </a:ext>
          </a:extLst>
        </cdr:cNvPr>
        <cdr:cNvSpPr txBox="1"/>
      </cdr:nvSpPr>
      <cdr:spPr>
        <a:xfrm xmlns:a="http://schemas.openxmlformats.org/drawingml/2006/main">
          <a:off x="4157132" y="2354513"/>
          <a:ext cx="1038408" cy="5367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dirty="0">
              <a:solidFill>
                <a:srgbClr val="FF0000"/>
              </a:solidFill>
            </a:rPr>
            <a:t>2022год</a:t>
          </a:r>
        </a:p>
      </cdr:txBody>
    </cdr:sp>
  </cdr:relSizeAnchor>
  <cdr:relSizeAnchor xmlns:cdr="http://schemas.openxmlformats.org/drawingml/2006/chartDrawing">
    <cdr:from>
      <cdr:x>0.42125</cdr:x>
      <cdr:y>0.41745</cdr:y>
    </cdr:from>
    <cdr:to>
      <cdr:x>0.48792</cdr:x>
      <cdr:y>0.5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FA58FB4F-32C2-F684-A645-2D60DF9F9229}"/>
            </a:ext>
          </a:extLst>
        </cdr:cNvPr>
        <cdr:cNvSpPr txBox="1"/>
      </cdr:nvSpPr>
      <cdr:spPr>
        <a:xfrm xmlns:a="http://schemas.openxmlformats.org/drawingml/2006/main">
          <a:off x="4333436" y="2853834"/>
          <a:ext cx="685800" cy="5643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600" dirty="0">
              <a:solidFill>
                <a:srgbClr val="FF0000"/>
              </a:solidFill>
            </a:rPr>
            <a:t>28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0.39332</cdr:x>
      <cdr:y>0.36582</cdr:y>
    </cdr:from>
    <cdr:to>
      <cdr:x>0.5173</cdr:x>
      <cdr:y>0.48657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C073ABFA-3825-7542-F041-352679D4D37A}"/>
            </a:ext>
          </a:extLst>
        </cdr:cNvPr>
        <cdr:cNvSpPr txBox="1"/>
      </cdr:nvSpPr>
      <cdr:spPr>
        <a:xfrm xmlns:a="http://schemas.openxmlformats.org/drawingml/2006/main">
          <a:off x="2038048" y="1951259"/>
          <a:ext cx="642381" cy="6440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3600" dirty="0">
              <a:solidFill>
                <a:srgbClr val="FF0000"/>
              </a:solidFill>
            </a:rPr>
            <a:t>37</a:t>
          </a:r>
        </a:p>
      </cdr:txBody>
    </cdr:sp>
  </cdr:relSizeAnchor>
  <cdr:relSizeAnchor xmlns:cdr="http://schemas.openxmlformats.org/drawingml/2006/chartDrawing">
    <cdr:from>
      <cdr:x>0.83824</cdr:x>
      <cdr:y>0.44989</cdr:y>
    </cdr:from>
    <cdr:to>
      <cdr:x>1</cdr:x>
      <cdr:y>0.5249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C6FD78D0-75DC-EF0D-E3DC-BF4C2003972B}"/>
            </a:ext>
          </a:extLst>
        </cdr:cNvPr>
        <cdr:cNvSpPr txBox="1"/>
      </cdr:nvSpPr>
      <cdr:spPr>
        <a:xfrm xmlns:a="http://schemas.openxmlformats.org/drawingml/2006/main">
          <a:off x="4471147" y="2399705"/>
          <a:ext cx="862853" cy="4001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2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0.46813</cdr:x>
      <cdr:y>0.38033</cdr:y>
    </cdr:from>
    <cdr:to>
      <cdr:x>0.64062</cdr:x>
      <cdr:y>0.4645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B731AFD-7C7F-2A85-A304-D4D62B66C299}"/>
            </a:ext>
          </a:extLst>
        </cdr:cNvPr>
        <cdr:cNvSpPr txBox="1"/>
      </cdr:nvSpPr>
      <cdr:spPr>
        <a:xfrm xmlns:a="http://schemas.openxmlformats.org/drawingml/2006/main">
          <a:off x="3235043" y="2425297"/>
          <a:ext cx="1191960" cy="5367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dirty="0">
              <a:solidFill>
                <a:srgbClr val="FF0000"/>
              </a:solidFill>
            </a:rPr>
            <a:t>2023год</a:t>
          </a:r>
        </a:p>
      </cdr:txBody>
    </cdr:sp>
  </cdr:relSizeAnchor>
  <cdr:relSizeAnchor xmlns:cdr="http://schemas.openxmlformats.org/drawingml/2006/chartDrawing">
    <cdr:from>
      <cdr:x>0.49303</cdr:x>
      <cdr:y>0.45935</cdr:y>
    </cdr:from>
    <cdr:to>
      <cdr:x>0.6054</cdr:x>
      <cdr:y>0.55495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1F1D4A61-7B33-DEF1-3E5C-7F58FE6F8D21}"/>
            </a:ext>
          </a:extLst>
        </cdr:cNvPr>
        <cdr:cNvSpPr txBox="1"/>
      </cdr:nvSpPr>
      <cdr:spPr>
        <a:xfrm xmlns:a="http://schemas.openxmlformats.org/drawingml/2006/main">
          <a:off x="3407099" y="2929183"/>
          <a:ext cx="776526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600" dirty="0">
              <a:solidFill>
                <a:srgbClr val="FF0000"/>
              </a:solidFill>
            </a:rPr>
            <a:t>21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5DF41440-62BB-03DB-15DB-2BD7499D78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4437FA6-5959-BA00-D6C5-ABC95532CA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EC142-F75A-4289-B67D-6B888DE5323D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AFB942D-D917-8D70-8341-B2F81A3328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12CD578-4CB6-1CE9-F91F-DF25F29D8E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F2E7E-B34F-488A-ABB1-CACABF89D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564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30B93-15A6-42C8-8EE6-77F90EEF1249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724F7-1F50-49F3-B95D-3AE788E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21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815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131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794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842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185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895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8345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5785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0267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5439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677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654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8410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2608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3504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0225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2056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6634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3390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5466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2213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758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1851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9459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627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612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827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790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020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93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724F7-1F50-49F3-B95D-3AE788E6DBA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589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mailto:katena.rukosueva.77@mail.ru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ocvvr.sakhalin.gov.ru/konkursy-dlya-pedagogov-sahalinskoj-oblasti/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.jpe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1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1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katena.rukosueva.77@mail.ru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1.jpe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408"/>
            <a:ext cx="18288000" cy="102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6667500"/>
            <a:ext cx="1706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</a:t>
            </a:r>
          </a:p>
          <a:p>
            <a:r>
              <a:rPr lang="ru-RU" sz="28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Рукосуева Екатерина Владимировна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методист отдела методической поддержки образовательных программ и внедрению новых форм образования Регионального модельного центра.</a:t>
            </a:r>
          </a:p>
          <a:p>
            <a:endParaRPr lang="ru-RU" sz="20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2340439"/>
            <a:ext cx="16002000" cy="437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Информационно-аналитическая справка</a:t>
            </a:r>
          </a:p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проведения регионального этапа Всероссийского конкурса профессионального мастерства работников сферы дополнительного образования «Сердце отдаю детям»</a:t>
            </a:r>
          </a:p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2021, 2022, 2023 годы</a:t>
            </a:r>
          </a:p>
          <a:p>
            <a:pPr algn="ctr">
              <a:lnSpc>
                <a:spcPct val="150000"/>
              </a:lnSpc>
            </a:pP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B53554-AD4C-9338-B3E8-7E2EF52CC821}"/>
              </a:ext>
            </a:extLst>
          </p:cNvPr>
          <p:cNvSpPr txBox="1"/>
          <p:nvPr/>
        </p:nvSpPr>
        <p:spPr>
          <a:xfrm>
            <a:off x="304800" y="9867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0198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0" y="43109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1714499" y="1628492"/>
            <a:ext cx="14249400" cy="868467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6097024" y="266699"/>
            <a:ext cx="9768637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28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ЗАДАНИЕ «ПРЕЗЕНТАЦИЯ ПРОГРАММНО-МЕТОДИЧЕСКОГО КОМПЛЕКТА РЕАЛИЗУЕМОЙ ДОП»</a:t>
            </a:r>
            <a:endParaRPr lang="en-US" sz="28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09600" y="2566091"/>
          <a:ext cx="16344369" cy="7073210"/>
        </p:xfrm>
        <a:graphic>
          <a:graphicData uri="http://schemas.openxmlformats.org/drawingml/2006/table">
            <a:tbl>
              <a:tblPr/>
              <a:tblGrid>
                <a:gridCol w="1942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32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оформлению ПМК</a:t>
                      </a:r>
                    </a:p>
                  </a:txBody>
                  <a:tcPr marL="24030" marR="24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Комплект должен включать следующие разделы: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Дополнительную общеобразовательную программу (далее –Программа) участника в электронном виде в формате Word, титульный лист Программы в формате .</a:t>
                      </a:r>
                      <a:r>
                        <a:rPr lang="ru-RU" sz="20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pdf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(утвержден руководителем учреждения, печать ОО).</a:t>
                      </a: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Программа </a:t>
                      </a:r>
                      <a:r>
                        <a:rPr lang="ru-RU" sz="20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д.б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оформлена в соответствии с требованиями к содержанию и структуре ДОП согласно распоряжению МОСО от 16.09.2021г. № 3.12-1170р «Методические рекомендации по проектированию и реализации ДОП»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https://ocvvr.sakhalin.gov.ru/konkursy-dlya-pedagogov-sahalinskoj-oblasti/</a:t>
                      </a:r>
                      <a:r>
                        <a:rPr lang="ru-RU" sz="20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(ссылка на сайт ГБОУДО ОЦВВР).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аннотация реализуемой Программы (до 4 листов) (документ 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Word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+ ссылка);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аннотация основных методических разработок к программе (при наличии) (до 5 листов) (документ 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Word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+ссылка);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"/>
                        <a:tabLst/>
                        <a:defRPr/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динамика результативности реализации программы за сопоставимые периоды обучения, представленная в таблицах или графиках (до 2 листов) (документ 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Word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+ссылка).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Так же необходимо предоставить ссылки на полные тексты программно-методических документов и материалов, 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размещенных на официальном сайте ОО.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Ссылки </a:t>
                      </a:r>
                      <a:r>
                        <a:rPr lang="ru-RU" sz="20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д.б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активными.</a:t>
                      </a:r>
                    </a:p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Документы и ссылки на полные тексты программно-методических документов и материалов, размещенных на официальном сайте образовательной организации, предоставляются участником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 срок до 30.12.2022г.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 электронную почту </a:t>
                      </a:r>
                      <a:r>
                        <a:rPr lang="en-US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hlinkClick r:id="rId7"/>
                        </a:rPr>
                        <a:t>katena.rukosueva.77@mail.ru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Сведения должны быть представлены в любой целесообразной наглядной форме (презентации, графиках, таблицах, диаграммах, или описаниях), установленной образовательной организацией самостоятельно.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!!!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 сайте ОО документы необходимо разместить в одной вкладке, под названием Конкурса, в порядке указанном выше.</a:t>
                      </a:r>
                    </a:p>
                  </a:txBody>
                  <a:tcPr marL="24030" marR="24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45AF678-C602-8D16-3C0C-E40820DD5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704316"/>
            <a:ext cx="16916400" cy="547154"/>
          </a:xfrm>
        </p:spPr>
        <p:txBody>
          <a:bodyPr>
            <a:noAutofit/>
          </a:bodyPr>
          <a:lstStyle/>
          <a:p>
            <a:r>
              <a:rPr lang="ru-RU" sz="2800" dirty="0"/>
              <a:t>Требования к оформлению программно-методического комплекта</a:t>
            </a:r>
          </a:p>
        </p:txBody>
      </p:sp>
    </p:spTree>
    <p:extLst>
      <p:ext uri="{BB962C8B-B14F-4D97-AF65-F5344CB8AC3E}">
        <p14:creationId xmlns:p14="http://schemas.microsoft.com/office/powerpoint/2010/main" val="3235774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 l="12317" t="7564" r="10911" b="12024"/>
          <a:stretch>
            <a:fillRect/>
          </a:stretch>
        </p:blipFill>
        <p:spPr>
          <a:xfrm>
            <a:off x="0" y="46573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1752600" y="1699699"/>
            <a:ext cx="14249400" cy="1629840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888938" y="1635185"/>
            <a:ext cx="13976723" cy="17081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7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ЗАДАНИЕ «ПРЕЗЕНТАЦИЯ КОНКУРСНОГО ПРОГРАММНО-МЕТОДИЧЕСКОГО КОМПЛЕКТА РЕАЛИЗУЕМОЙ ДОП»</a:t>
            </a:r>
            <a:endParaRPr lang="en-US" sz="37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9201" y="3689342"/>
          <a:ext cx="15925800" cy="57975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6086">
                  <a:extLst>
                    <a:ext uri="{9D8B030D-6E8A-4147-A177-3AD203B41FA5}">
                      <a16:colId xmlns:a16="http://schemas.microsoft.com/office/drawing/2014/main" val="3988496932"/>
                    </a:ext>
                  </a:extLst>
                </a:gridCol>
                <a:gridCol w="15299714">
                  <a:extLst>
                    <a:ext uri="{9D8B030D-6E8A-4147-A177-3AD203B41FA5}">
                      <a16:colId xmlns:a16="http://schemas.microsoft.com/office/drawing/2014/main" val="4047343965"/>
                    </a:ext>
                  </a:extLst>
                </a:gridCol>
              </a:tblGrid>
              <a:tr h="71210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Критерии оценки дополнительной общеобразовательной программы и качества (результативности) ее реализации 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177787"/>
                  </a:ext>
                </a:extLst>
              </a:tr>
              <a:tr h="7121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2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0991463"/>
                  </a:ext>
                </a:extLst>
              </a:tr>
              <a:tr h="5340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endParaRPr lang="ru-RU" sz="2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на сайте ОО утвержденной дополнительной общеобразовательной программы (ДОП)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1194086"/>
                  </a:ext>
                </a:extLst>
              </a:tr>
              <a:tr h="4351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endParaRPr lang="ru-RU" sz="2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Соответствие структуры ДОП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2078384"/>
                  </a:ext>
                </a:extLst>
              </a:tr>
              <a:tr h="4869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endParaRPr lang="ru-RU" sz="2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Соответствие содержания ДОП направленности, цели, задачам обучения и воспитания целевой аудитории детей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2602669"/>
                  </a:ext>
                </a:extLst>
              </a:tr>
              <a:tr h="7342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2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и целесообразность планируемых результатов, организационно-педагогических условий, порядка и форм текущего контроля и промежуточной аттестации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1328732"/>
                  </a:ext>
                </a:extLst>
              </a:tr>
              <a:tr h="4335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2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и целесообразность оценочных и методических материалов ДОП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6188897"/>
                  </a:ext>
                </a:extLst>
              </a:tr>
              <a:tr h="356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положительной динамики результативности за текущий период реализации ДОП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0726447"/>
                  </a:ext>
                </a:extLst>
              </a:tr>
              <a:tr h="7121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2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системы оценки качества реализации ДОП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9510590"/>
                  </a:ext>
                </a:extLst>
              </a:tr>
              <a:tr h="6812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Максимальное количество баллов - 28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0422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589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38" y="-257176"/>
            <a:ext cx="18745200" cy="10544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BFE90E-CC18-2F68-887F-A8E24BDCEF49}"/>
              </a:ext>
            </a:extLst>
          </p:cNvPr>
          <p:cNvSpPr txBox="1"/>
          <p:nvPr/>
        </p:nvSpPr>
        <p:spPr>
          <a:xfrm>
            <a:off x="762000" y="97917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E8B688-3B12-6A1C-FC8F-624C55BA547F}"/>
              </a:ext>
            </a:extLst>
          </p:cNvPr>
          <p:cNvSpPr txBox="1"/>
          <p:nvPr/>
        </p:nvSpPr>
        <p:spPr>
          <a:xfrm>
            <a:off x="1828800" y="3231302"/>
            <a:ext cx="15544800" cy="6311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Оценивание выполнения конкурсного задания осуществлялось по 7-ми критериям. </a:t>
            </a:r>
          </a:p>
          <a:p>
            <a:pPr marL="457200"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Мах балл 4.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Максимальное количество баллов за конкурсное испытание – 28.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Среднее значение оценки за конкурсное испытание 18,3 балла, что составляет 65,3 % от мах возможной оценки.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endParaRPr lang="ru-RU" sz="4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285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74"/>
            <a:ext cx="18288000" cy="102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C8E7406-3CD8-2D57-AA20-A608B72D1F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9195603"/>
              </p:ext>
            </p:extLst>
          </p:nvPr>
        </p:nvGraphicFramePr>
        <p:xfrm>
          <a:off x="2895600" y="2340439"/>
          <a:ext cx="13792200" cy="6003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CFB1AB3-CBCD-2580-8294-3662174F5A01}"/>
              </a:ext>
            </a:extLst>
          </p:cNvPr>
          <p:cNvSpPr txBox="1"/>
          <p:nvPr/>
        </p:nvSpPr>
        <p:spPr>
          <a:xfrm>
            <a:off x="304800" y="99441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32910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0" y="43109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2551860" y="1699699"/>
            <a:ext cx="12984439" cy="1361507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2094656" y="1699699"/>
            <a:ext cx="13976723" cy="11387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7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ЗАДАНИЕ «МОЕ ОБРАЗОВАТЕЛЬНОЕ РЕШЕНИЕ-ГЛОБАЛЬНЫМ ВЫЗОВАМ»</a:t>
            </a:r>
            <a:endParaRPr lang="en-US" sz="37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62917" y="3263200"/>
          <a:ext cx="16840200" cy="6910452"/>
        </p:xfrm>
        <a:graphic>
          <a:graphicData uri="http://schemas.openxmlformats.org/drawingml/2006/table">
            <a:tbl>
              <a:tblPr/>
              <a:tblGrid>
                <a:gridCol w="3140564">
                  <a:extLst>
                    <a:ext uri="{9D8B030D-6E8A-4147-A177-3AD203B41FA5}">
                      <a16:colId xmlns:a16="http://schemas.microsoft.com/office/drawing/2014/main" val="320956086"/>
                    </a:ext>
                  </a:extLst>
                </a:gridCol>
                <a:gridCol w="13699636">
                  <a:extLst>
                    <a:ext uri="{9D8B030D-6E8A-4147-A177-3AD203B41FA5}">
                      <a16:colId xmlns:a16="http://schemas.microsoft.com/office/drawing/2014/main" val="2222147814"/>
                    </a:ext>
                  </a:extLst>
                </a:gridCol>
              </a:tblGrid>
              <a:tr h="70573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конкурсного испытания «Мое образовательное решение-глобальным вызовам»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17329"/>
                  </a:ext>
                </a:extLst>
              </a:tr>
              <a:tr h="1806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объему и оформлению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Видеоролик формата MP4 продолжительностью не более 3 минут размещаете на </a:t>
                      </a:r>
                      <a:r>
                        <a:rPr lang="ru-RU" sz="2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yandeх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–диске, создаете и направляете электронную ссылку с </a:t>
                      </a:r>
                      <a:r>
                        <a:rPr lang="ru-RU" sz="2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yandeх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 диска, которая </a:t>
                      </a:r>
                      <a:r>
                        <a:rPr lang="ru-RU" sz="2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д.б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с большим сроком активности, с общим доступом, без паролей.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Видеоролик должен иметь качественное звучание и изображение. Ссылка на видеоролика должно включать название конкурсного задания и ФИО участника.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3812282"/>
                  </a:ext>
                </a:extLst>
              </a:tr>
              <a:tr h="35286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содержанию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Участник должен выразить широкому сообществу свое профессиональное педагогическое экспертное мнение, оформленное с помощью аудиовизуальных и художественно- технических средств по теме </a:t>
                      </a:r>
                      <a:r>
                        <a:rPr lang="ru-RU" sz="24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«Моё образовательное решение-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глобальным вызовам».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Допускается 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использование визуальных, музыкальных, наглядных, презентационных, информационно-коммуникативных средств выразительности для достижения целей профессионального послания.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Конкурсант самостоятельно выявляет и конкретизирует глобальный вызов, оказывающий глубокое влияние на сферу образования и воспитания подрастающего поколения.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Образовательное решение в рамках конкурсного испытания понимается как выбор или решение педагога о наиболее целесообразном изменении в содержании и методах преподавания программы, или особенностей организации образовательного процесса.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5841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575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8229600"/>
            <a:ext cx="9472921" cy="82296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943928" y="8336568"/>
            <a:ext cx="9344072" cy="82296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6927" y="60427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2590799" y="1699699"/>
            <a:ext cx="12984439" cy="1629840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2094656" y="1699699"/>
            <a:ext cx="13976723" cy="11387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7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ЗАДАНИЕ «МОЕ ОБРАЗОВАТЕЛЬНОЕ РЕШЕНИЕ –ГЛОБАЛЬНЫМ ВЫЗОВАМ»</a:t>
            </a:r>
            <a:endParaRPr lang="en-US" sz="37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90799" y="3909892"/>
          <a:ext cx="12984439" cy="48558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1">
                  <a:extLst>
                    <a:ext uri="{9D8B030D-6E8A-4147-A177-3AD203B41FA5}">
                      <a16:colId xmlns:a16="http://schemas.microsoft.com/office/drawing/2014/main" val="2512842853"/>
                    </a:ext>
                  </a:extLst>
                </a:gridCol>
                <a:gridCol w="12298638">
                  <a:extLst>
                    <a:ext uri="{9D8B030D-6E8A-4147-A177-3AD203B41FA5}">
                      <a16:colId xmlns:a16="http://schemas.microsoft.com/office/drawing/2014/main" val="3260212124"/>
                    </a:ext>
                  </a:extLst>
                </a:gridCol>
              </a:tblGrid>
              <a:tr h="64340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Критерии оценки видеообращения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«Мое образовательное решение –глобальным вызовам» 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926844"/>
                  </a:ext>
                </a:extLst>
              </a:tr>
              <a:tr h="6434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№ п/п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Критерий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475628"/>
                  </a:ext>
                </a:extLst>
              </a:tr>
              <a:tr h="6434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 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Понимание и осмысление глобальных вызовов как угроз и точек развития для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дополнительного образования детей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0312578"/>
                  </a:ext>
                </a:extLst>
              </a:tr>
              <a:tr h="6434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 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Видеообращение содержит образовательное решение в рамках реализуемой программы, направленное на изменение и обновление ДОД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9680289"/>
                  </a:ext>
                </a:extLst>
              </a:tr>
              <a:tr h="6434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Актуальность и целесообразность предложений с учетом возможности их реализации 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73405"/>
                  </a:ext>
                </a:extLst>
              </a:tr>
              <a:tr h="378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Культура публичного выступления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Максимальное количество баллов - 12 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3251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577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38" y="-257176"/>
            <a:ext cx="18745200" cy="10544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BFE90E-CC18-2F68-887F-A8E24BDCEF49}"/>
              </a:ext>
            </a:extLst>
          </p:cNvPr>
          <p:cNvSpPr txBox="1"/>
          <p:nvPr/>
        </p:nvSpPr>
        <p:spPr>
          <a:xfrm>
            <a:off x="762000" y="97917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6FE902-EB8A-CAB7-DC0B-F8AE5DDDF489}"/>
              </a:ext>
            </a:extLst>
          </p:cNvPr>
          <p:cNvSpPr txBox="1"/>
          <p:nvPr/>
        </p:nvSpPr>
        <p:spPr>
          <a:xfrm>
            <a:off x="1295400" y="3094041"/>
            <a:ext cx="15240000" cy="7093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Оценивание выполнения конкурсного задания осуществлялось по 4-м критериям. </a:t>
            </a:r>
          </a:p>
          <a:p>
            <a:pPr marL="457200"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Мах балл 3.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Максимальное количество баллов за конкурсное испытание – 12.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Среднее значение оценки за конкурсное испытание 7,7 балла, что составляет 64,2 % от мах возможной оценки.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000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74"/>
            <a:ext cx="18288000" cy="102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DD9D552-C6F9-339A-8D6B-488703B581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7878574"/>
              </p:ext>
            </p:extLst>
          </p:nvPr>
        </p:nvGraphicFramePr>
        <p:xfrm>
          <a:off x="2286000" y="2552700"/>
          <a:ext cx="132588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9DD69C4-8C62-1B22-268F-B542C52BC13F}"/>
              </a:ext>
            </a:extLst>
          </p:cNvPr>
          <p:cNvSpPr txBox="1"/>
          <p:nvPr/>
        </p:nvSpPr>
        <p:spPr>
          <a:xfrm>
            <a:off x="152400" y="99441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86911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2" y="0"/>
            <a:ext cx="18720148" cy="102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603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Очный этап Конкурса – состоит из финала и суперфинала</a:t>
            </a:r>
          </a:p>
          <a:p>
            <a:pPr algn="ctr"/>
            <a:endParaRPr lang="ru-RU" sz="3600" dirty="0"/>
          </a:p>
          <a:p>
            <a:pPr algn="ctr"/>
            <a:r>
              <a:rPr lang="ru-RU" sz="3600" dirty="0"/>
              <a:t>Финал включает три конкурсных испытания:</a:t>
            </a:r>
          </a:p>
          <a:p>
            <a:endParaRPr lang="ru-RU" sz="3600" dirty="0"/>
          </a:p>
          <a:p>
            <a:pPr marL="514350" indent="-514350">
              <a:buAutoNum type="arabicPeriod"/>
            </a:pPr>
            <a:r>
              <a:rPr lang="ru-RU" sz="3200" dirty="0"/>
              <a:t>Тестовое задание «Актуальные вопросы развития сферы дополнительного образования детей»;</a:t>
            </a:r>
          </a:p>
          <a:p>
            <a:endParaRPr lang="ru-RU" sz="3200" dirty="0"/>
          </a:p>
          <a:p>
            <a:r>
              <a:rPr lang="ru-RU" sz="3200" dirty="0"/>
              <a:t>2. Индивидуальное конкурсное испытание – «Открытый мастер-класс «Новые формы организации обучения и воспитания детей в дополнительном образовании»;</a:t>
            </a:r>
          </a:p>
          <a:p>
            <a:endParaRPr lang="ru-RU" sz="3200" dirty="0"/>
          </a:p>
          <a:p>
            <a:r>
              <a:rPr lang="ru-RU" sz="3200" dirty="0"/>
              <a:t>3. Групповое конкурсное испытание – импровизационный конкурс «Проектирование дополнительного образовательного пространства для развития способностей и талантов детей».</a:t>
            </a:r>
          </a:p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FA2F50-ACD2-A813-B9D2-7FA53A3BAF60}"/>
              </a:ext>
            </a:extLst>
          </p:cNvPr>
          <p:cNvSpPr txBox="1"/>
          <p:nvPr/>
        </p:nvSpPr>
        <p:spPr>
          <a:xfrm>
            <a:off x="439455" y="97155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36555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-10017" y="146410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2628900" y="1802238"/>
            <a:ext cx="13030200" cy="993715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802238"/>
            <a:ext cx="15468600" cy="11695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конкурсное испытание –Тестовое задание </a:t>
            </a:r>
          </a:p>
          <a:p>
            <a:pPr algn="ctr"/>
            <a:endParaRPr lang="ru-RU" sz="36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3999" y="3291013"/>
          <a:ext cx="15316200" cy="5814887"/>
        </p:xfrm>
        <a:graphic>
          <a:graphicData uri="http://schemas.openxmlformats.org/drawingml/2006/table">
            <a:tbl>
              <a:tblPr/>
              <a:tblGrid>
                <a:gridCol w="2424525">
                  <a:extLst>
                    <a:ext uri="{9D8B030D-6E8A-4147-A177-3AD203B41FA5}">
                      <a16:colId xmlns:a16="http://schemas.microsoft.com/office/drawing/2014/main" val="914039074"/>
                    </a:ext>
                  </a:extLst>
                </a:gridCol>
                <a:gridCol w="12891675">
                  <a:extLst>
                    <a:ext uri="{9D8B030D-6E8A-4147-A177-3AD203B41FA5}">
                      <a16:colId xmlns:a16="http://schemas.microsoft.com/office/drawing/2014/main" val="2771825736"/>
                    </a:ext>
                  </a:extLst>
                </a:gridCol>
              </a:tblGrid>
              <a:tr h="127481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тестового задания по теме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«Актуальные вопросы развития сферы дополнительного образования детей»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611049"/>
                  </a:ext>
                </a:extLst>
              </a:tr>
              <a:tr h="45400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тестового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задания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Тестовое задание включает 10 заданий: 8 - закрытого типа (с вариантами ответов, один из которых верный) и 2 - открытого типа (необходимо дать открытый ответ в свободной письменной форме). Содержание вопросов сформировано на основе нормативно - правовых актов, определяющих государственную политику в сфере дополнительного образования детей. Вопросы носят общий характер и выявляют общий уровень нормативно-правовой и методической грамотности педагога дополнительного образования.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Выполнение тестового задания будет осуществляться в отдельном кабинете за компьютером. Время на выполнение задания - 45 минут.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Выполнение задания возможно один раз.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Правильность выполнения 8-ми заданий закрытого типа № 1-8, по 1 баллу за каждый правильный ответ.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Точность и полнота ответа при выполнении 2-х заданий открытого типа № 9-10: не выполнено, выполнено с замечаниями (2б), выполнено точно (4б). Итого: мах 12 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447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145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09"/>
            <a:ext cx="18288000" cy="102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3115487"/>
            <a:ext cx="16078200" cy="5141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проводится с 01 ноября 2022 года по 18 марта 2023 года: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 01 ноября по 14 ноября 2022 года – прием заявок.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2. С 19 декабря по 30 декабря 2022 года – прием документов.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3. С 9 января по 26 января 2023 года – заочный этап Конкурса. Определение участников очного этапа. 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 13 по 18 марта 2023 года – очный этап Конкурса. </a:t>
            </a:r>
          </a:p>
        </p:txBody>
      </p:sp>
    </p:spTree>
    <p:extLst>
      <p:ext uri="{BB962C8B-B14F-4D97-AF65-F5344CB8AC3E}">
        <p14:creationId xmlns:p14="http://schemas.microsoft.com/office/powerpoint/2010/main" val="1544238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111" y="-180475"/>
            <a:ext cx="18762133" cy="10553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914" y="-1181099"/>
            <a:ext cx="3199686" cy="58674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8FD619-39AB-AB05-ECAA-482326835104}"/>
              </a:ext>
            </a:extLst>
          </p:cNvPr>
          <p:cNvSpPr txBox="1"/>
          <p:nvPr/>
        </p:nvSpPr>
        <p:spPr>
          <a:xfrm>
            <a:off x="304800" y="100203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8298CC-CDD3-1521-24CE-8B0384289A3D}"/>
              </a:ext>
            </a:extLst>
          </p:cNvPr>
          <p:cNvSpPr txBox="1"/>
          <p:nvPr/>
        </p:nvSpPr>
        <p:spPr>
          <a:xfrm>
            <a:off x="1905000" y="3249350"/>
            <a:ext cx="12801600" cy="2230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Среднее значение оценки за конкурсное испытание 5,8 балла из 12 мах возможных, что составило 48,3 %.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312EFE-BC3D-3F0A-8C4A-85553ED92F9B}"/>
              </a:ext>
            </a:extLst>
          </p:cNvPr>
          <p:cNvSpPr txBox="1"/>
          <p:nvPr/>
        </p:nvSpPr>
        <p:spPr>
          <a:xfrm>
            <a:off x="990600" y="5828350"/>
            <a:ext cx="15514530" cy="34772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2022 году только один участник смог набрать максимальное количество баллов – 10.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2023 году максимально набранное количество баллов составило  9 баллов - 1 участник и 8б - 3 участника.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883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204592"/>
            <a:ext cx="18762133" cy="10553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914" y="-1181099"/>
            <a:ext cx="3199686" cy="58674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1812DDC8-1C68-A3E7-F9DD-87B57C02DA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370357"/>
              </p:ext>
            </p:extLst>
          </p:nvPr>
        </p:nvGraphicFramePr>
        <p:xfrm>
          <a:off x="1600200" y="3060380"/>
          <a:ext cx="15011400" cy="6906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9780">
                  <a:extLst>
                    <a:ext uri="{9D8B030D-6E8A-4147-A177-3AD203B41FA5}">
                      <a16:colId xmlns:a16="http://schemas.microsoft.com/office/drawing/2014/main" val="3044102959"/>
                    </a:ext>
                  </a:extLst>
                </a:gridCol>
                <a:gridCol w="5235115">
                  <a:extLst>
                    <a:ext uri="{9D8B030D-6E8A-4147-A177-3AD203B41FA5}">
                      <a16:colId xmlns:a16="http://schemas.microsoft.com/office/drawing/2014/main" val="4003646989"/>
                    </a:ext>
                  </a:extLst>
                </a:gridCol>
                <a:gridCol w="2279421">
                  <a:extLst>
                    <a:ext uri="{9D8B030D-6E8A-4147-A177-3AD203B41FA5}">
                      <a16:colId xmlns:a16="http://schemas.microsoft.com/office/drawing/2014/main" val="1143408259"/>
                    </a:ext>
                  </a:extLst>
                </a:gridCol>
                <a:gridCol w="5227084">
                  <a:extLst>
                    <a:ext uri="{9D8B030D-6E8A-4147-A177-3AD203B41FA5}">
                      <a16:colId xmlns:a16="http://schemas.microsoft.com/office/drawing/2014/main" val="1659247308"/>
                    </a:ext>
                  </a:extLst>
                </a:gridCol>
              </a:tblGrid>
              <a:tr h="910116"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 dirty="0">
                          <a:effectLst/>
                        </a:rPr>
                        <a:t>Вариант 1</a:t>
                      </a:r>
                    </a:p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 dirty="0">
                          <a:effectLst/>
                        </a:rPr>
                        <a:t>Вариант 2</a:t>
                      </a:r>
                    </a:p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787352"/>
                  </a:ext>
                </a:extLst>
              </a:tr>
              <a:tr h="39263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>
                          <a:effectLst/>
                        </a:rPr>
                        <a:t>Вопрос1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>
                          <a:effectLst/>
                        </a:rPr>
                        <a:t>Правильных ответов-2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>
                          <a:effectLst/>
                        </a:rPr>
                        <a:t>Вопрос1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>
                          <a:effectLst/>
                        </a:rPr>
                        <a:t>Правильных ответов 4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3595078"/>
                  </a:ext>
                </a:extLst>
              </a:tr>
              <a:tr h="39263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>
                          <a:effectLst/>
                        </a:rPr>
                        <a:t>Вопрос 2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ответов- 2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>
                          <a:effectLst/>
                        </a:rPr>
                        <a:t>Вопрос 2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ответов- 7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5338189"/>
                  </a:ext>
                </a:extLst>
              </a:tr>
              <a:tr h="39263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>
                          <a:effectLst/>
                        </a:rPr>
                        <a:t>Вопрос 3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ответов- 6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295650" algn="l"/>
                        </a:tabLst>
                      </a:pPr>
                      <a:r>
                        <a:rPr lang="ru-RU" sz="2400">
                          <a:effectLst/>
                        </a:rPr>
                        <a:t>Вопрос 3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ответов- 8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306059"/>
                  </a:ext>
                </a:extLst>
              </a:tr>
              <a:tr h="392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4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ответов- 0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4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Правильных ответов- 0 из 8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3101017"/>
                  </a:ext>
                </a:extLst>
              </a:tr>
              <a:tr h="392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5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ответов- 1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5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ответов- 3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5775142"/>
                  </a:ext>
                </a:extLst>
              </a:tr>
              <a:tr h="392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6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ответов- 5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6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ответов- 4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5023946"/>
                  </a:ext>
                </a:extLst>
              </a:tr>
              <a:tr h="392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Вопрос 7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ответов- 5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7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ответов- 6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8894203"/>
                  </a:ext>
                </a:extLst>
              </a:tr>
              <a:tr h="392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ответов- 4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Правильных ответов- 7 из 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2458559"/>
                  </a:ext>
                </a:extLst>
              </a:tr>
              <a:tr h="1427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9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2 б.- 2</a:t>
                      </a:r>
                    </a:p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1 б.- 4</a:t>
                      </a:r>
                    </a:p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0 б.- 2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9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2 б.- 2</a:t>
                      </a:r>
                    </a:p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1 б.- 3</a:t>
                      </a:r>
                    </a:p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0 б.- 4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7687561"/>
                  </a:ext>
                </a:extLst>
              </a:tr>
              <a:tr h="1427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10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2 б.- 0</a:t>
                      </a:r>
                    </a:p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1 б.- 3</a:t>
                      </a:r>
                    </a:p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0 б.- 5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Вопрос 10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2 б.- 1</a:t>
                      </a:r>
                    </a:p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1 б.- 3</a:t>
                      </a:r>
                    </a:p>
                    <a:p>
                      <a:pPr indent="450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0 б.- 5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679126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A4EE2CC-9FA1-C390-757E-E69658795234}"/>
              </a:ext>
            </a:extLst>
          </p:cNvPr>
          <p:cNvSpPr txBox="1"/>
          <p:nvPr/>
        </p:nvSpPr>
        <p:spPr>
          <a:xfrm>
            <a:off x="7185370" y="320262"/>
            <a:ext cx="9220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Результаты тестового </a:t>
            </a:r>
            <a:r>
              <a:rPr lang="ru-RU" sz="4000" dirty="0">
                <a:solidFill>
                  <a:srgbClr val="FF0000"/>
                </a:solidFill>
              </a:rPr>
              <a:t>задания по теме «Актуальные вопросы развития сферы дополнительного образования детей» 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</a:rPr>
              <a:t>за 2023 год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8FD619-39AB-AB05-ECAA-482326835104}"/>
              </a:ext>
            </a:extLst>
          </p:cNvPr>
          <p:cNvSpPr txBox="1"/>
          <p:nvPr/>
        </p:nvSpPr>
        <p:spPr>
          <a:xfrm>
            <a:off x="304800" y="100203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25397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-10017" y="146410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2743200" y="1802238"/>
            <a:ext cx="13030200" cy="1148172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802238"/>
            <a:ext cx="15468600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конкурсное испытание –</a:t>
            </a:r>
          </a:p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«Открытый мастер-класс» </a:t>
            </a:r>
          </a:p>
          <a:p>
            <a:pPr algn="ctr"/>
            <a:endParaRPr lang="ru-RU" sz="36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399" y="3587342"/>
          <a:ext cx="17602201" cy="5967313"/>
        </p:xfrm>
        <a:graphic>
          <a:graphicData uri="http://schemas.openxmlformats.org/drawingml/2006/table">
            <a:tbl>
              <a:tblPr/>
              <a:tblGrid>
                <a:gridCol w="2850533">
                  <a:extLst>
                    <a:ext uri="{9D8B030D-6E8A-4147-A177-3AD203B41FA5}">
                      <a16:colId xmlns:a16="http://schemas.microsoft.com/office/drawing/2014/main" val="914039074"/>
                    </a:ext>
                  </a:extLst>
                </a:gridCol>
                <a:gridCol w="14751668">
                  <a:extLst>
                    <a:ext uri="{9D8B030D-6E8A-4147-A177-3AD203B41FA5}">
                      <a16:colId xmlns:a16="http://schemas.microsoft.com/office/drawing/2014/main" val="2771825736"/>
                    </a:ext>
                  </a:extLst>
                </a:gridCol>
              </a:tblGrid>
              <a:tr h="109895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мастер-класса по теме: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«Новые формы организации обучения и воспитания детей в дополнительном образовании»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611049"/>
                  </a:ext>
                </a:extLst>
              </a:tr>
              <a:tr h="47269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мастер-класса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Открытый мастер – класс понимается	как	форма	демонстрации профессионального мастерства конкурсанта в условиях регламента конкурсного испытания, публичности, открытого участия, трансляции отобранных методических средств, технологий, приемов, практик, техник и т.д. на соответствие требованиям и критериям конкурсного испытания, оцениваемое жюри в режиме реального времени и присутствия.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Конкурсное испытание проводится по номинациям. Продолжительность мастер-класса - 30 минут.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Превышение регламента не допускается.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Конкурсант осуществляет самоанализ проведенного мастер-класса перед членами жюри и экспертами (не более 5 минут).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Конкурсант проводит Мастер-класс по любой теме своей программы, отражая полноту, качество и совокупность выполняемых трудовых функций педагога дополнительного образования детей: преподавание, психолого-педагогическое и организационно-методическое обеспечение дополнительной общеобразовательной программы.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Содержание и форма мастер-класса конкурсантом определяется самостоятельно. Допускается использование необходимых и целесообразных аудиовизуальных, наглядных, презентационных, информационно-коммуникативных средств обучения для достижения целей мастер-класса. Участие помощников не допускается.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Максимальное количество баллов – 50.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447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9045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111" y="-180475"/>
            <a:ext cx="18762133" cy="10553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914" y="-1181099"/>
            <a:ext cx="3199686" cy="58674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8FD619-39AB-AB05-ECAA-482326835104}"/>
              </a:ext>
            </a:extLst>
          </p:cNvPr>
          <p:cNvSpPr txBox="1"/>
          <p:nvPr/>
        </p:nvSpPr>
        <p:spPr>
          <a:xfrm>
            <a:off x="304800" y="100203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288725-0853-5CC1-EACD-81B4E2CBEA62}"/>
              </a:ext>
            </a:extLst>
          </p:cNvPr>
          <p:cNvSpPr txBox="1"/>
          <p:nvPr/>
        </p:nvSpPr>
        <p:spPr>
          <a:xfrm>
            <a:off x="1524000" y="3232119"/>
            <a:ext cx="14630400" cy="6266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Оценивание выполнения конкурсного задания осуществлялось по 10 критериям.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Мах балл 5.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Максимальное количество баллов за конкурсное испытание – 50.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Среднее значение оценки за конкурсное испытание 22,8 балла, что составило 45,6 % от мах возможной оценки.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422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18288000" cy="102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833D6A2D-31BD-83B1-3083-BC7AF579B3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5017881"/>
              </p:ext>
            </p:extLst>
          </p:nvPr>
        </p:nvGraphicFramePr>
        <p:xfrm>
          <a:off x="2057400" y="2628900"/>
          <a:ext cx="14249400" cy="716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0094D88-0C3C-DC0E-D999-7C3D6043C842}"/>
              </a:ext>
            </a:extLst>
          </p:cNvPr>
          <p:cNvSpPr txBox="1"/>
          <p:nvPr/>
        </p:nvSpPr>
        <p:spPr>
          <a:xfrm>
            <a:off x="533400" y="9791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6551882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-10017" y="146410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2514600" y="1635185"/>
            <a:ext cx="13144500" cy="1592076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802238"/>
            <a:ext cx="15468600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Групповое конкурсное испытание –</a:t>
            </a:r>
          </a:p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импровизационный конкурс</a:t>
            </a:r>
          </a:p>
          <a:p>
            <a:pPr algn="ctr"/>
            <a:endParaRPr lang="ru-RU" sz="36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0" y="3587343"/>
          <a:ext cx="17602200" cy="5403601"/>
        </p:xfrm>
        <a:graphic>
          <a:graphicData uri="http://schemas.openxmlformats.org/drawingml/2006/table">
            <a:tbl>
              <a:tblPr/>
              <a:tblGrid>
                <a:gridCol w="2533497">
                  <a:extLst>
                    <a:ext uri="{9D8B030D-6E8A-4147-A177-3AD203B41FA5}">
                      <a16:colId xmlns:a16="http://schemas.microsoft.com/office/drawing/2014/main" val="914039074"/>
                    </a:ext>
                  </a:extLst>
                </a:gridCol>
                <a:gridCol w="15068703">
                  <a:extLst>
                    <a:ext uri="{9D8B030D-6E8A-4147-A177-3AD203B41FA5}">
                      <a16:colId xmlns:a16="http://schemas.microsoft.com/office/drawing/2014/main" val="2771825736"/>
                    </a:ext>
                  </a:extLst>
                </a:gridCol>
              </a:tblGrid>
              <a:tr h="103196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группового конкурсного испытания – импровизационный конкурс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«Проектирование дополнительного образовательного пространства для развития способностей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 талантов детей»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611049"/>
                  </a:ext>
                </a:extLst>
              </a:tr>
              <a:tr h="42579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конкурсного испытания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Конкурсное испытание будет создавать инновационную ситуацию командной работы финалистов.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Импровизационный конкурс нацелен на групповую, командную деятельность участников конкурса в соответствии с заданием, содержание которого конкурсантам становится известно непосредственно перед началом конкурсного испытания.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Конкурсанты методом случайной выборки в ходе жеребьевки формируются в несколько групп. Знакомятся с содержанием и регламентом конкурсного испытания и приступают к выполнению задания в соответствии с регламентом конкурса.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 ходе группового выполнения задания конкурсанты самостоятельно взаимодействуют, определяются в планировании и ходе выполнения задания и способах представления его результатов.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Продолжительность конкурсного испытания - два часа тридцать минут.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Содержание конкурсного испытания включает организацию процесса совместной деятельности, выявляющей у участников способности, готовность, навыки </a:t>
                      </a:r>
                      <a:r>
                        <a:rPr lang="ru-RU" sz="20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командообразования</a:t>
                      </a: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креативности, коммуникации, компетенции, критического мышления и принятия решений.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447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62498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111" y="-180475"/>
            <a:ext cx="18762133" cy="10553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914" y="-1181099"/>
            <a:ext cx="3199686" cy="58674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8FD619-39AB-AB05-ECAA-482326835104}"/>
              </a:ext>
            </a:extLst>
          </p:cNvPr>
          <p:cNvSpPr txBox="1"/>
          <p:nvPr/>
        </p:nvSpPr>
        <p:spPr>
          <a:xfrm>
            <a:off x="304800" y="100203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4D07A3-32B5-38C7-E4EE-5AE0784AF3F6}"/>
              </a:ext>
            </a:extLst>
          </p:cNvPr>
          <p:cNvSpPr txBox="1"/>
          <p:nvPr/>
        </p:nvSpPr>
        <p:spPr>
          <a:xfrm>
            <a:off x="1066800" y="3248525"/>
            <a:ext cx="14858286" cy="6266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Оценивание выполнения конкурсного задания осуществлялось по 4-м критериям.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Мах балл 10.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Максимальное количество баллов за конкурсное испытание – 40.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Среднее значение оценки за конкурсное испытание 27,9 балла, </a:t>
            </a: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составило 69,8 % от мах возможной оценки.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5111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6" y="-14092"/>
            <a:ext cx="18288000" cy="102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386219" y="260981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6C534A81-D13B-B75E-BA42-67D5870CB2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50912"/>
              </p:ext>
            </p:extLst>
          </p:nvPr>
        </p:nvGraphicFramePr>
        <p:xfrm>
          <a:off x="2514600" y="2979148"/>
          <a:ext cx="13258800" cy="6583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3C2057C-3D0F-E082-3F5F-C26A8A543335}"/>
              </a:ext>
            </a:extLst>
          </p:cNvPr>
          <p:cNvSpPr txBox="1"/>
          <p:nvPr/>
        </p:nvSpPr>
        <p:spPr>
          <a:xfrm>
            <a:off x="386219" y="98610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1568188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5623"/>
            <a:ext cx="17526000" cy="9486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600" dirty="0"/>
          </a:p>
          <a:p>
            <a:pPr algn="ctr"/>
            <a:r>
              <a:rPr lang="ru-RU" sz="3600" dirty="0" err="1"/>
              <a:t>СуперФинал</a:t>
            </a:r>
            <a:r>
              <a:rPr lang="ru-RU" sz="3600" dirty="0"/>
              <a:t> включает два конкурсных испытания:</a:t>
            </a:r>
          </a:p>
          <a:p>
            <a:endParaRPr lang="ru-RU" sz="3600" dirty="0"/>
          </a:p>
          <a:p>
            <a:pPr marL="514350" indent="-514350">
              <a:buAutoNum type="arabicPeriod"/>
            </a:pPr>
            <a:r>
              <a:rPr lang="ru-RU" sz="3200" dirty="0"/>
              <a:t>Индивидуальное конкурсное испытание «Педагогическое многоборье»;</a:t>
            </a:r>
          </a:p>
          <a:p>
            <a:pPr marL="514350" indent="-514350">
              <a:buAutoNum type="arabicPeriod"/>
            </a:pPr>
            <a:endParaRPr lang="ru-RU" sz="3200" dirty="0"/>
          </a:p>
          <a:p>
            <a:pPr marL="514350" indent="-514350">
              <a:buAutoNum type="arabicPeriod"/>
            </a:pPr>
            <a:r>
              <a:rPr lang="ru-RU" sz="3200" dirty="0"/>
              <a:t>Конкурсное испытание «Высшая лига дополнительного образования детей» - диалог с представителями министерства образования Сахалинской области (министром/заместителем министра).</a:t>
            </a:r>
          </a:p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0254EF-6894-96AC-5152-1521FFD796AC}"/>
              </a:ext>
            </a:extLst>
          </p:cNvPr>
          <p:cNvSpPr txBox="1"/>
          <p:nvPr/>
        </p:nvSpPr>
        <p:spPr>
          <a:xfrm>
            <a:off x="1219200" y="96393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356618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-10017" y="146410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2380938" y="1802238"/>
            <a:ext cx="13278162" cy="1488775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802238"/>
            <a:ext cx="15468600" cy="1785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конкурсное испытание </a:t>
            </a:r>
          </a:p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«Педагогическое многоборье»</a:t>
            </a:r>
          </a:p>
          <a:p>
            <a:pPr algn="ctr"/>
            <a:endParaRPr lang="ru-RU" sz="36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712449"/>
              </p:ext>
            </p:extLst>
          </p:nvPr>
        </p:nvGraphicFramePr>
        <p:xfrm>
          <a:off x="457200" y="3458067"/>
          <a:ext cx="17526000" cy="6562233"/>
        </p:xfrm>
        <a:graphic>
          <a:graphicData uri="http://schemas.openxmlformats.org/drawingml/2006/table">
            <a:tbl>
              <a:tblPr/>
              <a:tblGrid>
                <a:gridCol w="1972623">
                  <a:extLst>
                    <a:ext uri="{9D8B030D-6E8A-4147-A177-3AD203B41FA5}">
                      <a16:colId xmlns:a16="http://schemas.microsoft.com/office/drawing/2014/main" val="914039074"/>
                    </a:ext>
                  </a:extLst>
                </a:gridCol>
                <a:gridCol w="15553377">
                  <a:extLst>
                    <a:ext uri="{9D8B030D-6E8A-4147-A177-3AD203B41FA5}">
                      <a16:colId xmlns:a16="http://schemas.microsoft.com/office/drawing/2014/main" val="2771825736"/>
                    </a:ext>
                  </a:extLst>
                </a:gridCol>
              </a:tblGrid>
              <a:tr h="112773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индивидуального конкурсного испытания –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«Педагогическое многоборье»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611049"/>
                  </a:ext>
                </a:extLst>
              </a:tr>
              <a:tr h="54345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конкурсного испытания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Данное конкурсное испытание включает поэтапное выполнение каждым конкурсантом заданий по решению педагогических задач и педагогических ситуаций и публичное представление решений.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Задания каждому конкурсанту персонально определяются методом жеребьевки. Общее время на подготовку после жеребьевки всем участникам - 60 минут.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Представление конкурсантами своих решений задач педагогического многоборья осуществляется в режиме нон-стоп публично перед членами Жюри и всеми участниками Конкурса.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Время на индивидуальное представление решений - не более 5 минут.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Конкурсное испытание «Педагогическое многоборье» осуществляется последовательно методом усложнения по трем уровням: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решение конкурсных педагогических задач в форме кратких тестовых заданий закрытого и открытого типа;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решение конкурсных педагогических задач на основе анализа нескольких фрагментов текстов документов или книг об образовании;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решение педагогической ситуации, представленной в фрагменте из кинофильма, в соответствии с технологической картой задания;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публичное представление результатов решения педагогических задач членам жюри, участникам Конкурса, зрительской аудитории.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447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031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1657"/>
            <a:ext cx="18288000" cy="102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7577" y="-1513248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6667500"/>
            <a:ext cx="1706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graphicFrame>
        <p:nvGraphicFramePr>
          <p:cNvPr id="21" name="Диаграмма 20">
            <a:extLst>
              <a:ext uri="{FF2B5EF4-FFF2-40B4-BE49-F238E27FC236}">
                <a16:creationId xmlns:a16="http://schemas.microsoft.com/office/drawing/2014/main" id="{6BBCD8AB-1CF5-8307-48CB-15594B6AAB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9913803"/>
              </p:ext>
            </p:extLst>
          </p:nvPr>
        </p:nvGraphicFramePr>
        <p:xfrm>
          <a:off x="10441310" y="3222606"/>
          <a:ext cx="6910492" cy="6376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3F6568C8-512F-1941-7670-4D3610EA67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683780"/>
              </p:ext>
            </p:extLst>
          </p:nvPr>
        </p:nvGraphicFramePr>
        <p:xfrm>
          <a:off x="2514600" y="2385070"/>
          <a:ext cx="14249400" cy="7635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BBCC6A9-90EB-EDAB-DB52-F8A6FEF2AACC}"/>
              </a:ext>
            </a:extLst>
          </p:cNvPr>
          <p:cNvSpPr txBox="1"/>
          <p:nvPr/>
        </p:nvSpPr>
        <p:spPr>
          <a:xfrm>
            <a:off x="7706810" y="1169391"/>
            <a:ext cx="6699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Количественный состав участников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087F86-953D-D483-ADE2-81BF25AA8832}"/>
              </a:ext>
            </a:extLst>
          </p:cNvPr>
          <p:cNvSpPr txBox="1"/>
          <p:nvPr/>
        </p:nvSpPr>
        <p:spPr>
          <a:xfrm flipH="1">
            <a:off x="228600" y="9483323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981955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111" y="-180475"/>
            <a:ext cx="18762133" cy="10553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914" y="-1181099"/>
            <a:ext cx="3199686" cy="58674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8FD619-39AB-AB05-ECAA-482326835104}"/>
              </a:ext>
            </a:extLst>
          </p:cNvPr>
          <p:cNvSpPr txBox="1"/>
          <p:nvPr/>
        </p:nvSpPr>
        <p:spPr>
          <a:xfrm>
            <a:off x="304800" y="100203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858C72-53A7-0EA7-D17F-C7BF0C986F9C}"/>
              </a:ext>
            </a:extLst>
          </p:cNvPr>
          <p:cNvSpPr txBox="1"/>
          <p:nvPr/>
        </p:nvSpPr>
        <p:spPr>
          <a:xfrm>
            <a:off x="685800" y="2808632"/>
            <a:ext cx="16611600" cy="7266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Конкурсное испытание «Педагогическое многоборье» осуществлялось последовательно методом усложнения по трем уровням: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Оценивание задания 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первого уровня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осуществлялась по 1-му критерию «Правильность выполнения» - «Неправильность выполнения задачи».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Максимальное количество баллов за конкурсное испытание – 5 баллов. Среднее значение оценки за конкурсное испытание 2,5 балла,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составило 50 % от мах возможной оценки.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Второй уровень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оценивался по 4-м критериям.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Максимальное количество баллов за конкурсное испытание – 20 баллов. Среднее значение оценки за конкурсное испытание 13,9 балла,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составляет 69,5 % от мах возможной оценки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Третий уровень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оценивался по 5-ти критериям.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Максимальное количество баллов за конкурсное испытание – 25 баллов. Среднее значение оценки за конкурсное испытание 13,9 балла,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составляет 55,6 % от мах возможной оценки.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443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18288000" cy="102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386219" y="260981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922EC8-C147-A78C-CCAA-475D499B7441}"/>
              </a:ext>
            </a:extLst>
          </p:cNvPr>
          <p:cNvSpPr txBox="1"/>
          <p:nvPr/>
        </p:nvSpPr>
        <p:spPr>
          <a:xfrm>
            <a:off x="386219" y="9791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13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4684CC54-5C63-919F-0B9C-638CE2BCF1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009741"/>
              </p:ext>
            </p:extLst>
          </p:nvPr>
        </p:nvGraphicFramePr>
        <p:xfrm>
          <a:off x="1752600" y="2781300"/>
          <a:ext cx="14706600" cy="6781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5571720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-10017" y="146410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1143000" y="1802238"/>
            <a:ext cx="16078200" cy="1488775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802238"/>
            <a:ext cx="1546860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конкурсное испытание </a:t>
            </a:r>
          </a:p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«Высшая лига дополнительного образования детей» - </a:t>
            </a:r>
            <a:endParaRPr lang="ru-RU" sz="36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7200" y="3956233"/>
          <a:ext cx="17526000" cy="4718423"/>
        </p:xfrm>
        <a:graphic>
          <a:graphicData uri="http://schemas.openxmlformats.org/drawingml/2006/table">
            <a:tbl>
              <a:tblPr/>
              <a:tblGrid>
                <a:gridCol w="3733800">
                  <a:extLst>
                    <a:ext uri="{9D8B030D-6E8A-4147-A177-3AD203B41FA5}">
                      <a16:colId xmlns:a16="http://schemas.microsoft.com/office/drawing/2014/main" val="914039074"/>
                    </a:ext>
                  </a:extLst>
                </a:gridCol>
                <a:gridCol w="13792200">
                  <a:extLst>
                    <a:ext uri="{9D8B030D-6E8A-4147-A177-3AD203B41FA5}">
                      <a16:colId xmlns:a16="http://schemas.microsoft.com/office/drawing/2014/main" val="2771825736"/>
                    </a:ext>
                  </a:extLst>
                </a:gridCol>
              </a:tblGrid>
              <a:tr h="81484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конкурсного испытания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«Высшая лига дополнительного образования детей» - профессиональный диалог представителем Министерства образования Сахалинской области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611049"/>
                  </a:ext>
                </a:extLst>
              </a:tr>
              <a:tr h="3572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выполнению индивидуального  конкурсного испытания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Общая продолжительность конкурсного испытания - 60 минут.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Тема конкурсного испытания определяется оргкомитетом конкурса и доводится до участников финала конкурса не позднее чем за 10 дней до начала второго тура суперфинала Конкурса.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Конкурсанты формулируют свои профессиональные взгляды, ценности, позиции в свободной дискуссии, которую ведут представители министерства образования Сахалинской области.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447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49928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111" y="-180475"/>
            <a:ext cx="18762133" cy="10553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914" y="-1181099"/>
            <a:ext cx="3199686" cy="58674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8FD619-39AB-AB05-ECAA-482326835104}"/>
              </a:ext>
            </a:extLst>
          </p:cNvPr>
          <p:cNvSpPr txBox="1"/>
          <p:nvPr/>
        </p:nvSpPr>
        <p:spPr>
          <a:xfrm>
            <a:off x="304800" y="100203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41A52-3C5D-FBE9-7905-673FA7654C1A}"/>
              </a:ext>
            </a:extLst>
          </p:cNvPr>
          <p:cNvSpPr txBox="1"/>
          <p:nvPr/>
        </p:nvSpPr>
        <p:spPr>
          <a:xfrm>
            <a:off x="889954" y="2915395"/>
            <a:ext cx="16331246" cy="7093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Оценивание выполнения конкурсного задания осуществлялось по 8-ми критериям.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Мах балл 5.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Максимальное количество баллов за конкурсное испытание – 40.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Среднее значение оценки за конкурсное испытание 22,5 балла, </a:t>
            </a: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составило 56,3 % от мах возможной оценки.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Трое из 7-ми конкурсантов получили за конкурсное испытание мах высокий балл – 40.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3540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5623"/>
            <a:ext cx="17526000" cy="9486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0254EF-6894-96AC-5152-1521FFD796AC}"/>
              </a:ext>
            </a:extLst>
          </p:cNvPr>
          <p:cNvSpPr txBox="1"/>
          <p:nvPr/>
        </p:nvSpPr>
        <p:spPr>
          <a:xfrm>
            <a:off x="1219200" y="96393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14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34A19101-0720-AD89-FC14-D2FCB11979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1913514"/>
              </p:ext>
            </p:extLst>
          </p:nvPr>
        </p:nvGraphicFramePr>
        <p:xfrm>
          <a:off x="1905000" y="2705100"/>
          <a:ext cx="13639800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5040588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5623"/>
            <a:ext cx="17526000" cy="9486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0254EF-6894-96AC-5152-1521FFD796AC}"/>
              </a:ext>
            </a:extLst>
          </p:cNvPr>
          <p:cNvSpPr txBox="1"/>
          <p:nvPr/>
        </p:nvSpPr>
        <p:spPr>
          <a:xfrm>
            <a:off x="609600" y="96231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15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8E2D7C98-6DBA-42AA-43AF-A2721C5554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285443"/>
              </p:ext>
            </p:extLst>
          </p:nvPr>
        </p:nvGraphicFramePr>
        <p:xfrm>
          <a:off x="1447800" y="2700304"/>
          <a:ext cx="15392400" cy="68859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3809">
                  <a:extLst>
                    <a:ext uri="{9D8B030D-6E8A-4147-A177-3AD203B41FA5}">
                      <a16:colId xmlns:a16="http://schemas.microsoft.com/office/drawing/2014/main" val="272871775"/>
                    </a:ext>
                  </a:extLst>
                </a:gridCol>
                <a:gridCol w="3896197">
                  <a:extLst>
                    <a:ext uri="{9D8B030D-6E8A-4147-A177-3AD203B41FA5}">
                      <a16:colId xmlns:a16="http://schemas.microsoft.com/office/drawing/2014/main" val="3475023670"/>
                    </a:ext>
                  </a:extLst>
                </a:gridCol>
                <a:gridCol w="3896197">
                  <a:extLst>
                    <a:ext uri="{9D8B030D-6E8A-4147-A177-3AD203B41FA5}">
                      <a16:colId xmlns:a16="http://schemas.microsoft.com/office/drawing/2014/main" val="386362018"/>
                    </a:ext>
                  </a:extLst>
                </a:gridCol>
                <a:gridCol w="3896197">
                  <a:extLst>
                    <a:ext uri="{9D8B030D-6E8A-4147-A177-3AD203B41FA5}">
                      <a16:colId xmlns:a16="http://schemas.microsoft.com/office/drawing/2014/main" val="1548385259"/>
                    </a:ext>
                  </a:extLst>
                </a:gridCol>
              </a:tblGrid>
              <a:tr h="4628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Направленность</a:t>
                      </a:r>
                      <a:endParaRPr lang="ru-RU" sz="1800" kern="100" dirty="0">
                        <a:solidFill>
                          <a:srgbClr val="FFFF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Учреждение/2021</a:t>
                      </a:r>
                      <a:endParaRPr lang="ru-RU" sz="1800" kern="100" dirty="0">
                        <a:solidFill>
                          <a:srgbClr val="FFFF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Учреждение/2022</a:t>
                      </a:r>
                      <a:endParaRPr lang="ru-RU" sz="1800" kern="100" dirty="0">
                        <a:solidFill>
                          <a:srgbClr val="FFFF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Учреждение/2023</a:t>
                      </a:r>
                      <a:endParaRPr lang="ru-RU" sz="1800" kern="100" dirty="0">
                        <a:solidFill>
                          <a:srgbClr val="FFFF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2130278677"/>
                  </a:ext>
                </a:extLst>
              </a:tr>
              <a:tr h="6702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Абсолютный победитель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МБДОУ детский сад № 28 "Матрешка" г. Южно-Сахалинск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МАОУ Гимназия № 3 г. Южно-Сахалинска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МБОУДО Дом детства и юношества г. Охи</a:t>
                      </a:r>
                      <a:endParaRPr lang="ru-RU" sz="1800" kern="1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565744005"/>
                  </a:ext>
                </a:extLst>
              </a:tr>
              <a:tr h="8021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ПДО по технической направленности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МБОУДО «Дом детства и юношества пгт. Тымовское»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МАУДО «Дворец детского (юношеского) творчества г. Южно-Сахалинска»</a:t>
                      </a:r>
                      <a:endParaRPr lang="ru-RU" sz="1800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МБОУДО "Центр детского творчества" г. Поронайска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906239898"/>
                  </a:ext>
                </a:extLst>
              </a:tr>
              <a:tr h="5694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ПДО по художественной направленности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МБУДО «Детская школа искусств пгт. Тымовское»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МБОУДО «Дом детства и юношества» г. Оха</a:t>
                      </a:r>
                      <a:endParaRPr lang="ru-RU" sz="1800" kern="1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МБОУДО "Центр детского творчества" г. Невельска Сахалинской области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3716947912"/>
                  </a:ext>
                </a:extLst>
              </a:tr>
              <a:tr h="5694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ПДО по естественнонаучной направленности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МБОУДО «Станция юных натуралистов» г. Долинск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732962612"/>
                  </a:ext>
                </a:extLst>
              </a:tr>
              <a:tr h="5694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ПДО по туристско-краеведческой направленности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МБОУДО «Дом детского творчества» г. Холмска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194678529"/>
                  </a:ext>
                </a:extLst>
              </a:tr>
              <a:tr h="5694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ПОД по физкультурно-спортивной направленности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МБУДО "Дом детского творчества" г. Анива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3118896519"/>
                  </a:ext>
                </a:extLst>
              </a:tr>
              <a:tr h="5694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ПДО по социально-гуманитарной направленности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МБОУ ДО "Дом Детского творчества» г. Долинск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3080070617"/>
                  </a:ext>
                </a:extLst>
              </a:tr>
              <a:tr h="8569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Профессиональный дебют в дополнительном образовании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МАДОУ детский сад № 7 «Солнышко» Корсаковский городской округ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МАУДО «Дворец детского (юношеского) творчества г. Южно-Сахалинска»</a:t>
                      </a:r>
                      <a:endParaRPr lang="ru-RU" sz="1800" kern="1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371803497"/>
                  </a:ext>
                </a:extLst>
              </a:tr>
              <a:tr h="5694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Педагог-наставник в дополнительном образовании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1450966027"/>
                  </a:ext>
                </a:extLst>
              </a:tr>
              <a:tr h="5694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ПДО работающий с детьми с ОВЗ, с инвалидностью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1" marR="56401" marT="0" marB="0"/>
                </a:tc>
                <a:extLst>
                  <a:ext uri="{0D108BD9-81ED-4DB2-BD59-A6C34878D82A}">
                    <a16:rowId xmlns:a16="http://schemas.microsoft.com/office/drawing/2014/main" val="399151035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18E9312-11EF-B128-4AA4-9EA62C7638A7}"/>
              </a:ext>
            </a:extLst>
          </p:cNvPr>
          <p:cNvSpPr txBox="1"/>
          <p:nvPr/>
        </p:nvSpPr>
        <p:spPr>
          <a:xfrm>
            <a:off x="8309883" y="1638294"/>
            <a:ext cx="5641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Итоги Конкурса по годам</a:t>
            </a:r>
          </a:p>
        </p:txBody>
      </p:sp>
    </p:spTree>
    <p:extLst>
      <p:ext uri="{BB962C8B-B14F-4D97-AF65-F5344CB8AC3E}">
        <p14:creationId xmlns:p14="http://schemas.microsoft.com/office/powerpoint/2010/main" val="8591160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52" y="480837"/>
            <a:ext cx="17526000" cy="9486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0254EF-6894-96AC-5152-1521FFD796AC}"/>
              </a:ext>
            </a:extLst>
          </p:cNvPr>
          <p:cNvSpPr txBox="1"/>
          <p:nvPr/>
        </p:nvSpPr>
        <p:spPr>
          <a:xfrm>
            <a:off x="1219200" y="96393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CDBF9-A005-D29D-CE5C-75F9024F315F}"/>
              </a:ext>
            </a:extLst>
          </p:cNvPr>
          <p:cNvSpPr txBox="1"/>
          <p:nvPr/>
        </p:nvSpPr>
        <p:spPr>
          <a:xfrm>
            <a:off x="1637904" y="3923663"/>
            <a:ext cx="15278496" cy="5014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Абсолютный победитель 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2021 года: </a:t>
            </a:r>
            <a:r>
              <a:rPr lang="ru-RU" sz="32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Мавлеткулова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В.В.,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ПДО МБДОУ детский сад № 28 «Матрешка» г. Южно-Сахалинск (номинация: педагогический дебют в дополнительном образовании);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Абсолютный победитель 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2022 года: </a:t>
            </a:r>
            <a:r>
              <a:rPr lang="ru-RU" sz="32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Пойлова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Н.И.,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дополнительного образования МАОУ Гимназия №3 г. Южно-Сахалинск</a:t>
            </a:r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номинация: педагогический дебют в дополнительном образовании);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Абсолютный победитель 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2023 года: Шабалин С.Ю.,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дополнительного образования МБОУДО Дом детства и юношества г. Охи (номинация: педагогический дебют в дополнительном образовании).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90187B-393E-38D9-6F14-A226B3216102}"/>
              </a:ext>
            </a:extLst>
          </p:cNvPr>
          <p:cNvSpPr txBox="1"/>
          <p:nvPr/>
        </p:nvSpPr>
        <p:spPr>
          <a:xfrm>
            <a:off x="4648200" y="2756853"/>
            <a:ext cx="78140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Абсолютные победители Конкурса</a:t>
            </a:r>
          </a:p>
        </p:txBody>
      </p:sp>
    </p:spTree>
    <p:extLst>
      <p:ext uri="{BB962C8B-B14F-4D97-AF65-F5344CB8AC3E}">
        <p14:creationId xmlns:p14="http://schemas.microsoft.com/office/powerpoint/2010/main" val="15924162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0" y="114739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2628899" y="1699699"/>
            <a:ext cx="13030201" cy="1250711"/>
          </a:xfrm>
          <a:prstGeom prst="rect">
            <a:avLst/>
          </a:prstGeom>
          <a:solidFill>
            <a:srgbClr val="004AAD">
              <a:alpha val="19607"/>
            </a:srgb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3348784" y="1948668"/>
            <a:ext cx="11590432" cy="6309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100" b="1" dirty="0">
                <a:solidFill>
                  <a:srgbClr val="FF000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 организаторов конкурса</a:t>
            </a:r>
            <a:endParaRPr lang="en-US" sz="4100" b="1" dirty="0">
              <a:solidFill>
                <a:srgbClr val="FF000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166900"/>
              </p:ext>
            </p:extLst>
          </p:nvPr>
        </p:nvGraphicFramePr>
        <p:xfrm>
          <a:off x="1009650" y="3196745"/>
          <a:ext cx="16268700" cy="5831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6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44332"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825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Сазонова Наталья Георгиевна</a:t>
                      </a:r>
                      <a:r>
                        <a:rPr kumimoji="0" lang="ru-RU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и.о. директора ГБОУДО ОЦВВР</a:t>
                      </a:r>
                    </a:p>
                    <a:p>
                      <a:pPr marL="1825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55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Тел: 8 (4242) 42 51 87 (доб. 117)</a:t>
                      </a:r>
                      <a:endParaRPr kumimoji="0" lang="en-US" sz="2800" b="0" i="0" u="none" strike="noStrike" kern="1200" cap="none" spc="55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0024">
                <a:tc>
                  <a:txBody>
                    <a:bodyPr/>
                    <a:lstStyle/>
                    <a:p>
                      <a:pPr marL="274638" indent="0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Ефименко Наталья Анатольевна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заведующий отделом методической поддержки образовательных программ и внедрения новых форм образования Регионального модельного центра</a:t>
                      </a:r>
                    </a:p>
                    <a:p>
                      <a:pPr marL="274638" indent="0"/>
                      <a:r>
                        <a:rPr lang="ru-RU" sz="2800" b="0" spc="55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Тел: 8 (4242) 42 51 87 (доб. 118)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7463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Рукосуева Екатерина Владимировна, </a:t>
                      </a: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Сапожникова Наталья Анатольевна, </a:t>
                      </a:r>
                      <a:r>
                        <a:rPr lang="ru-RU" sz="28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Хлевная</a:t>
                      </a: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Татьяна Ивановна, </a:t>
                      </a:r>
                      <a:r>
                        <a:rPr lang="ru-RU" sz="28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Рейнгард</a:t>
                      </a: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Ольга Владимировна, - </a:t>
                      </a:r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методисты отдела методической поддержки образовательных программ и внедрения новых форм </a:t>
                      </a: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 Регионального модельного центра </a:t>
                      </a:r>
                      <a:r>
                        <a:rPr lang="ru-RU" sz="2800" b="0" spc="55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Тел: 8 (4242) 42 51 87 (доб. 118)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74638" indent="0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/>
                        </a:rPr>
                        <a:t>katena.rukosueva.77@mail.ru</a:t>
                      </a:r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74638" indent="0"/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74638" indent="0"/>
                      <a:endParaRPr lang="en-US" sz="2800" spc="55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7150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726" y="-46288"/>
            <a:ext cx="18288000" cy="102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7577" y="-1513248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6667500"/>
            <a:ext cx="1706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graphicFrame>
        <p:nvGraphicFramePr>
          <p:cNvPr id="13" name="Диаграмма 12">
            <a:extLst>
              <a:ext uri="{FF2B5EF4-FFF2-40B4-BE49-F238E27FC236}">
                <a16:creationId xmlns:a16="http://schemas.microsoft.com/office/drawing/2014/main" id="{573E3E0A-770F-4250-87F4-A289CED036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4472438"/>
              </p:ext>
            </p:extLst>
          </p:nvPr>
        </p:nvGraphicFramePr>
        <p:xfrm>
          <a:off x="3862601" y="2788987"/>
          <a:ext cx="10287000" cy="6836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id="{759F1ABD-3BC0-6DD1-EB2F-B09BED118C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53514"/>
              </p:ext>
            </p:extLst>
          </p:nvPr>
        </p:nvGraphicFramePr>
        <p:xfrm>
          <a:off x="861908" y="2997173"/>
          <a:ext cx="533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35B3C17C-2A8F-ABBB-E526-2E8D8E9C9839}"/>
              </a:ext>
            </a:extLst>
          </p:cNvPr>
          <p:cNvSpPr txBox="1"/>
          <p:nvPr/>
        </p:nvSpPr>
        <p:spPr>
          <a:xfrm>
            <a:off x="2971086" y="4357847"/>
            <a:ext cx="1167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2021год</a:t>
            </a:r>
          </a:p>
        </p:txBody>
      </p:sp>
      <p:graphicFrame>
        <p:nvGraphicFramePr>
          <p:cNvPr id="21" name="Диаграмма 20">
            <a:extLst>
              <a:ext uri="{FF2B5EF4-FFF2-40B4-BE49-F238E27FC236}">
                <a16:creationId xmlns:a16="http://schemas.microsoft.com/office/drawing/2014/main" id="{6BBCD8AB-1CF5-8307-48CB-15594B6AAB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3998146"/>
              </p:ext>
            </p:extLst>
          </p:nvPr>
        </p:nvGraphicFramePr>
        <p:xfrm>
          <a:off x="10515600" y="3370012"/>
          <a:ext cx="6910492" cy="6376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9473350B-047B-9193-7DE8-F8A5DD867F9A}"/>
              </a:ext>
            </a:extLst>
          </p:cNvPr>
          <p:cNvSpPr txBox="1"/>
          <p:nvPr/>
        </p:nvSpPr>
        <p:spPr>
          <a:xfrm>
            <a:off x="4145485" y="2265116"/>
            <a:ext cx="10038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>
                <a:latin typeface="Calibri" panose="020F0502020204030204" pitchFamily="34" charset="0"/>
                <a:cs typeface="Calibri" panose="020F0502020204030204" pitchFamily="34" charset="0"/>
              </a:rPr>
              <a:t>Качественный состав участников по годам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5857DD-1926-DF0B-12C7-50FD74A4F02B}"/>
              </a:ext>
            </a:extLst>
          </p:cNvPr>
          <p:cNvSpPr txBox="1"/>
          <p:nvPr/>
        </p:nvSpPr>
        <p:spPr>
          <a:xfrm>
            <a:off x="228600" y="97467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67687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7175"/>
            <a:ext cx="18745200" cy="10544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990600" y="3248526"/>
            <a:ext cx="171450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/>
              <a:t>Задача заочного этапа Конкурса – определить состав участников очного этапа.</a:t>
            </a:r>
          </a:p>
          <a:p>
            <a:endParaRPr lang="ru-RU" sz="3600" dirty="0"/>
          </a:p>
          <a:p>
            <a:r>
              <a:rPr lang="ru-RU" sz="3600" dirty="0"/>
              <a:t>Заочный этап состоит из трех конкурсных испытаний, включающих в себя:</a:t>
            </a:r>
          </a:p>
          <a:p>
            <a:endParaRPr lang="ru-RU" sz="3600" dirty="0"/>
          </a:p>
          <a:p>
            <a:r>
              <a:rPr lang="ru-RU" sz="3600" dirty="0"/>
              <a:t>1.	Конкурсное испытание «Визитная карточка»;</a:t>
            </a:r>
          </a:p>
          <a:p>
            <a:r>
              <a:rPr lang="ru-RU" sz="3600" dirty="0"/>
              <a:t>2.	Конкурсное испытание «Программно-методический комплект»;</a:t>
            </a:r>
          </a:p>
          <a:p>
            <a:r>
              <a:rPr lang="ru-RU" sz="3600" dirty="0"/>
              <a:t>3.	Конкурсное испытание «Моё образовательное решение - глобальным вызовам».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9406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-10017" y="146410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2628900" y="1635185"/>
            <a:ext cx="13030200" cy="993715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802238"/>
            <a:ext cx="15468600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 ИСПЫТАНИЕ «ВИЗИТНАЯ КАРТОЧКА»</a:t>
            </a:r>
            <a:endParaRPr lang="en-US" sz="36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2795953"/>
          <a:ext cx="15316199" cy="6059238"/>
        </p:xfrm>
        <a:graphic>
          <a:graphicData uri="http://schemas.openxmlformats.org/drawingml/2006/table">
            <a:tbl>
              <a:tblPr/>
              <a:tblGrid>
                <a:gridCol w="2424524">
                  <a:extLst>
                    <a:ext uri="{9D8B030D-6E8A-4147-A177-3AD203B41FA5}">
                      <a16:colId xmlns:a16="http://schemas.microsoft.com/office/drawing/2014/main" val="914039074"/>
                    </a:ext>
                  </a:extLst>
                </a:gridCol>
                <a:gridCol w="12891675">
                  <a:extLst>
                    <a:ext uri="{9D8B030D-6E8A-4147-A177-3AD203B41FA5}">
                      <a16:colId xmlns:a16="http://schemas.microsoft.com/office/drawing/2014/main" val="2771825736"/>
                    </a:ext>
                  </a:extLst>
                </a:gridCol>
              </a:tblGrid>
              <a:tr h="700162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видеоролику «Визитная карточка»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611049"/>
                  </a:ext>
                </a:extLst>
              </a:tr>
              <a:tr h="21925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формату, длительности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Видеоролик формата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MP4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продолжительностью 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не более 5 минут 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размещаете на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yande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х –диске,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создаете и направляете электронную ссылку с </a:t>
                      </a:r>
                      <a:r>
                        <a:rPr lang="en-US" sz="2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yande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х - диска, которая </a:t>
                      </a:r>
                      <a:r>
                        <a:rPr lang="ru-RU" sz="2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д.б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с 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большим сроком активности, с общим доступом, без паролей</a:t>
                      </a: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Видеоролик должен иметь качественное звучание и изображение. Ссылка на видеоролик должна включать название конкурсного задания и ФИО участника.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447805"/>
                  </a:ext>
                </a:extLst>
              </a:tr>
              <a:tr h="3112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Требования к содержанию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Содержание видеоролика должно отражать объективные сведения о совокупности профессиональных взглядов и позиций педагога дополнительного образования, процессе и результатах профессиональной деятельности по реализации дополнительной общеобразовательной программы и др.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Видеоряд может включать целесообразные фрагменты занятий, обзор мероприятий, интервьюирование участников образовательных отношений, сведения о творческих достижениях обучающихся, достижениях и (или) увлечениях участника Конкурса.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6433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32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8229600"/>
            <a:ext cx="9472921" cy="82296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472921" y="8229600"/>
            <a:ext cx="9472921" cy="82296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2317" t="7564" r="10911" b="12024"/>
          <a:stretch>
            <a:fillRect/>
          </a:stretch>
        </p:blipFill>
        <p:spPr>
          <a:xfrm>
            <a:off x="-10017" y="43109"/>
            <a:ext cx="2390955" cy="1857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177" y="43109"/>
            <a:ext cx="2844148" cy="1592076"/>
          </a:xfrm>
          <a:prstGeom prst="rect">
            <a:avLst/>
          </a:prstGeom>
        </p:spPr>
      </p:pic>
      <p:sp>
        <p:nvSpPr>
          <p:cNvPr id="9" name="AutoShape 9"/>
          <p:cNvSpPr/>
          <p:nvPr/>
        </p:nvSpPr>
        <p:spPr>
          <a:xfrm>
            <a:off x="2590800" y="1699699"/>
            <a:ext cx="13030200" cy="1474369"/>
          </a:xfrm>
          <a:prstGeom prst="rect">
            <a:avLst/>
          </a:prstGeom>
          <a:solidFill>
            <a:srgbClr val="004AAD">
              <a:alpha val="19607"/>
            </a:srgbClr>
          </a:solidFill>
        </p:spPr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-150210"/>
            <a:ext cx="3148593" cy="310062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2895600" y="1802238"/>
            <a:ext cx="12892176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        ИСПЫТАНИЕ </a:t>
            </a:r>
          </a:p>
          <a:p>
            <a:pPr algn="ctr"/>
            <a:r>
              <a:rPr lang="ru-RU" sz="4000" b="1" dirty="0">
                <a:solidFill>
                  <a:srgbClr val="002060">
                    <a:alpha val="68627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«ВИЗИТНАЯ КАРТОЧКА»</a:t>
            </a:r>
            <a:endParaRPr lang="en-US" sz="4000" b="1" dirty="0">
              <a:solidFill>
                <a:srgbClr val="002060">
                  <a:alpha val="68627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743200" y="3587633"/>
          <a:ext cx="12877800" cy="51903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5971673"/>
                    </a:ext>
                  </a:extLst>
                </a:gridCol>
                <a:gridCol w="12496800">
                  <a:extLst>
                    <a:ext uri="{9D8B030D-6E8A-4147-A177-3AD203B41FA5}">
                      <a16:colId xmlns:a16="http://schemas.microsoft.com/office/drawing/2014/main" val="409193150"/>
                    </a:ext>
                  </a:extLst>
                </a:gridCol>
              </a:tblGrid>
              <a:tr h="353741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Критерии оценки видеоролика «Визитная карточка» (ПРИЛОЖЕНИЕ № 5)</a:t>
                      </a:r>
                    </a:p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824786"/>
                  </a:ext>
                </a:extLst>
              </a:tr>
              <a:tr h="5163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Отражение профессиональных взглядов и позиций педагога дополнительного образования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7321413"/>
                  </a:ext>
                </a:extLst>
              </a:tr>
              <a:tr h="6288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Отражение процесса профессиональной деятельности педагога по реализации дополнительной общеобразовательной программы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0858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Отражение результатов профессиональной деятельности педагога по реализации дополнительной общеобразовательной программы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7671556"/>
                  </a:ext>
                </a:extLst>
              </a:tr>
              <a:tr h="3777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определять педагогические цели и задачи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257649"/>
                  </a:ext>
                </a:extLst>
              </a:tr>
              <a:tr h="4678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Умение обобщать и транслировать опыт своей профессиональной деятельности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6637128"/>
                  </a:ext>
                </a:extLst>
              </a:tr>
              <a:tr h="10976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сведений об участии педагога и обучающихся в образовательных, досуговых, культурно-просветительских и др. мероприятиях на муниципальном, региональном и федеральном уровнях </a:t>
                      </a: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Максимальное количество баллов: 18</a:t>
                      </a: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6930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453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38" y="-257176"/>
            <a:ext cx="18745200" cy="10544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BFE90E-CC18-2F68-887F-A8E24BDCEF49}"/>
              </a:ext>
            </a:extLst>
          </p:cNvPr>
          <p:cNvSpPr txBox="1"/>
          <p:nvPr/>
        </p:nvSpPr>
        <p:spPr>
          <a:xfrm>
            <a:off x="762000" y="97917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045CB5-95E8-2270-E062-CFDA98D9BEBB}"/>
              </a:ext>
            </a:extLst>
          </p:cNvPr>
          <p:cNvSpPr txBox="1"/>
          <p:nvPr/>
        </p:nvSpPr>
        <p:spPr>
          <a:xfrm>
            <a:off x="1905000" y="3609416"/>
            <a:ext cx="14706600" cy="7326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Оценивание выполнения конкурсного 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«Визитная карточка»  </a:t>
            </a: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осуществлялось по 6-ти критериям. Мах балл 3.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Максимальное количество баллов за конкурсное испытание – 18.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Среднее значение оценки за конкурсное испытание 12,1 балла, что составило 67,2 % от мах возможной оценки.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  <a:tabLst>
                <a:tab pos="3295650" algn="l"/>
              </a:tabLst>
            </a:pP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461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38" y="-257176"/>
            <a:ext cx="18745200" cy="10544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-1485900"/>
            <a:ext cx="3733800" cy="6129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40350" y="-180475"/>
            <a:ext cx="4632072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86" y="-1657"/>
            <a:ext cx="4186100" cy="234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7AEBDD-3124-2475-90C1-4B7CDFC89C8F}"/>
              </a:ext>
            </a:extLst>
          </p:cNvPr>
          <p:cNvSpPr txBox="1"/>
          <p:nvPr/>
        </p:nvSpPr>
        <p:spPr>
          <a:xfrm>
            <a:off x="685800" y="3248526"/>
            <a:ext cx="1783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9ADAC28D-915D-40A5-E699-3CF708334E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578241"/>
              </p:ext>
            </p:extLst>
          </p:nvPr>
        </p:nvGraphicFramePr>
        <p:xfrm>
          <a:off x="2438400" y="2519257"/>
          <a:ext cx="12725400" cy="5748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0BFE90E-CC18-2F68-887F-A8E24BDCEF49}"/>
              </a:ext>
            </a:extLst>
          </p:cNvPr>
          <p:cNvSpPr txBox="1"/>
          <p:nvPr/>
        </p:nvSpPr>
        <p:spPr>
          <a:xfrm>
            <a:off x="762000" y="97917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89644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5967</TotalTime>
  <Words>3219</Words>
  <Application>Microsoft Office PowerPoint</Application>
  <PresentationFormat>Произвольный</PresentationFormat>
  <Paragraphs>410</Paragraphs>
  <Slides>37</Slides>
  <Notes>31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Arial</vt:lpstr>
      <vt:lpstr>Times New Roman</vt:lpstr>
      <vt:lpstr>Calibri</vt:lpstr>
      <vt:lpstr>Symbol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Требования к оформлению программно-методического комплекта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and White Resume Professional Presentation</dc:title>
  <dc:creator>NPC06</dc:creator>
  <cp:lastModifiedBy>Рукосуева Е</cp:lastModifiedBy>
  <cp:revision>132</cp:revision>
  <dcterms:created xsi:type="dcterms:W3CDTF">2006-08-16T00:00:00Z</dcterms:created>
  <dcterms:modified xsi:type="dcterms:W3CDTF">2023-04-17T05:04:12Z</dcterms:modified>
  <dc:identifier>DADy0A_8sHE</dc:identifier>
</cp:coreProperties>
</file>