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Rg st="1" end="10"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2" autoAdjust="0"/>
    <p:restoredTop sz="94660"/>
  </p:normalViewPr>
  <p:slideViewPr>
    <p:cSldViewPr>
      <p:cViewPr varScale="1">
        <p:scale>
          <a:sx n="45" d="100"/>
          <a:sy n="45" d="100"/>
        </p:scale>
        <p:origin x="1282" y="2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2362" cy="36988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1169988" y="5086350"/>
            <a:ext cx="5224462" cy="41052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E7E4AD8-F50E-4CA8-B1D6-26E34FEE35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E1B31E0-79B3-4FBB-8421-1FBA7037EF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E867A0C-8671-4721-B7D2-AD9707CD38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41363" y="2101850"/>
            <a:ext cx="4227512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21275" y="2101850"/>
            <a:ext cx="4227513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51FCAF3-ECFA-4E04-BC9D-CC54E6E7DA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97725" y="555625"/>
            <a:ext cx="2151063" cy="63071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41363" y="555625"/>
            <a:ext cx="6303962" cy="63071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1363" y="555625"/>
            <a:ext cx="8607425" cy="1260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B2336DB-DA00-421E-BA41-68E07E5D70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B187612-2CC5-4F7E-8F07-F7F6BA59E6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0B100F3-17CB-49A6-BD00-6CFBC8236D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EC8196C-FBB7-446C-88C7-8E1150B568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08400A3-B7DC-4723-985B-43BFB9B206F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0ACE2BA-A95F-450E-A61F-5903C485B1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D23269F-072B-4255-919E-7341BABDFA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fld id="{4FD384D2-6F6B-42C5-AD7C-036DA3E1BB0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cs typeface="Arial Unicode MS" charset="0"/>
        </a:defRPr>
      </a:lvl2pPr>
      <a:lvl3pPr marL="11430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cs typeface="Arial Unicode MS" charset="0"/>
        </a:defRPr>
      </a:lvl3pPr>
      <a:lvl4pPr marL="16002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cs typeface="Arial Unicode MS" charset="0"/>
        </a:defRPr>
      </a:lvl4pPr>
      <a:lvl5pPr marL="20574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cs typeface="Arial Unicode MS" charset="0"/>
        </a:defRPr>
      </a:lvl5pPr>
      <a:lvl6pPr marL="25146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cs typeface="Arial Unicode MS" charset="0"/>
        </a:defRPr>
      </a:lvl6pPr>
      <a:lvl7pPr marL="29718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cs typeface="Arial Unicode MS" charset="0"/>
        </a:defRPr>
      </a:lvl7pPr>
      <a:lvl8pPr marL="34290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cs typeface="Arial Unicode MS" charset="0"/>
        </a:defRPr>
      </a:lvl8pPr>
      <a:lvl9pPr marL="38862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cs typeface="Arial Unicode MS" charset="0"/>
        </a:defRPr>
      </a:lvl9pPr>
    </p:titleStyle>
    <p:bodyStyle>
      <a:lvl1pPr marL="342900" indent="-342900" algn="l" defTabSz="449263" rtl="0" eaLnBrk="1" fontAlgn="base" hangingPunct="1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404813" y="1893888"/>
            <a:ext cx="9674225" cy="5665787"/>
          </a:xfrm>
          <a:prstGeom prst="roundRect">
            <a:avLst>
              <a:gd name="adj" fmla="val 28"/>
            </a:avLst>
          </a:prstGeom>
          <a:solidFill>
            <a:srgbClr val="DDDDDD"/>
          </a:solidFill>
          <a:ln w="9525" cap="flat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1363" y="555625"/>
            <a:ext cx="8607425" cy="12604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1363" y="2101850"/>
            <a:ext cx="8607425" cy="47609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2116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182563" cy="919163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525" cap="flat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2381250"/>
            <a:ext cx="182563" cy="919163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525" cap="flat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1168400"/>
            <a:ext cx="182563" cy="919163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525" cap="flat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333333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333333"/>
          </a:solidFill>
          <a:latin typeface="Arial" charset="0"/>
          <a:cs typeface="Arial Unicode MS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333333"/>
          </a:solidFill>
          <a:latin typeface="Arial" charset="0"/>
          <a:cs typeface="Arial Unicode MS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333333"/>
          </a:solidFill>
          <a:latin typeface="Arial" charset="0"/>
          <a:cs typeface="Arial Unicode MS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333333"/>
          </a:solidFill>
          <a:latin typeface="Arial" charset="0"/>
          <a:cs typeface="Arial Unicode MS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333333"/>
          </a:solidFill>
          <a:latin typeface="Arial" charset="0"/>
          <a:cs typeface="Arial Unicode MS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333333"/>
          </a:solidFill>
          <a:latin typeface="Arial" charset="0"/>
          <a:cs typeface="Arial Unicode MS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333333"/>
          </a:solidFill>
          <a:latin typeface="Arial" charset="0"/>
          <a:cs typeface="Arial Unicode MS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333333"/>
          </a:solidFill>
          <a:latin typeface="Arial" charset="0"/>
          <a:cs typeface="Arial Unicode MS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3.xml"/><Relationship Id="rId1" Type="http://schemas.openxmlformats.org/officeDocument/2006/relationships/audio" Target="file:///C:\Documents%20and%20Settings\&#1056;&#1072;&#1073;&#1086;&#1095;&#1080;&#1081;%20&#1086;&#1089;&#1105;&#1083;\&#1052;&#1086;&#1080;%20&#1076;&#1086;&#1082;&#1091;&#1084;&#1077;&#1085;&#1090;&#1099;\Downloads\12810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3.png"/><Relationship Id="rId2" Type="http://schemas.openxmlformats.org/officeDocument/2006/relationships/audio" Target="file:///C:\Documents%20and%20Settings\&#1056;&#1072;&#1073;&#1086;&#1095;&#1080;&#1081;%20&#1086;&#1089;&#1105;&#1083;\&#1052;&#1086;&#1080;%20&#1076;&#1086;&#1082;&#1091;&#1084;&#1077;&#1085;&#1090;&#1099;\Downloads\penie-solovja.mp3" TargetMode="External"/><Relationship Id="rId1" Type="http://schemas.openxmlformats.org/officeDocument/2006/relationships/tags" Target="../tags/tag9.xml"/><Relationship Id="rId6" Type="http://schemas.openxmlformats.org/officeDocument/2006/relationships/image" Target="../media/image23.jpeg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3.png"/><Relationship Id="rId2" Type="http://schemas.openxmlformats.org/officeDocument/2006/relationships/audio" Target="file:///C:\Documents%20and%20Settings\&#1056;&#1072;&#1073;&#1086;&#1095;&#1080;&#1081;%20&#1086;&#1089;&#1105;&#1083;\&#1052;&#1086;&#1080;%20&#1076;&#1086;&#1082;&#1091;&#1084;&#1077;&#1085;&#1090;&#1099;\Downloads\zvuk-kapeli-i-penie-ptic.mp3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7.jpeg"/><Relationship Id="rId2" Type="http://schemas.openxmlformats.org/officeDocument/2006/relationships/audio" Target="file:///C:\Documents%20and%20Settings\&#1056;&#1072;&#1073;&#1086;&#1095;&#1080;&#1081;%20&#1086;&#1089;&#1105;&#1083;\&#1052;&#1086;&#1080;%20&#1076;&#1086;&#1082;&#1091;&#1084;&#1077;&#1085;&#1090;&#1099;\Downloads\penie-solovja.mp3" TargetMode="External"/><Relationship Id="rId1" Type="http://schemas.openxmlformats.org/officeDocument/2006/relationships/tags" Target="../tags/tag2.xml"/><Relationship Id="rId6" Type="http://schemas.openxmlformats.org/officeDocument/2006/relationships/image" Target="../media/image6.jpeg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0.jpeg"/><Relationship Id="rId2" Type="http://schemas.openxmlformats.org/officeDocument/2006/relationships/audio" Target="file:///C:\Documents%20and%20Settings\&#1056;&#1072;&#1073;&#1086;&#1095;&#1080;&#1081;%20&#1086;&#1089;&#1105;&#1083;\&#1052;&#1086;&#1080;%20&#1076;&#1086;&#1082;&#1091;&#1084;&#1077;&#1085;&#1090;&#1099;\Downloads\zvuk-kapeli-i-penie-ptic.mp3" TargetMode="External"/><Relationship Id="rId1" Type="http://schemas.openxmlformats.org/officeDocument/2006/relationships/tags" Target="../tags/tag3.xml"/><Relationship Id="rId6" Type="http://schemas.openxmlformats.org/officeDocument/2006/relationships/image" Target="../media/image9.jpeg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3.jpeg"/><Relationship Id="rId2" Type="http://schemas.openxmlformats.org/officeDocument/2006/relationships/audio" Target="file:///C:\Documents%20and%20Settings\&#1056;&#1072;&#1073;&#1086;&#1095;&#1080;&#1081;%20&#1086;&#1089;&#1105;&#1083;\&#1052;&#1086;&#1080;%20&#1076;&#1086;&#1082;&#1091;&#1084;&#1077;&#1085;&#1090;&#1099;\Downloads\zvuk-pchel-na-fone-ptitsyi-28656.mp3" TargetMode="External"/><Relationship Id="rId1" Type="http://schemas.openxmlformats.org/officeDocument/2006/relationships/tags" Target="../tags/tag4.xml"/><Relationship Id="rId6" Type="http://schemas.openxmlformats.org/officeDocument/2006/relationships/image" Target="../media/image12.jpeg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6.jpeg"/><Relationship Id="rId2" Type="http://schemas.openxmlformats.org/officeDocument/2006/relationships/audio" Target="file:///C:\Documents%20and%20Settings\&#1056;&#1072;&#1073;&#1086;&#1095;&#1080;&#1081;%20&#1086;&#1089;&#1105;&#1083;\&#1052;&#1086;&#1080;%20&#1076;&#1086;&#1082;&#1091;&#1084;&#1077;&#1085;&#1090;&#1099;\Downloads\zvuk-pchel-na-fone-ptitsyi-28656.mp3" TargetMode="External"/><Relationship Id="rId1" Type="http://schemas.openxmlformats.org/officeDocument/2006/relationships/tags" Target="../tags/tag5.xml"/><Relationship Id="rId6" Type="http://schemas.openxmlformats.org/officeDocument/2006/relationships/image" Target="../media/image15.png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9.jpeg"/><Relationship Id="rId2" Type="http://schemas.openxmlformats.org/officeDocument/2006/relationships/audio" Target="file:///C:\Documents%20and%20Settings\&#1056;&#1072;&#1073;&#1086;&#1095;&#1080;&#1081;%20&#1086;&#1089;&#1105;&#1083;\&#1052;&#1086;&#1080;%20&#1076;&#1086;&#1082;&#1091;&#1084;&#1077;&#1085;&#1090;&#1099;\Downloads\tractor-move-forward-and-back-up-01.mp3" TargetMode="External"/><Relationship Id="rId1" Type="http://schemas.openxmlformats.org/officeDocument/2006/relationships/tags" Target="../tags/tag6.xml"/><Relationship Id="rId6" Type="http://schemas.openxmlformats.org/officeDocument/2006/relationships/image" Target="../media/image18.jpeg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21.png"/><Relationship Id="rId2" Type="http://schemas.openxmlformats.org/officeDocument/2006/relationships/audio" Target="file:///C:\Documents%20and%20Settings\&#1056;&#1072;&#1073;&#1086;&#1095;&#1080;&#1081;%20&#1086;&#1089;&#1105;&#1083;\&#1052;&#1086;&#1080;%20&#1076;&#1086;&#1082;&#1091;&#1084;&#1077;&#1085;&#1090;&#1099;\Downloads\zvuk-kapeli-i-penie-ptic.mp3" TargetMode="External"/><Relationship Id="rId1" Type="http://schemas.openxmlformats.org/officeDocument/2006/relationships/tags" Target="../tags/tag7.xml"/><Relationship Id="rId6" Type="http://schemas.openxmlformats.org/officeDocument/2006/relationships/image" Target="../media/image20.jpeg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7.png"/><Relationship Id="rId2" Type="http://schemas.openxmlformats.org/officeDocument/2006/relationships/audio" Target="file:///C:\Documents%20and%20Settings\&#1056;&#1072;&#1073;&#1086;&#1095;&#1080;&#1081;%20&#1086;&#1089;&#1105;&#1083;\&#1052;&#1086;&#1080;%20&#1076;&#1086;&#1082;&#1091;&#1084;&#1077;&#1085;&#1090;&#1099;\Downloads\zvuk-kapeli-i-penie-ptic.mp3" TargetMode="External"/><Relationship Id="rId1" Type="http://schemas.openxmlformats.org/officeDocument/2006/relationships/tags" Target="../tags/tag8.xml"/><Relationship Id="rId6" Type="http://schemas.openxmlformats.org/officeDocument/2006/relationships/image" Target="../media/image22.jpeg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552450"/>
            <a:ext cx="9070975" cy="1262063"/>
          </a:xfrm>
          <a:ln/>
        </p:spPr>
        <p:txBody>
          <a:bodyPr tIns="17640"/>
          <a:lstStyle/>
          <a:p>
            <a: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2800">
                <a:latin typeface="Times New Roman" pitchFamily="16" charset="0"/>
              </a:rPr>
              <a:t>Презентация для детей старшего дошкольного возраста</a:t>
            </a:r>
            <a:br>
              <a:rPr lang="ru-RU" sz="2800">
                <a:latin typeface="Times New Roman" pitchFamily="16" charset="0"/>
              </a:rPr>
            </a:br>
            <a:r>
              <a:rPr lang="ru-RU" sz="2800">
                <a:latin typeface="Times New Roman" pitchFamily="16" charset="0"/>
              </a:rPr>
              <a:t>на тему: «Весна пришла!»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800225" y="117475"/>
            <a:ext cx="7559675" cy="6667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56340" rIns="90000" bIns="45000"/>
          <a:lstStyle/>
          <a:p>
            <a: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b="1">
                <a:solidFill>
                  <a:srgbClr val="000000"/>
                </a:solidFill>
                <a:latin typeface="Times New Roman" pitchFamily="16" charset="0"/>
              </a:rPr>
              <a:t>ГБДОУ детский сад №61 Невского района Санкт-Петербурга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006850" y="6983413"/>
            <a:ext cx="2070100" cy="6175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 algn="ctr">
              <a:tabLst>
                <a:tab pos="723900" algn="l"/>
                <a:tab pos="1447800" algn="l"/>
              </a:tabLst>
            </a:pPr>
            <a:r>
              <a:rPr lang="ru-RU" b="1" dirty="0">
                <a:solidFill>
                  <a:srgbClr val="000000"/>
                </a:solidFill>
              </a:rPr>
              <a:t>Санкт-Петербург</a:t>
            </a:r>
          </a:p>
          <a:p>
            <a:pPr algn="ctr">
              <a:tabLst>
                <a:tab pos="723900" algn="l"/>
                <a:tab pos="1447800" algn="l"/>
              </a:tabLst>
            </a:pPr>
            <a:r>
              <a:rPr lang="ru-RU" b="1" dirty="0">
                <a:solidFill>
                  <a:srgbClr val="000000"/>
                </a:solidFill>
              </a:rPr>
              <a:t>2023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6516688" y="6443663"/>
            <a:ext cx="3509962" cy="6635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57600" rIns="90000" bIns="45000"/>
          <a:lstStyle/>
          <a:p>
            <a: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ru-RU" sz="2000">
                <a:solidFill>
                  <a:srgbClr val="000000"/>
                </a:solidFill>
                <a:latin typeface="Times New Roman" pitchFamily="16" charset="0"/>
              </a:rPr>
              <a:t>Разработал воспитатель:</a:t>
            </a:r>
          </a:p>
          <a:p>
            <a: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ru-RU" sz="2000">
                <a:solidFill>
                  <a:srgbClr val="000000"/>
                </a:solidFill>
                <a:latin typeface="Times New Roman" pitchFamily="16" charset="0"/>
              </a:rPr>
              <a:t>Петрова Ольга Александровна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55763" y="1662113"/>
            <a:ext cx="6624637" cy="46751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1" name="1281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9736172" y="718981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31487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48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504825" y="-203200"/>
            <a:ext cx="9070975" cy="12620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37800" rIns="0" bIns="0" anchor="ctr"/>
          <a:lstStyle/>
          <a:p>
            <a: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Весенние месяцы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936888" y="350813"/>
            <a:ext cx="4103688" cy="12620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27720" rIns="0" bIns="0" anchor="ctr"/>
          <a:lstStyle/>
          <a:p>
            <a: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Май             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5219700" y="1152525"/>
            <a:ext cx="4967288" cy="6078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62640" rIns="90000" bIns="45000"/>
          <a:lstStyle/>
          <a:p>
            <a:pPr marL="215900" indent="-215900" algn="ctr">
              <a:lnSpc>
                <a:spcPct val="95000"/>
              </a:lnSpc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2800" b="1" dirty="0">
                <a:solidFill>
                  <a:srgbClr val="000000"/>
                </a:solidFill>
                <a:latin typeface="Times New Roman" pitchFamily="16" charset="0"/>
              </a:rPr>
              <a:t>Приметы мая:</a:t>
            </a:r>
          </a:p>
          <a:p>
            <a:pPr marL="215900" indent="-215900">
              <a:lnSpc>
                <a:spcPct val="95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В мае родиться — весь век маяться, промаяться.</a:t>
            </a:r>
          </a:p>
          <a:p>
            <a:pPr marL="215900" indent="-215900">
              <a:lnSpc>
                <a:spcPct val="95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Холодный май предвещает много сена.</a:t>
            </a:r>
          </a:p>
          <a:p>
            <a:pPr marL="215900" indent="-215900">
              <a:lnSpc>
                <a:spcPct val="95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Сухой и теплый май предвещает плодородие.</a:t>
            </a:r>
          </a:p>
          <a:p>
            <a:pPr marL="215900" indent="-215900">
              <a:lnSpc>
                <a:spcPct val="95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Май — заря с зарею сходится.</a:t>
            </a:r>
          </a:p>
          <a:p>
            <a:pPr marL="215900" indent="-215900">
              <a:lnSpc>
                <a:spcPct val="95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Первый весенний гром — к наступлению тепла.</a:t>
            </a:r>
          </a:p>
          <a:p>
            <a:pPr marL="215900" indent="-215900">
              <a:lnSpc>
                <a:spcPct val="95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Кукушка стала куковать — морозов больше не видать.</a:t>
            </a:r>
          </a:p>
          <a:p>
            <a:pPr marL="215900" indent="-215900">
              <a:lnSpc>
                <a:spcPct val="95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Много майских жуков — к засухе</a:t>
            </a:r>
            <a:r>
              <a:rPr lang="ru-RU" sz="2400" dirty="0">
                <a:solidFill>
                  <a:srgbClr val="000000"/>
                </a:solidFill>
                <a:latin typeface="Times New Roman" pitchFamily="16" charset="0"/>
              </a:rPr>
              <a:t>.</a:t>
            </a: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1800" y="1547813"/>
            <a:ext cx="4608513" cy="5543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9" name="penie-solovja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9826658" y="718981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 advTm="15063">
    <p:wedge/>
  </p:transition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74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-203200"/>
            <a:ext cx="9070975" cy="1262063"/>
          </a:xfrm>
          <a:ln/>
        </p:spPr>
        <p:txBody>
          <a:bodyPr tIns="63504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7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Весна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5759450" y="1116013"/>
            <a:ext cx="3887788" cy="60150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61380" rIns="90000" bIns="45000"/>
          <a:lstStyle/>
          <a:p>
            <a: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ru-RU" sz="2600" b="1">
                <a:solidFill>
                  <a:srgbClr val="000000"/>
                </a:solidFill>
                <a:latin typeface="Times New Roman" pitchFamily="16" charset="0"/>
              </a:rPr>
              <a:t>«Пришла весна»</a:t>
            </a:r>
          </a:p>
          <a:p>
            <a: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endParaRPr lang="ru-RU" sz="2600">
              <a:solidFill>
                <a:srgbClr val="000000"/>
              </a:solidFill>
              <a:latin typeface="Times New Roman" pitchFamily="16" charset="0"/>
            </a:endParaRPr>
          </a:p>
          <a:p>
            <a: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ru-RU" sz="2600">
                <a:solidFill>
                  <a:srgbClr val="000000"/>
                </a:solidFill>
                <a:latin typeface="Times New Roman" pitchFamily="16" charset="0"/>
              </a:rPr>
              <a:t>Шумят леса, звенят леса,</a:t>
            </a:r>
          </a:p>
          <a:p>
            <a: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ru-RU" sz="2600">
                <a:solidFill>
                  <a:srgbClr val="000000"/>
                </a:solidFill>
                <a:latin typeface="Times New Roman" pitchFamily="16" charset="0"/>
              </a:rPr>
              <a:t>Поёт-звенит ручей:</a:t>
            </a:r>
          </a:p>
          <a:p>
            <a: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ru-RU" sz="2600">
                <a:solidFill>
                  <a:srgbClr val="000000"/>
                </a:solidFill>
                <a:latin typeface="Times New Roman" pitchFamily="16" charset="0"/>
              </a:rPr>
              <a:t>«Пришла весна, пришла весна - </a:t>
            </a:r>
          </a:p>
          <a:p>
            <a: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ru-RU" sz="2600">
                <a:solidFill>
                  <a:srgbClr val="000000"/>
                </a:solidFill>
                <a:latin typeface="Times New Roman" pitchFamily="16" charset="0"/>
              </a:rPr>
              <a:t>В одежде из лучей!»</a:t>
            </a:r>
          </a:p>
          <a:p>
            <a: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ru-RU" sz="2600">
                <a:solidFill>
                  <a:srgbClr val="000000"/>
                </a:solidFill>
                <a:latin typeface="Times New Roman" pitchFamily="16" charset="0"/>
              </a:rPr>
              <a:t>Ликуют детские сердца,</a:t>
            </a:r>
          </a:p>
          <a:p>
            <a: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ru-RU" sz="2600">
                <a:solidFill>
                  <a:srgbClr val="000000"/>
                </a:solidFill>
                <a:latin typeface="Times New Roman" pitchFamily="16" charset="0"/>
              </a:rPr>
              <a:t>Стремясь в простор лугов:</a:t>
            </a:r>
          </a:p>
          <a:p>
            <a: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ru-RU" sz="2600">
                <a:solidFill>
                  <a:srgbClr val="000000"/>
                </a:solidFill>
                <a:latin typeface="Times New Roman" pitchFamily="16" charset="0"/>
              </a:rPr>
              <a:t>«Пришла весна, пришла весна - </a:t>
            </a:r>
          </a:p>
          <a:p>
            <a: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ru-RU" sz="2600">
                <a:solidFill>
                  <a:srgbClr val="000000"/>
                </a:solidFill>
                <a:latin typeface="Times New Roman" pitchFamily="16" charset="0"/>
              </a:rPr>
              <a:t>В одежде из цветов!»</a:t>
            </a:r>
          </a:p>
          <a:p>
            <a: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endParaRPr lang="ru-RU" sz="2600">
              <a:solidFill>
                <a:srgbClr val="000000"/>
              </a:solidFill>
              <a:latin typeface="Times New Roman" pitchFamily="16" charset="0"/>
            </a:endParaRPr>
          </a:p>
          <a:p>
            <a: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ru-RU" sz="2600" b="1">
                <a:solidFill>
                  <a:srgbClr val="000000"/>
                </a:solidFill>
                <a:latin typeface="Times New Roman" pitchFamily="16" charset="0"/>
              </a:rPr>
              <a:t>М. Пожарова</a:t>
            </a:r>
          </a:p>
          <a:p>
            <a: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endParaRPr lang="ru-RU" sz="24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03238" y="936625"/>
            <a:ext cx="4751387" cy="5759450"/>
          </a:xfrm>
          <a:prstGeom prst="rect">
            <a:avLst/>
          </a:prstGeom>
          <a:blipFill dpi="0" rotWithShape="0">
            <a:blip r:embed="rId6"/>
            <a:srcRect/>
            <a:tile tx="0" ty="0" sx="100000" sy="100000" flip="none" algn="tl"/>
          </a:blip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" name="zvuk-kapeli-i-penie-ptic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9755220" y="718981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 advTm="1561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26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-203200"/>
            <a:ext cx="9070975" cy="1262063"/>
          </a:xfrm>
          <a:ln/>
        </p:spPr>
        <p:txBody>
          <a:bodyPr tIns="22680"/>
          <a:lstStyle/>
          <a:p>
            <a: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3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Первые вестники весны: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576263" y="720725"/>
            <a:ext cx="9072562" cy="32400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62640" rIns="90000" bIns="45000"/>
          <a:lstStyle/>
          <a:p>
            <a:pPr marL="215900" indent="-215900" algn="ctr">
              <a:lnSpc>
                <a:spcPct val="95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2800" b="1">
                <a:solidFill>
                  <a:srgbClr val="000000"/>
                </a:solidFill>
                <a:latin typeface="Times New Roman" pitchFamily="16" charset="0"/>
              </a:rPr>
              <a:t>Важно ходят они по первым проталинам.</a:t>
            </a:r>
          </a:p>
          <a:p>
            <a:pPr marL="215900" indent="-215900" algn="ctr">
              <a:lnSpc>
                <a:spcPct val="95000"/>
              </a:lnSpc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2800" b="1">
                <a:solidFill>
                  <a:srgbClr val="C5000B"/>
                </a:solidFill>
                <a:latin typeface="Times New Roman" pitchFamily="16" charset="0"/>
              </a:rPr>
              <a:t>17 марта</a:t>
            </a:r>
            <a:r>
              <a:rPr lang="ru-RU" sz="2800" b="1">
                <a:solidFill>
                  <a:srgbClr val="000000"/>
                </a:solidFill>
                <a:latin typeface="Times New Roman" pitchFamily="16" charset="0"/>
              </a:rPr>
              <a:t> считается </a:t>
            </a:r>
            <a:r>
              <a:rPr lang="ru-RU" sz="2800" b="1">
                <a:solidFill>
                  <a:srgbClr val="0000CC"/>
                </a:solidFill>
                <a:latin typeface="Times New Roman" pitchFamily="16" charset="0"/>
              </a:rPr>
              <a:t>Грачевником.</a:t>
            </a:r>
          </a:p>
          <a:p>
            <a:pPr marL="215900" indent="-215900" algn="ctr">
              <a:lnSpc>
                <a:spcPct val="95000"/>
              </a:lnSpc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2800" b="1">
                <a:solidFill>
                  <a:srgbClr val="000000"/>
                </a:solidFill>
                <a:latin typeface="Times New Roman" pitchFamily="16" charset="0"/>
              </a:rPr>
              <a:t>В это время начинают прилетать эти птицы.</a:t>
            </a:r>
          </a:p>
          <a:p>
            <a:pPr marL="215900" indent="-215900" algn="ctr">
              <a:lnSpc>
                <a:spcPct val="95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2800" b="1">
                <a:solidFill>
                  <a:srgbClr val="000000"/>
                </a:solidFill>
                <a:latin typeface="Times New Roman" pitchFamily="16" charset="0"/>
              </a:rPr>
              <a:t>За грачами прилетают </a:t>
            </a:r>
            <a:r>
              <a:rPr lang="ru-RU" sz="2800" b="1">
                <a:solidFill>
                  <a:srgbClr val="0000FF"/>
                </a:solidFill>
                <a:latin typeface="Times New Roman" pitchFamily="16" charset="0"/>
              </a:rPr>
              <a:t>скворцы и жаваронки.</a:t>
            </a:r>
          </a:p>
          <a:p>
            <a:pPr marL="215900" indent="-215900" algn="ctr">
              <a:lnSpc>
                <a:spcPct val="95000"/>
              </a:lnSpc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2800" b="1">
                <a:solidFill>
                  <a:srgbClr val="C5000B"/>
                </a:solidFill>
                <a:latin typeface="Times New Roman" pitchFamily="16" charset="0"/>
              </a:rPr>
              <a:t>21 марта</a:t>
            </a:r>
            <a:r>
              <a:rPr lang="ru-RU" sz="2800" b="1">
                <a:solidFill>
                  <a:srgbClr val="000000"/>
                </a:solidFill>
                <a:latin typeface="Times New Roman" pitchFamily="16" charset="0"/>
              </a:rPr>
              <a:t>, по-старому обычаю, пекли булочки с глазами — изюминками, которые назваются «жаворонками»</a:t>
            </a:r>
          </a:p>
          <a:p>
            <a:pPr marL="215900" indent="-215900">
              <a:lnSpc>
                <a:spcPct val="95000"/>
              </a:lnSpc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ru-RU" sz="2400">
              <a:solidFill>
                <a:srgbClr val="000000"/>
              </a:solidFill>
              <a:latin typeface="Times New Roman" pitchFamily="16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800" y="3732213"/>
            <a:ext cx="3162300" cy="30861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1613" y="3671888"/>
            <a:ext cx="3168650" cy="31686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3325" y="3671888"/>
            <a:ext cx="2663825" cy="31464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9" name="penie-solovja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/>
          <a:stretch>
            <a:fillRect/>
          </a:stretch>
        </p:blipFill>
        <p:spPr>
          <a:xfrm>
            <a:off x="9807610" y="718981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 advTm="15515">
    <p:wedge/>
  </p:transition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74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-346075"/>
            <a:ext cx="9070975" cy="1262063"/>
          </a:xfrm>
          <a:ln/>
        </p:spPr>
        <p:txBody>
          <a:bodyPr tIns="22680"/>
          <a:lstStyle/>
          <a:p>
            <a: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Признаки весны: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800" y="684213"/>
            <a:ext cx="4176713" cy="32035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0675" y="3816350"/>
            <a:ext cx="4284663" cy="33115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4751388" y="1295400"/>
            <a:ext cx="4967287" cy="2016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62640" rIns="90000" bIns="45000"/>
          <a:lstStyle/>
          <a:p>
            <a:pPr marL="215900" indent="-215900">
              <a:lnSpc>
                <a:spcPct val="95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2800">
                <a:solidFill>
                  <a:srgbClr val="000000"/>
                </a:solidFill>
                <a:latin typeface="Times New Roman" pitchFamily="16" charset="0"/>
              </a:rPr>
              <a:t>Тает снег и появляются первые проталины. Журчат ручьи и начинается половодье.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360363" y="4464050"/>
            <a:ext cx="4967287" cy="20859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62640" rIns="90000" bIns="45000"/>
          <a:lstStyle/>
          <a:p>
            <a:pPr marL="215900" indent="-215900">
              <a:lnSpc>
                <a:spcPct val="95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2800">
                <a:solidFill>
                  <a:srgbClr val="000000"/>
                </a:solidFill>
                <a:latin typeface="Times New Roman" pitchFamily="16" charset="0"/>
              </a:rPr>
              <a:t>Световой день становиться длиннее. Начинается капель. Вместо снега начинает идти дождь. На улице с каждым днем становится теплее.</a:t>
            </a:r>
          </a:p>
        </p:txBody>
      </p:sp>
      <p:pic>
        <p:nvPicPr>
          <p:cNvPr id="10" name="zvuk-kapeli-i-penie-ptic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9807610" y="718981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 advTm="15312">
    <p:wedge/>
  </p:transition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26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6575" y="3708400"/>
            <a:ext cx="4032250" cy="33718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800" y="503238"/>
            <a:ext cx="3887788" cy="32400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4608513" y="1008063"/>
            <a:ext cx="4967287" cy="2016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62640" rIns="90000" bIns="45000"/>
          <a:lstStyle/>
          <a:p>
            <a:pPr marL="215900" indent="-215900">
              <a:lnSpc>
                <a:spcPct val="95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2800">
                <a:solidFill>
                  <a:srgbClr val="000000"/>
                </a:solidFill>
                <a:latin typeface="Times New Roman" pitchFamily="16" charset="0"/>
              </a:rPr>
              <a:t>Расцветают первые весенние цветы — подснежники, мать-и-мачеха, медуница.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15900" y="4176713"/>
            <a:ext cx="5478463" cy="32845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62640" rIns="90000" bIns="45000"/>
          <a:lstStyle/>
          <a:p>
            <a:pPr marL="215900" indent="-215900">
              <a:lnSpc>
                <a:spcPct val="95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ru-RU" sz="2800">
                <a:solidFill>
                  <a:srgbClr val="000000"/>
                </a:solidFill>
                <a:latin typeface="Times New Roman" pitchFamily="16" charset="0"/>
              </a:rPr>
              <a:t>На деревьях набухают почки. Из земли выходит первая молодая трава и первоцветы. К середине весны на деревьях появляется зелень, и деревья цветут.</a:t>
            </a:r>
          </a:p>
        </p:txBody>
      </p:sp>
      <p:pic>
        <p:nvPicPr>
          <p:cNvPr id="9" name="zvuk-pchel-na-fone-ptitsyi-28656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9826658" y="7261251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 advTm="15157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5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4608513" y="1008063"/>
            <a:ext cx="4967287" cy="20859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62640" rIns="90000" bIns="45000"/>
          <a:lstStyle/>
          <a:p>
            <a:pPr marL="215900" indent="-215900">
              <a:lnSpc>
                <a:spcPct val="95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2800">
                <a:solidFill>
                  <a:srgbClr val="000000"/>
                </a:solidFill>
                <a:latin typeface="Times New Roman" pitchFamily="16" charset="0"/>
              </a:rPr>
              <a:t>Весной из теплых стран к нам возвращаются перелетные птицы. Птицы весной строят гнезда и откладывают в них яйца.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71438" y="3636961"/>
            <a:ext cx="5478462" cy="368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62640" rIns="90000" bIns="45000"/>
          <a:lstStyle/>
          <a:p>
            <a:pPr marL="215900" indent="-215900">
              <a:lnSpc>
                <a:spcPct val="95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Весна радует первыми ласковыми солнечными лучами, зеленой травкой и цветением деревьев. А еще в это время просыпаются после продолжительного сна разные насекомые, наполняющие воздух вокруг жужжанием, стрекотом и яркими красками.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63" y="373063"/>
            <a:ext cx="4056062" cy="33702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3721100"/>
            <a:ext cx="4092575" cy="33702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9" name="zvuk-pchel-na-fone-ptitsyi-28656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9807610" y="718981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 advTm="15312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5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4608513" y="684213"/>
            <a:ext cx="4967287" cy="28844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62640" rIns="90000" bIns="45000"/>
          <a:lstStyle/>
          <a:p>
            <a:pPr marL="215900" indent="-215900">
              <a:lnSpc>
                <a:spcPct val="95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2800">
                <a:solidFill>
                  <a:srgbClr val="000000"/>
                </a:solidFill>
                <a:latin typeface="Times New Roman" pitchFamily="16" charset="0"/>
              </a:rPr>
              <a:t>Пробуждаются от зимней спячки медведи, барсуки и ежики. У многих животных рождаются детеныши. Весной звери линяют. Свою теплую шубку они меняют на легкую летнюю.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150" y="442913"/>
            <a:ext cx="4133850" cy="3302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600" y="3671888"/>
            <a:ext cx="4243388" cy="34559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87338" y="4170363"/>
            <a:ext cx="5327650" cy="32845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62640" rIns="90000" bIns="45000"/>
          <a:lstStyle/>
          <a:p>
            <a:pPr marL="215900" indent="-215900">
              <a:lnSpc>
                <a:spcPct val="95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ru-RU" sz="2800">
                <a:solidFill>
                  <a:srgbClr val="000000"/>
                </a:solidFill>
                <a:latin typeface="Times New Roman" pitchFamily="16" charset="0"/>
              </a:rPr>
              <a:t>Начинаются весенние полевые работы. Земледельцы вносят удобрения в почву, вспахивают (боронуют) землю на полях. Поля засевают зерновыми растениями.</a:t>
            </a:r>
          </a:p>
        </p:txBody>
      </p:sp>
      <p:pic>
        <p:nvPicPr>
          <p:cNvPr id="9" name="tractor-move-forward-and-back-up-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9807610" y="718981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 advTm="15000">
    <p:wedge/>
  </p:transition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09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504825" y="-203200"/>
            <a:ext cx="9070975" cy="12620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37800" rIns="0" bIns="0" anchor="ctr"/>
          <a:lstStyle/>
          <a:p>
            <a: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Весенние месяцы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3111486" y="422251"/>
            <a:ext cx="4103688" cy="12620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27720" rIns="0" bIns="0" anchor="ctr"/>
          <a:lstStyle/>
          <a:p>
            <a: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Март  </a:t>
            </a:r>
            <a:r>
              <a:rPr lang="ru-RU" sz="4400" b="1" dirty="0">
                <a:solidFill>
                  <a:srgbClr val="808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            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0500" y="1522413"/>
            <a:ext cx="4346575" cy="53895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4679950" y="1368425"/>
            <a:ext cx="4967288" cy="5280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62640" rIns="90000" bIns="45000"/>
          <a:lstStyle/>
          <a:p>
            <a:pPr marL="215900" indent="-215900" algn="ctr">
              <a:lnSpc>
                <a:spcPct val="95000"/>
              </a:lnSpc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2800" b="1" dirty="0">
                <a:solidFill>
                  <a:srgbClr val="000000"/>
                </a:solidFill>
                <a:latin typeface="Times New Roman" pitchFamily="16" charset="0"/>
              </a:rPr>
              <a:t>Приметы марта.</a:t>
            </a:r>
          </a:p>
          <a:p>
            <a:pPr marL="215900" indent="-215900" algn="just">
              <a:lnSpc>
                <a:spcPct val="95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Март неверен: то плачет, то смеется.</a:t>
            </a:r>
          </a:p>
          <a:p>
            <a:pPr marL="215900" indent="-215900" algn="just">
              <a:lnSpc>
                <a:spcPct val="95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В марте день с ночью меряется, равняется.</a:t>
            </a:r>
          </a:p>
          <a:p>
            <a:pPr marL="215900" indent="-215900" algn="just">
              <a:lnSpc>
                <a:spcPct val="95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Грач на горе —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6" charset="0"/>
              </a:rPr>
              <a:t>весна во </a:t>
            </a: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дворе.</a:t>
            </a:r>
          </a:p>
          <a:p>
            <a:pPr marL="215900" indent="-215900" algn="just">
              <a:lnSpc>
                <a:spcPct val="95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В марте лед от воды, снег от земли отстает.</a:t>
            </a:r>
          </a:p>
          <a:p>
            <a:pPr marL="215900" indent="-215900" algn="just">
              <a:lnSpc>
                <a:spcPct val="95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Синичка в марте запела —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6" charset="0"/>
              </a:rPr>
              <a:t>весеннее </a:t>
            </a: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тепло ворожит.</a:t>
            </a:r>
          </a:p>
          <a:p>
            <a:pPr marL="215900" indent="-215900" algn="just">
              <a:lnSpc>
                <a:spcPct val="95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Частые туманы в марте предвещают дождливый год.</a:t>
            </a:r>
          </a:p>
        </p:txBody>
      </p:sp>
      <p:pic>
        <p:nvPicPr>
          <p:cNvPr id="9" name="zvuk-kapeli-i-penie-ptic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9807610" y="718981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 advTm="16047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26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504825" y="-203200"/>
            <a:ext cx="9070975" cy="12620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37800" rIns="0" bIns="0" anchor="ctr"/>
          <a:lstStyle/>
          <a:p>
            <a: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Весенние месяцы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111486" y="350813"/>
            <a:ext cx="4103688" cy="12620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27720" rIns="0" bIns="0" anchor="ctr"/>
          <a:lstStyle/>
          <a:p>
            <a: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Апрель             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71438" y="1368425"/>
            <a:ext cx="5003800" cy="56800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62640" rIns="90000" bIns="45000"/>
          <a:lstStyle/>
          <a:p>
            <a:pPr marL="215900" indent="-215900" algn="ctr">
              <a:lnSpc>
                <a:spcPct val="95000"/>
              </a:lnSpc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2800" b="1" dirty="0">
                <a:solidFill>
                  <a:srgbClr val="000000"/>
                </a:solidFill>
                <a:latin typeface="Times New Roman" pitchFamily="16" charset="0"/>
              </a:rPr>
              <a:t>Приметы апреля:</a:t>
            </a:r>
          </a:p>
          <a:p>
            <a:pPr marL="215900" indent="-215900">
              <a:lnSpc>
                <a:spcPct val="95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Апрель — пора большой воды.</a:t>
            </a:r>
          </a:p>
          <a:p>
            <a:pPr marL="215900" indent="-215900">
              <a:lnSpc>
                <a:spcPct val="95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Мокрый апрель — хорошая пашня.</a:t>
            </a:r>
          </a:p>
          <a:p>
            <a:pPr marL="215900" indent="-215900">
              <a:lnSpc>
                <a:spcPct val="95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Апрель воду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6" charset="0"/>
              </a:rPr>
              <a:t>подбирает</a:t>
            </a: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, цветы раскрывает.</a:t>
            </a:r>
          </a:p>
          <a:p>
            <a:pPr marL="215900" indent="-215900">
              <a:lnSpc>
                <a:spcPct val="95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В апреле мокро- грибное лето, гроза — к теплому лету и к урожаю орехов.</a:t>
            </a:r>
          </a:p>
          <a:p>
            <a:pPr marL="215900" indent="-215900">
              <a:lnSpc>
                <a:spcPct val="95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Апрель — лес звенит от птичьих хоров.</a:t>
            </a:r>
          </a:p>
          <a:p>
            <a:pPr marL="215900" indent="-215900">
              <a:lnSpc>
                <a:spcPct val="95000"/>
              </a:lnSpc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С апреля земля преет — ветром и теплом веет.</a:t>
            </a: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5238" y="1531938"/>
            <a:ext cx="4751387" cy="55245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9" name="zvuk-kapeli-i-penie-ptic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9826658" y="7261251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 advTm="15859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26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6"/>
</p:tagLst>
</file>

<file path=ppt/theme/theme1.xml><?xml version="1.0" encoding="utf-8"?>
<a:theme xmlns:a="http://schemas.openxmlformats.org/drawingml/2006/main" name="Презентация для старшего дошкольного возраста Весна пришла!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для старшего дошкольного возраста Весна пришла!</Template>
  <TotalTime>92</TotalTime>
  <Words>483</Words>
  <Application>Microsoft Office PowerPoint</Application>
  <PresentationFormat>Произвольный</PresentationFormat>
  <Paragraphs>62</Paragraphs>
  <Slides>10</Slides>
  <Notes>10</Notes>
  <HiddenSlides>0</HiddenSlides>
  <MMClips>10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Arial Unicode MS</vt:lpstr>
      <vt:lpstr>Times New Roman</vt:lpstr>
      <vt:lpstr>Wingdings</vt:lpstr>
      <vt:lpstr>Презентация для старшего дошкольного возраста Весна пришла!</vt:lpstr>
      <vt:lpstr>Тема Office</vt:lpstr>
      <vt:lpstr>Презентация для детей старшего дошкольного возраста на тему: «Весна пришла!»</vt:lpstr>
      <vt:lpstr>Весна</vt:lpstr>
      <vt:lpstr>Первые вестники весны:</vt:lpstr>
      <vt:lpstr>Признаки весны: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для детей старшего дошкольного возраста на тему: «Весна пришла!»</dc:title>
  <dc:creator>рабочий</dc:creator>
  <cp:lastModifiedBy>Александр</cp:lastModifiedBy>
  <cp:revision>12</cp:revision>
  <cp:lastPrinted>1601-01-01T00:00:00Z</cp:lastPrinted>
  <dcterms:created xsi:type="dcterms:W3CDTF">2023-04-04T06:46:26Z</dcterms:created>
  <dcterms:modified xsi:type="dcterms:W3CDTF">2023-04-18T13:40:08Z</dcterms:modified>
</cp:coreProperties>
</file>