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85858B4-CEE5-4E12-8E9D-CD2C327573A2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EB1536-DDE4-4998-953C-E0D8549E6783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5184402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58B4-CEE5-4E12-8E9D-CD2C327573A2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536-DDE4-4998-953C-E0D8549E67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488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58B4-CEE5-4E12-8E9D-CD2C327573A2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536-DDE4-4998-953C-E0D8549E67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78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58B4-CEE5-4E12-8E9D-CD2C327573A2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536-DDE4-4998-953C-E0D8549E67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0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5858B4-CEE5-4E12-8E9D-CD2C327573A2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EB1536-DDE4-4998-953C-E0D8549E678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146740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58B4-CEE5-4E12-8E9D-CD2C327573A2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536-DDE4-4998-953C-E0D8549E67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74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58B4-CEE5-4E12-8E9D-CD2C327573A2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536-DDE4-4998-953C-E0D8549E67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398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58B4-CEE5-4E12-8E9D-CD2C327573A2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536-DDE4-4998-953C-E0D8549E67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69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58B4-CEE5-4E12-8E9D-CD2C327573A2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536-DDE4-4998-953C-E0D8549E67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0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5858B4-CEE5-4E12-8E9D-CD2C327573A2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EB1536-DDE4-4998-953C-E0D8549E678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48966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5858B4-CEE5-4E12-8E9D-CD2C327573A2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EB1536-DDE4-4998-953C-E0D8549E678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19625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C85858B4-CEE5-4E12-8E9D-CD2C327573A2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87EB1536-DDE4-4998-953C-E0D8549E678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9622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767717-81E9-A979-A79C-7DE7619E05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Родительское собрание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291D32B-F810-6140-EA8F-522F307B0B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b="1" i="0" dirty="0">
                <a:solidFill>
                  <a:srgbClr val="333333"/>
                </a:solidFill>
                <a:effectLst/>
                <a:latin typeface="YS Text"/>
              </a:rPr>
              <a:t>Молодежная субкультура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350078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омб 1">
            <a:extLst>
              <a:ext uri="{FF2B5EF4-FFF2-40B4-BE49-F238E27FC236}">
                <a16:creationId xmlns:a16="http://schemas.microsoft.com/office/drawing/2014/main" id="{E2D85640-4EF8-404D-A8CF-C48D9220EB92}"/>
              </a:ext>
            </a:extLst>
          </p:cNvPr>
          <p:cNvSpPr/>
          <p:nvPr/>
        </p:nvSpPr>
        <p:spPr>
          <a:xfrm>
            <a:off x="4055165" y="1668945"/>
            <a:ext cx="4081669" cy="3520109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855CFD7A-B0B4-38F3-7587-ECE0DB57224E}"/>
              </a:ext>
            </a:extLst>
          </p:cNvPr>
          <p:cNvCxnSpPr>
            <a:stCxn id="2" idx="0"/>
          </p:cNvCxnSpPr>
          <p:nvPr/>
        </p:nvCxnSpPr>
        <p:spPr>
          <a:xfrm flipV="1">
            <a:off x="6096000" y="0"/>
            <a:ext cx="0" cy="16689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6EE3FA76-E056-6371-5CD1-7C63EF596543}"/>
              </a:ext>
            </a:extLst>
          </p:cNvPr>
          <p:cNvCxnSpPr>
            <a:stCxn id="2" idx="3"/>
          </p:cNvCxnSpPr>
          <p:nvPr/>
        </p:nvCxnSpPr>
        <p:spPr>
          <a:xfrm flipV="1">
            <a:off x="8136834" y="3428999"/>
            <a:ext cx="4055166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D96A82B1-9703-76CC-043E-50F96AAA349E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6096000" y="5189054"/>
            <a:ext cx="0" cy="17285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713A9179-50FF-CDA9-D1FE-7ABE6344E99B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397565" y="3428999"/>
            <a:ext cx="36576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573D89C-8076-7F2C-C34E-72944E092C77}"/>
              </a:ext>
            </a:extLst>
          </p:cNvPr>
          <p:cNvSpPr txBox="1"/>
          <p:nvPr/>
        </p:nvSpPr>
        <p:spPr>
          <a:xfrm>
            <a:off x="4638270" y="2822712"/>
            <a:ext cx="3074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0" dirty="0">
                <a:solidFill>
                  <a:srgbClr val="333333"/>
                </a:solidFill>
                <a:effectLst/>
                <a:latin typeface="YS Text"/>
              </a:rPr>
              <a:t>Молодежная субкультура</a:t>
            </a:r>
            <a:endParaRPr lang="ru-RU" sz="3600" b="1" dirty="0"/>
          </a:p>
          <a:p>
            <a:endParaRPr lang="ru-RU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96B581-FE88-2CF8-28CA-617090CCEEB1}"/>
              </a:ext>
            </a:extLst>
          </p:cNvPr>
          <p:cNvSpPr txBox="1"/>
          <p:nvPr/>
        </p:nvSpPr>
        <p:spPr>
          <a:xfrm>
            <a:off x="861391" y="304805"/>
            <a:ext cx="48105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0" dirty="0">
                <a:solidFill>
                  <a:srgbClr val="333333"/>
                </a:solidFill>
                <a:effectLst/>
                <a:latin typeface="YS Text"/>
              </a:rPr>
              <a:t>Молодежная субкультура 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YS Text"/>
              </a:rPr>
              <a:t>— </a:t>
            </a:r>
            <a:r>
              <a:rPr lang="ru-RU" sz="2400" i="0" dirty="0">
                <a:solidFill>
                  <a:srgbClr val="333333"/>
                </a:solidFill>
                <a:effectLst/>
                <a:latin typeface="YS Text"/>
              </a:rPr>
              <a:t>это культура определенного молодого поколения, обладающего общностью стиля жизни, поведения, групповых норм, ценностей и стереотипов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YS Text"/>
              </a:rPr>
              <a:t>. </a:t>
            </a:r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E2CB22-08A9-4A43-D31C-FBFA11023DDB}"/>
              </a:ext>
            </a:extLst>
          </p:cNvPr>
          <p:cNvSpPr txBox="1"/>
          <p:nvPr/>
        </p:nvSpPr>
        <p:spPr>
          <a:xfrm>
            <a:off x="7103165" y="304805"/>
            <a:ext cx="510208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Виды субкультур</a:t>
            </a:r>
          </a:p>
          <a:p>
            <a:pPr marL="342900" indent="-342900">
              <a:buAutoNum type="arabicPeriod"/>
            </a:pPr>
            <a:r>
              <a:rPr lang="ru-RU" sz="3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Альтернативщики 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Анимешники</a:t>
            </a:r>
            <a:endParaRPr lang="ru-RU" sz="320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Рокеры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Гламур</a:t>
            </a:r>
            <a:endParaRPr lang="ru-RU" sz="320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br>
              <a:rPr lang="ru-RU" sz="3200" dirty="0"/>
            </a:br>
            <a:endParaRPr lang="ru-RU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CAAE7E-A247-0A5E-0537-AEB3CE98E2A7}"/>
              </a:ext>
            </a:extLst>
          </p:cNvPr>
          <p:cNvSpPr txBox="1"/>
          <p:nvPr/>
        </p:nvSpPr>
        <p:spPr>
          <a:xfrm>
            <a:off x="1278827" y="5129206"/>
            <a:ext cx="3975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Что не делать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0847B1-DDAB-110A-20D6-76CD0FC8C9B6}"/>
              </a:ext>
            </a:extLst>
          </p:cNvPr>
          <p:cNvSpPr txBox="1"/>
          <p:nvPr/>
        </p:nvSpPr>
        <p:spPr>
          <a:xfrm>
            <a:off x="7388088" y="5086578"/>
            <a:ext cx="3975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Что делать</a:t>
            </a:r>
          </a:p>
        </p:txBody>
      </p:sp>
    </p:spTree>
    <p:extLst>
      <p:ext uri="{BB962C8B-B14F-4D97-AF65-F5344CB8AC3E}">
        <p14:creationId xmlns:p14="http://schemas.microsoft.com/office/powerpoint/2010/main" val="3026777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омб 1">
            <a:extLst>
              <a:ext uri="{FF2B5EF4-FFF2-40B4-BE49-F238E27FC236}">
                <a16:creationId xmlns:a16="http://schemas.microsoft.com/office/drawing/2014/main" id="{E2D85640-4EF8-404D-A8CF-C48D9220EB92}"/>
              </a:ext>
            </a:extLst>
          </p:cNvPr>
          <p:cNvSpPr/>
          <p:nvPr/>
        </p:nvSpPr>
        <p:spPr>
          <a:xfrm>
            <a:off x="4055165" y="1668945"/>
            <a:ext cx="4081669" cy="3520109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855CFD7A-B0B4-38F3-7587-ECE0DB57224E}"/>
              </a:ext>
            </a:extLst>
          </p:cNvPr>
          <p:cNvCxnSpPr>
            <a:stCxn id="2" idx="0"/>
          </p:cNvCxnSpPr>
          <p:nvPr/>
        </p:nvCxnSpPr>
        <p:spPr>
          <a:xfrm flipV="1">
            <a:off x="6096000" y="0"/>
            <a:ext cx="0" cy="16689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6EE3FA76-E056-6371-5CD1-7C63EF596543}"/>
              </a:ext>
            </a:extLst>
          </p:cNvPr>
          <p:cNvCxnSpPr>
            <a:stCxn id="2" idx="3"/>
          </p:cNvCxnSpPr>
          <p:nvPr/>
        </p:nvCxnSpPr>
        <p:spPr>
          <a:xfrm flipV="1">
            <a:off x="8136834" y="3428999"/>
            <a:ext cx="4055166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D96A82B1-9703-76CC-043E-50F96AAA349E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6096000" y="5189054"/>
            <a:ext cx="0" cy="17285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713A9179-50FF-CDA9-D1FE-7ABE6344E99B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397565" y="3428999"/>
            <a:ext cx="36576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573D89C-8076-7F2C-C34E-72944E092C77}"/>
              </a:ext>
            </a:extLst>
          </p:cNvPr>
          <p:cNvSpPr txBox="1"/>
          <p:nvPr/>
        </p:nvSpPr>
        <p:spPr>
          <a:xfrm>
            <a:off x="4638270" y="2822712"/>
            <a:ext cx="3074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0" dirty="0">
                <a:solidFill>
                  <a:srgbClr val="333333"/>
                </a:solidFill>
                <a:effectLst/>
                <a:latin typeface="YS Text"/>
              </a:rPr>
              <a:t>Молодежная субкультура</a:t>
            </a:r>
            <a:endParaRPr lang="ru-RU" sz="3600" b="1" dirty="0"/>
          </a:p>
          <a:p>
            <a:endParaRPr lang="ru-RU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96B581-FE88-2CF8-28CA-617090CCEEB1}"/>
              </a:ext>
            </a:extLst>
          </p:cNvPr>
          <p:cNvSpPr txBox="1"/>
          <p:nvPr/>
        </p:nvSpPr>
        <p:spPr>
          <a:xfrm>
            <a:off x="715619" y="13261"/>
            <a:ext cx="48105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0" dirty="0">
                <a:solidFill>
                  <a:srgbClr val="333333"/>
                </a:solidFill>
                <a:effectLst/>
                <a:latin typeface="YS Text"/>
              </a:rPr>
              <a:t>Молодежная субкультура 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YS Text"/>
              </a:rPr>
              <a:t>— </a:t>
            </a:r>
            <a:r>
              <a:rPr lang="ru-RU" sz="2400" i="0" dirty="0">
                <a:solidFill>
                  <a:srgbClr val="333333"/>
                </a:solidFill>
                <a:effectLst/>
                <a:latin typeface="YS Text"/>
              </a:rPr>
              <a:t>это модели поведения, стили одежды, музыкальные предпочтения, язык (сленг), специфические ценности и их символические выражения, характерные для групп молодых людей</a:t>
            </a:r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E2CB22-08A9-4A43-D31C-FBFA11023DDB}"/>
              </a:ext>
            </a:extLst>
          </p:cNvPr>
          <p:cNvSpPr txBox="1"/>
          <p:nvPr/>
        </p:nvSpPr>
        <p:spPr>
          <a:xfrm>
            <a:off x="7103165" y="304805"/>
            <a:ext cx="510208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Виды субкультур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Рок</a:t>
            </a:r>
            <a:endParaRPr lang="ru-RU" sz="320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Фолк </a:t>
            </a: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Рэп </a:t>
            </a:r>
            <a:endParaRPr lang="ru-RU" sz="320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br>
              <a:rPr lang="ru-RU" sz="3200" dirty="0"/>
            </a:br>
            <a:endParaRPr lang="ru-RU" sz="3200" dirty="0"/>
          </a:p>
        </p:txBody>
      </p:sp>
      <p:sp>
        <p:nvSpPr>
          <p:cNvPr id="9" name="Блок-схема: процесс 8">
            <a:extLst>
              <a:ext uri="{FF2B5EF4-FFF2-40B4-BE49-F238E27FC236}">
                <a16:creationId xmlns:a16="http://schemas.microsoft.com/office/drawing/2014/main" id="{86ABA103-F8F6-02E6-9D56-9D3E71EA1AE3}"/>
              </a:ext>
            </a:extLst>
          </p:cNvPr>
          <p:cNvSpPr/>
          <p:nvPr/>
        </p:nvSpPr>
        <p:spPr>
          <a:xfrm rot="5400000">
            <a:off x="1690931" y="2280320"/>
            <a:ext cx="872694" cy="3340160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>
            <a:extLst>
              <a:ext uri="{FF2B5EF4-FFF2-40B4-BE49-F238E27FC236}">
                <a16:creationId xmlns:a16="http://schemas.microsoft.com/office/drawing/2014/main" id="{36C3FA3B-825E-C453-E92D-0FC4F5E01AE6}"/>
              </a:ext>
            </a:extLst>
          </p:cNvPr>
          <p:cNvSpPr/>
          <p:nvPr/>
        </p:nvSpPr>
        <p:spPr>
          <a:xfrm rot="5400000">
            <a:off x="2058372" y="2791198"/>
            <a:ext cx="872696" cy="4075043"/>
          </a:xfrm>
          <a:prstGeom prst="flowChartProcess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Блок-схема: процесс 10">
            <a:extLst>
              <a:ext uri="{FF2B5EF4-FFF2-40B4-BE49-F238E27FC236}">
                <a16:creationId xmlns:a16="http://schemas.microsoft.com/office/drawing/2014/main" id="{DE6D0282-51C8-132A-B041-DDE805FB0D9A}"/>
              </a:ext>
            </a:extLst>
          </p:cNvPr>
          <p:cNvSpPr/>
          <p:nvPr/>
        </p:nvSpPr>
        <p:spPr>
          <a:xfrm rot="5400000">
            <a:off x="2286820" y="3435446"/>
            <a:ext cx="872697" cy="4531941"/>
          </a:xfrm>
          <a:prstGeom prst="flowChartProces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>
            <a:extLst>
              <a:ext uri="{FF2B5EF4-FFF2-40B4-BE49-F238E27FC236}">
                <a16:creationId xmlns:a16="http://schemas.microsoft.com/office/drawing/2014/main" id="{137857A1-3898-AD3F-2F2F-58E441B15BE3}"/>
              </a:ext>
            </a:extLst>
          </p:cNvPr>
          <p:cNvSpPr/>
          <p:nvPr/>
        </p:nvSpPr>
        <p:spPr>
          <a:xfrm rot="5400000">
            <a:off x="2555323" y="3955222"/>
            <a:ext cx="872698" cy="5068944"/>
          </a:xfrm>
          <a:prstGeom prst="flowChartProcess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3E5E09-4CFF-B2EC-187D-B8908CB1D77D}"/>
              </a:ext>
            </a:extLst>
          </p:cNvPr>
          <p:cNvSpPr txBox="1"/>
          <p:nvPr/>
        </p:nvSpPr>
        <p:spPr>
          <a:xfrm>
            <a:off x="378618" y="3207575"/>
            <a:ext cx="332568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/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ctr" rtl="0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    Не паниковать и не бояться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B949EB-FD8E-CF8B-441A-04D0DBFD7065}"/>
              </a:ext>
            </a:extLst>
          </p:cNvPr>
          <p:cNvSpPr txBox="1"/>
          <p:nvPr/>
        </p:nvSpPr>
        <p:spPr>
          <a:xfrm>
            <a:off x="914400" y="4572000"/>
            <a:ext cx="3379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запрещать. </a:t>
            </a:r>
            <a:endParaRPr lang="ru-RU" sz="2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B32B5D-A592-AEA3-4A2C-FA217CCC19E8}"/>
              </a:ext>
            </a:extLst>
          </p:cNvPr>
          <p:cNvSpPr txBox="1"/>
          <p:nvPr/>
        </p:nvSpPr>
        <p:spPr>
          <a:xfrm>
            <a:off x="914399" y="5380383"/>
            <a:ext cx="3922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игнорировать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49A3C4-9A81-67FD-4092-734B409268DD}"/>
              </a:ext>
            </a:extLst>
          </p:cNvPr>
          <p:cNvSpPr txBox="1"/>
          <p:nvPr/>
        </p:nvSpPr>
        <p:spPr>
          <a:xfrm>
            <a:off x="914399" y="6228439"/>
            <a:ext cx="4797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оскорблять кумиров подростка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20" name="Блок-схема: процесс 19">
            <a:extLst>
              <a:ext uri="{FF2B5EF4-FFF2-40B4-BE49-F238E27FC236}">
                <a16:creationId xmlns:a16="http://schemas.microsoft.com/office/drawing/2014/main" id="{8167B15E-6EFF-2C92-F044-303C55DF3F89}"/>
              </a:ext>
            </a:extLst>
          </p:cNvPr>
          <p:cNvSpPr/>
          <p:nvPr/>
        </p:nvSpPr>
        <p:spPr>
          <a:xfrm rot="5400000">
            <a:off x="10092811" y="2244116"/>
            <a:ext cx="872695" cy="3325682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процесс 20">
            <a:extLst>
              <a:ext uri="{FF2B5EF4-FFF2-40B4-BE49-F238E27FC236}">
                <a16:creationId xmlns:a16="http://schemas.microsoft.com/office/drawing/2014/main" id="{74DA93D6-159E-8DC9-54C3-8E48100BE6EF}"/>
              </a:ext>
            </a:extLst>
          </p:cNvPr>
          <p:cNvSpPr/>
          <p:nvPr/>
        </p:nvSpPr>
        <p:spPr>
          <a:xfrm rot="5400000">
            <a:off x="9846727" y="2863689"/>
            <a:ext cx="872696" cy="3816622"/>
          </a:xfrm>
          <a:prstGeom prst="flowChartProcess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Блок-схема: процесс 21">
            <a:extLst>
              <a:ext uri="{FF2B5EF4-FFF2-40B4-BE49-F238E27FC236}">
                <a16:creationId xmlns:a16="http://schemas.microsoft.com/office/drawing/2014/main" id="{C3FB1D12-AF06-EABC-D1C2-A939EAF83DC1}"/>
              </a:ext>
            </a:extLst>
          </p:cNvPr>
          <p:cNvSpPr/>
          <p:nvPr/>
        </p:nvSpPr>
        <p:spPr>
          <a:xfrm rot="5400000">
            <a:off x="9508797" y="3390802"/>
            <a:ext cx="872697" cy="4492481"/>
          </a:xfrm>
          <a:prstGeom prst="flowChartProces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>
            <a:extLst>
              <a:ext uri="{FF2B5EF4-FFF2-40B4-BE49-F238E27FC236}">
                <a16:creationId xmlns:a16="http://schemas.microsoft.com/office/drawing/2014/main" id="{E5AA15EB-A567-3D09-D665-F8F42A891B16}"/>
              </a:ext>
            </a:extLst>
          </p:cNvPr>
          <p:cNvSpPr/>
          <p:nvPr/>
        </p:nvSpPr>
        <p:spPr>
          <a:xfrm rot="5400000">
            <a:off x="9190741" y="3906314"/>
            <a:ext cx="872698" cy="5128591"/>
          </a:xfrm>
          <a:prstGeom prst="flowChartProcess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11CCF-557A-1FA4-E7BB-A7DD527D7EB9}"/>
              </a:ext>
            </a:extLst>
          </p:cNvPr>
          <p:cNvSpPr txBox="1"/>
          <p:nvPr/>
        </p:nvSpPr>
        <p:spPr>
          <a:xfrm>
            <a:off x="9024729" y="3608628"/>
            <a:ext cx="33250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Собирать информацию</a:t>
            </a:r>
            <a:r>
              <a:rPr lang="ru-RU" dirty="0"/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932AA2-2041-43DB-E4C5-B0D2970B2726}"/>
              </a:ext>
            </a:extLst>
          </p:cNvPr>
          <p:cNvSpPr txBox="1"/>
          <p:nvPr/>
        </p:nvSpPr>
        <p:spPr>
          <a:xfrm>
            <a:off x="8442247" y="4335552"/>
            <a:ext cx="37491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Обсуждать свои опасения с подростком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7882600-C717-2FE3-D1C2-F1CF2FADB612}"/>
              </a:ext>
            </a:extLst>
          </p:cNvPr>
          <p:cNvSpPr txBox="1"/>
          <p:nvPr/>
        </p:nvSpPr>
        <p:spPr>
          <a:xfrm>
            <a:off x="7818793" y="5370252"/>
            <a:ext cx="4200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Быть внимательным и чутким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F0C5DE7-CEE6-C022-6BC9-90AB8CFCC924}"/>
              </a:ext>
            </a:extLst>
          </p:cNvPr>
          <p:cNvSpPr txBox="1"/>
          <p:nvPr/>
        </p:nvSpPr>
        <p:spPr>
          <a:xfrm>
            <a:off x="7275443" y="6228440"/>
            <a:ext cx="4915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Использовать увлечение во благо </a:t>
            </a:r>
          </a:p>
        </p:txBody>
      </p:sp>
    </p:spTree>
    <p:extLst>
      <p:ext uri="{BB962C8B-B14F-4D97-AF65-F5344CB8AC3E}">
        <p14:creationId xmlns:p14="http://schemas.microsoft.com/office/powerpoint/2010/main" val="2654325670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911</TotalTime>
  <Words>112</Words>
  <Application>Microsoft Office PowerPoint</Application>
  <PresentationFormat>Широкоэкранный</PresentationFormat>
  <Paragraphs>28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Franklin Gothic Book</vt:lpstr>
      <vt:lpstr>times new roman</vt:lpstr>
      <vt:lpstr>times new roman</vt:lpstr>
      <vt:lpstr>YS Text</vt:lpstr>
      <vt:lpstr>Уголки</vt:lpstr>
      <vt:lpstr>Родительское собрание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Пользователь</dc:creator>
  <cp:lastModifiedBy>Пользователь</cp:lastModifiedBy>
  <cp:revision>2</cp:revision>
  <dcterms:created xsi:type="dcterms:W3CDTF">2023-04-17T11:10:12Z</dcterms:created>
  <dcterms:modified xsi:type="dcterms:W3CDTF">2023-04-18T02:21:58Z</dcterms:modified>
</cp:coreProperties>
</file>