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8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5937" y="908720"/>
            <a:ext cx="48245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/>
                <a:ea typeface="Times New Roman"/>
              </a:rPr>
              <a:t>«Формирование основ финансовой грамотности у детей с особыми образовательными потребностями» 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260648"/>
            <a:ext cx="415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ЧДОУ «ЦРР «Цветик – </a:t>
            </a:r>
            <a:r>
              <a:rPr lang="ru-RU" b="1" dirty="0" err="1">
                <a:latin typeface="Times New Roman"/>
                <a:ea typeface="Times New Roman"/>
              </a:rPr>
              <a:t>Семицветик</a:t>
            </a:r>
            <a:r>
              <a:rPr lang="ru-RU" b="1" dirty="0">
                <a:latin typeface="Times New Roman"/>
                <a:ea typeface="Times New Roman"/>
              </a:rPr>
              <a:t>»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6021288"/>
            <a:ext cx="312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/>
                <a:ea typeface="Times New Roman"/>
              </a:rPr>
              <a:t>Воспитатель- Астапова А.В.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8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63688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96988" y="1943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3763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801384"/>
              </p:ext>
            </p:extLst>
          </p:nvPr>
        </p:nvGraphicFramePr>
        <p:xfrm>
          <a:off x="1321962" y="476672"/>
          <a:ext cx="6371356" cy="6065520"/>
        </p:xfrm>
        <a:graphic>
          <a:graphicData uri="http://schemas.openxmlformats.org/drawingml/2006/table">
            <a:tbl>
              <a:tblPr firstRow="1" firstCol="1" bandRow="1"/>
              <a:tblGrid>
                <a:gridCol w="2084089"/>
                <a:gridCol w="4287267"/>
              </a:tblGrid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/>
                          <a:cs typeface="Times New Roman"/>
                        </a:rPr>
                        <a:t>15 лет назад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/>
                          <a:cs typeface="Times New Roman"/>
                        </a:rPr>
                        <a:t>В настоящее время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6594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Наличные в кошельке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Копилка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Сберкнижка  (а кому повезет 2 или 3)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Облигации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-Наличные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-Копилки (детские и семейные)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Карты банков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Кредитные карты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</a:t>
                      </a:r>
                      <a:r>
                        <a:rPr lang="ru-RU" sz="1800" b="1" dirty="0" err="1">
                          <a:effectLst/>
                          <a:latin typeface="Times New Roman"/>
                          <a:cs typeface="Times New Roman"/>
                        </a:rPr>
                        <a:t>Скидочные</a:t>
                      </a: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карты и бонусы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Разные счета в нескольких банках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</a:t>
                      </a:r>
                      <a:r>
                        <a:rPr lang="ru-RU" sz="1800" b="1" dirty="0" err="1">
                          <a:effectLst/>
                          <a:latin typeface="Times New Roman"/>
                          <a:cs typeface="Times New Roman"/>
                        </a:rPr>
                        <a:t>Инвистиционные</a:t>
                      </a: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и брокерские счета  и соответственно акции и облигации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Металлические счета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Ценные монеты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Валюта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Сайты и чаты для увеличения пассивного дохода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Кредиты и связанные с ними удовольствия или проблемы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Ипотека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Автокредит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Детские карты банков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- и др.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01295">
                        <a:spcAft>
                          <a:spcPts val="0"/>
                        </a:spcAft>
                        <a:tabLst>
                          <a:tab pos="893445" algn="l"/>
                        </a:tabLst>
                      </a:pPr>
                      <a:r>
                        <a:rPr lang="ru-RU" sz="1800" dirty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275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259632" y="612844"/>
            <a:ext cx="7272808" cy="4160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  <a:tabLst>
                <a:tab pos="893445" algn="l"/>
              </a:tabLst>
            </a:pPr>
            <a:r>
              <a:rPr lang="ru-RU" sz="3600" dirty="0">
                <a:solidFill>
                  <a:srgbClr val="C00000"/>
                </a:solidFill>
                <a:latin typeface="Times New Roman"/>
              </a:rPr>
              <a:t>Тема по самообразованию </a:t>
            </a:r>
            <a:endParaRPr lang="ru-RU" sz="3600" dirty="0" smtClean="0">
              <a:solidFill>
                <a:srgbClr val="C00000"/>
              </a:solidFill>
              <a:latin typeface="Times New Roman"/>
            </a:endParaRPr>
          </a:p>
          <a:p>
            <a:pPr lvl="0">
              <a:spcAft>
                <a:spcPts val="1000"/>
              </a:spcAft>
              <a:tabLst>
                <a:tab pos="893445" algn="l"/>
              </a:tabLst>
            </a:pPr>
            <a:r>
              <a:rPr lang="ru-RU" sz="4400" b="1" dirty="0" smtClean="0">
                <a:solidFill>
                  <a:prstClr val="black"/>
                </a:solidFill>
                <a:latin typeface="Times New Roman"/>
              </a:rPr>
              <a:t>«</a:t>
            </a:r>
            <a:r>
              <a:rPr lang="ru-RU" sz="4400" b="1" dirty="0">
                <a:solidFill>
                  <a:prstClr val="black"/>
                </a:solidFill>
                <a:latin typeface="Times New Roman"/>
              </a:rPr>
              <a:t>Повышение собственной компетентности по вопросу формирования финансовой грамотности дошкольников».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11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Picture 2" descr="C:\Users\User\Desktop\Новая папка\IMG_20221018_1626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32656"/>
            <a:ext cx="3725227" cy="647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036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836712"/>
            <a:ext cx="4209650" cy="1944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188640"/>
            <a:ext cx="39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«Найди пару»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01" y="3933056"/>
            <a:ext cx="4833302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251683"/>
            <a:ext cx="2015723" cy="34896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545" y="836712"/>
            <a:ext cx="4260175" cy="19675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05545" y="373306"/>
            <a:ext cx="4358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«Расходы и доходы»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3501008"/>
            <a:ext cx="162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Теневое лото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79812" y="3501008"/>
            <a:ext cx="1764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«Что можно и нельзя купить за деньги»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48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5707" y="980728"/>
            <a:ext cx="7137166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955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7848872" cy="623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550"/>
              </a:spcBef>
              <a:spcAft>
                <a:spcPts val="450"/>
              </a:spcAft>
            </a:pPr>
            <a:r>
              <a:rPr lang="ru-RU" b="1" i="1" dirty="0">
                <a:solidFill>
                  <a:srgbClr val="000000"/>
                </a:solidFill>
                <a:latin typeface="MS Gothic"/>
                <a:cs typeface="Times New Roman"/>
              </a:rPr>
              <a:t>✓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 1-я монетка</a:t>
            </a:r>
            <a:endParaRPr lang="ru-RU" dirty="0"/>
          </a:p>
          <a:p>
            <a:pPr algn="just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 крайне легко расстаетесь с деньгами. Для того чтобы разбогатеть вам придется приложить немалое количество усилий, возможно даже изменить свое отношение и мышление в отношении финансов. Отверстие внутри монеты указывает на то, что деньги как вам как приходят, так и уходят. Вы привыкли жить от зарплаты до зарплаты, безрассудно тратя деньги.</a:t>
            </a:r>
            <a:endParaRPr lang="ru-RU" dirty="0"/>
          </a:p>
          <a:p>
            <a:pPr algn="just">
              <a:spcBef>
                <a:spcPts val="2550"/>
              </a:spcBef>
              <a:spcAft>
                <a:spcPts val="450"/>
              </a:spcAft>
            </a:pPr>
            <a:r>
              <a:rPr lang="ru-RU" b="1" i="1" dirty="0">
                <a:solidFill>
                  <a:srgbClr val="000000"/>
                </a:solidFill>
                <a:latin typeface="MS Gothic"/>
                <a:cs typeface="Times New Roman"/>
              </a:rPr>
              <a:t>✓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 2-я монетка</a:t>
            </a:r>
            <a:endParaRPr lang="ru-RU" dirty="0"/>
          </a:p>
          <a:p>
            <a:pPr algn="just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Это выбор практичных и экономичных людей. Вы знаете цену деньгам, умеете ими распоряжаться, стараетесь вести скромный образ жизни и не расшвыриваете их направо и налево. Скорее всего, вы откладываете деньги в банк на черный день, заботясь о своем будущем. Продолжайте следовать своим целям, и вы обязательно достигните финансового благополучия.</a:t>
            </a:r>
            <a:endParaRPr lang="ru-RU" dirty="0"/>
          </a:p>
          <a:p>
            <a:pPr algn="just">
              <a:spcBef>
                <a:spcPts val="2550"/>
              </a:spcBef>
              <a:spcAft>
                <a:spcPts val="450"/>
              </a:spcAft>
            </a:pPr>
            <a:r>
              <a:rPr lang="ru-RU" b="1" i="1" dirty="0">
                <a:solidFill>
                  <a:srgbClr val="000000"/>
                </a:solidFill>
                <a:latin typeface="MS Gothic"/>
                <a:cs typeface="Times New Roman"/>
              </a:rPr>
              <a:t>✓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 3-я монетка</a:t>
            </a:r>
            <a:endParaRPr lang="ru-RU" dirty="0"/>
          </a:p>
          <a:p>
            <a:pPr algn="just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Ваш выбор показывает на то, что у вас стабильное финансовое положение, которое, скорее всего, не изменится в ближайшее время. Если вас не устраивает ваш уровень жизни, то необходимо придумать другой источник дополнительного дохода, так сказать сдвинуться с мертвой точки.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94655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56895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2550"/>
              </a:spcBef>
              <a:spcAft>
                <a:spcPts val="450"/>
              </a:spcAft>
            </a:pPr>
            <a:r>
              <a:rPr lang="ru-RU" b="1" i="1" dirty="0">
                <a:solidFill>
                  <a:srgbClr val="000000"/>
                </a:solidFill>
                <a:latin typeface="MS Gothic"/>
                <a:cs typeface="Times New Roman"/>
              </a:rPr>
              <a:t>✓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 4-я монетка</a:t>
            </a:r>
            <a:endParaRPr lang="ru-RU" dirty="0"/>
          </a:p>
          <a:p>
            <a:pPr algn="just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 стремитесь к финансовому благополучию, возможно даже проходите специальные курсы. Вы на правильном пути, продолжайте свое стремление, и ваши труды обязательно дадут положительные результаты, которые обеспечат вам безбедное будущее.</a:t>
            </a:r>
            <a:endParaRPr lang="ru-RU" dirty="0"/>
          </a:p>
          <a:p>
            <a:pPr algn="just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b="1" i="1" dirty="0" smtClean="0">
                <a:solidFill>
                  <a:srgbClr val="000000"/>
                </a:solidFill>
                <a:latin typeface="MS Gothic"/>
                <a:cs typeface="Times New Roman"/>
              </a:rPr>
              <a:t>✓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5-я монетка</a:t>
            </a:r>
            <a:endParaRPr lang="ru-RU" dirty="0"/>
          </a:p>
          <a:p>
            <a:pPr algn="just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К сожалению, на данный момент у вас полностью отсутствует деловая хватка. Вы боитесь перемен, тем самым лишая себя возможности больше зарабатывать. Вам необходимо подкорректировать ваше мышление в области финансов. Возможно, вами руководят отрицательные финансовые установки. Поменяйте свое отношение к деньгам, откройтесь и доверьтесь открывающимся возможностям.</a:t>
            </a:r>
            <a:endParaRPr lang="ru-RU" dirty="0"/>
          </a:p>
          <a:p>
            <a:pPr algn="just">
              <a:spcBef>
                <a:spcPts val="2550"/>
              </a:spcBef>
              <a:spcAft>
                <a:spcPts val="450"/>
              </a:spcAft>
            </a:pPr>
            <a:r>
              <a:rPr lang="ru-RU" b="1" i="1" dirty="0">
                <a:solidFill>
                  <a:srgbClr val="000000"/>
                </a:solidFill>
                <a:latin typeface="MS Gothic"/>
                <a:cs typeface="Times New Roman"/>
              </a:rPr>
              <a:t>✓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 6-я монетка</a:t>
            </a:r>
            <a:endParaRPr lang="ru-RU" dirty="0"/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 умеете распоряжаться деньгами, возможно не всегда правильно, но тем не менее обучены финансовой грамотности. Вы любите деньги и стараетесь их сберегать. Вы легко зарабатываете деньги и можете с такой же легкостью их потратить. Сумейте правильно распорядиться вашими финансовыми навыками и в ближайшем будущем вас ждет успех.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629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4572000" y="1628800"/>
            <a:ext cx="38164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  <a:tabLst>
                <a:tab pos="893445" algn="l"/>
              </a:tabLst>
            </a:pPr>
            <a:r>
              <a:rPr lang="ru-RU" sz="4400" b="1" i="1" dirty="0">
                <a:solidFill>
                  <a:srgbClr val="C00000"/>
                </a:solidFill>
                <a:latin typeface="Times New Roman"/>
                <a:ea typeface="Times New Roman"/>
              </a:rPr>
              <a:t>Желаю вам успехов и финансового благополучия! </a:t>
            </a:r>
            <a:endParaRPr lang="ru-RU" sz="4400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65748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398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2022-10-20T01:53:40Z</dcterms:created>
  <dcterms:modified xsi:type="dcterms:W3CDTF">2023-04-19T05:11:29Z</dcterms:modified>
</cp:coreProperties>
</file>