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1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67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4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5064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962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5872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83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729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57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217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603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91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79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037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975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624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301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C91A2-79E1-4F20-A4BF-73132AA79557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0298ED-EF70-4D5B-A03E-FDEBFA8C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61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жить сегодня, чтобы увидеть завтра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387362"/>
            <a:ext cx="7766936" cy="1389184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Педагог-психолог</a:t>
            </a:r>
          </a:p>
          <a:p>
            <a:pPr algn="r"/>
            <a:r>
              <a:rPr lang="ru-RU" dirty="0" err="1" smtClean="0"/>
              <a:t>Шалгунова</a:t>
            </a:r>
            <a:r>
              <a:rPr lang="ru-RU" dirty="0" smtClean="0"/>
              <a:t> Оксана Юрьевна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711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800599"/>
            <a:ext cx="8596667" cy="1248509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СПАСИБО ЗА ВНИМАНИЕ</a:t>
            </a:r>
            <a:endParaRPr lang="ru-RU" sz="4400" dirty="0"/>
          </a:p>
        </p:txBody>
      </p:sp>
      <p:pic>
        <p:nvPicPr>
          <p:cNvPr id="2052" name="Picture 4" descr="http://papik.pro/uploads/posts/2022-01/1641778005_19-papik-pro-p-kartinka-frazi-dnya-2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2" b="10242"/>
          <a:stretch>
            <a:fillRect/>
          </a:stretch>
        </p:blipFill>
        <p:spPr bwMode="auto">
          <a:xfrm>
            <a:off x="677334" y="609599"/>
            <a:ext cx="8596668" cy="419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190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3091963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Суицидальное</a:t>
            </a:r>
            <a:r>
              <a:rPr lang="ru-RU" dirty="0"/>
              <a:t> </a:t>
            </a:r>
            <a:r>
              <a:rPr lang="ru-RU" b="1" dirty="0"/>
              <a:t>поведение</a:t>
            </a:r>
            <a:r>
              <a:rPr lang="ru-RU" dirty="0"/>
              <a:t> –</a:t>
            </a:r>
            <a:r>
              <a:rPr lang="ru-RU" b="1" dirty="0"/>
              <a:t>это</a:t>
            </a:r>
            <a:r>
              <a:rPr lang="ru-RU" dirty="0"/>
              <a:t> проявление </a:t>
            </a:r>
            <a:r>
              <a:rPr lang="ru-RU" b="1" dirty="0"/>
              <a:t>суицидальной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активности</a:t>
            </a:r>
            <a:r>
              <a:rPr lang="ru-RU" dirty="0"/>
              <a:t>, выражающейся в мыслях, намерениях, высказываниях, угрозах, попытках, покушениях.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912577"/>
            <a:ext cx="8596668" cy="2356337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Россия занимает третье место в мире по количеству случаев суицида.</a:t>
            </a:r>
          </a:p>
          <a:p>
            <a:r>
              <a:rPr lang="ru-RU" sz="2400" dirty="0"/>
              <a:t>Лишь в 10% случаев суицидальное поведение подростков </a:t>
            </a:r>
            <a:r>
              <a:rPr lang="ru-RU" sz="2400" dirty="0" smtClean="0"/>
              <a:t> - действительно </a:t>
            </a:r>
            <a:r>
              <a:rPr lang="ru-RU" sz="2400" dirty="0"/>
              <a:t>желают «покончить счеты с жизнью», а в 90% случаев – это обратить на себя внимание.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0412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13239"/>
            <a:ext cx="8596668" cy="131005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Причины суицидального поведения детей и подростков: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3" y="1802422"/>
            <a:ext cx="5231097" cy="4598377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Переживание обиды, одиночества, непонимания.</a:t>
            </a:r>
          </a:p>
          <a:p>
            <a:r>
              <a:rPr lang="ru-RU" sz="2000" dirty="0" smtClean="0"/>
              <a:t>Переживания, связанные со смертью, разводом или уходом родителей из семьи.</a:t>
            </a:r>
          </a:p>
          <a:p>
            <a:r>
              <a:rPr lang="ru-RU" sz="2000" dirty="0" smtClean="0"/>
              <a:t> Боязнь насмешек, позора или унижения.</a:t>
            </a:r>
          </a:p>
          <a:p>
            <a:r>
              <a:rPr lang="ru-RU" sz="2000" dirty="0" smtClean="0"/>
              <a:t>Чувство вины, стыда и безнадежности.</a:t>
            </a:r>
          </a:p>
          <a:p>
            <a:r>
              <a:rPr lang="ru-RU" sz="2000" dirty="0" smtClean="0"/>
              <a:t>Желание привлечь к себе внимание.</a:t>
            </a:r>
          </a:p>
          <a:p>
            <a:r>
              <a:rPr lang="ru-RU" sz="2000" dirty="0" smtClean="0"/>
              <a:t>Желание наказать обидчика.</a:t>
            </a:r>
          </a:p>
          <a:p>
            <a:r>
              <a:rPr lang="ru-RU" sz="2000" dirty="0" smtClean="0"/>
              <a:t>Депрессивное состояние.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663" y="2391508"/>
            <a:ext cx="3084512" cy="2919046"/>
          </a:xfrm>
        </p:spPr>
      </p:pic>
    </p:spTree>
    <p:extLst>
      <p:ext uri="{BB962C8B-B14F-4D97-AF65-F5344CB8AC3E}">
        <p14:creationId xmlns:p14="http://schemas.microsoft.com/office/powerpoint/2010/main" val="184582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63162"/>
          </a:xfrm>
        </p:spPr>
        <p:txBody>
          <a:bodyPr/>
          <a:lstStyle/>
          <a:p>
            <a:pPr algn="ctr"/>
            <a:r>
              <a:rPr lang="ru-RU" dirty="0" smtClean="0"/>
              <a:t>Симптомы суицидального поведения у подростков: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2022232"/>
            <a:ext cx="5090420" cy="4484076"/>
          </a:xfrm>
        </p:spPr>
        <p:txBody>
          <a:bodyPr>
            <a:normAutofit fontScale="85000" lnSpcReduction="20000"/>
          </a:bodyPr>
          <a:lstStyle/>
          <a:p>
            <a:r>
              <a:rPr lang="ru-RU" sz="2200" dirty="0" smtClean="0"/>
              <a:t>Разговоры о смерти и самоубийствах, желание пофантазировать на эту тему.</a:t>
            </a:r>
          </a:p>
          <a:p>
            <a:r>
              <a:rPr lang="ru-RU" sz="2200" dirty="0" smtClean="0"/>
              <a:t>Рассуждения на тему: «Я никому не нужен», «Все равно никто не вспомнит обо мне».</a:t>
            </a:r>
          </a:p>
          <a:p>
            <a:r>
              <a:rPr lang="ru-RU" sz="2200" dirty="0" smtClean="0"/>
              <a:t>Чрезмерное внимание к мотивам смерти в музыке, кинофильмах или литературе.</a:t>
            </a:r>
          </a:p>
          <a:p>
            <a:r>
              <a:rPr lang="ru-RU" sz="2200" dirty="0" smtClean="0"/>
              <a:t>Попытки «попрощаться» (дарение своих любимых вещей близким людям).</a:t>
            </a:r>
          </a:p>
          <a:p>
            <a:r>
              <a:rPr lang="ru-RU" sz="2200" dirty="0" smtClean="0"/>
              <a:t>Замкнутость, раздражительность, агрессивность.</a:t>
            </a:r>
          </a:p>
          <a:p>
            <a:r>
              <a:rPr lang="ru-RU" sz="2200" dirty="0" smtClean="0"/>
              <a:t>Изменение аппетита, режима сна.</a:t>
            </a:r>
          </a:p>
          <a:p>
            <a:r>
              <a:rPr lang="ru-RU" sz="2200" dirty="0" smtClean="0"/>
              <a:t>Стремление к самоповреждению.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588" y="2523392"/>
            <a:ext cx="3049587" cy="3209193"/>
          </a:xfrm>
        </p:spPr>
      </p:pic>
    </p:spTree>
    <p:extLst>
      <p:ext uri="{BB962C8B-B14F-4D97-AF65-F5344CB8AC3E}">
        <p14:creationId xmlns:p14="http://schemas.microsoft.com/office/powerpoint/2010/main" val="1508855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Селфхарм или </a:t>
            </a:r>
            <a:r>
              <a:rPr lang="ru-RU" sz="2800" dirty="0" err="1"/>
              <a:t>с</a:t>
            </a:r>
            <a:r>
              <a:rPr lang="ru-RU" sz="2800" dirty="0" err="1" smtClean="0"/>
              <a:t>амоповреждающее</a:t>
            </a:r>
            <a:r>
              <a:rPr lang="ru-RU" sz="2800" dirty="0" smtClean="0"/>
              <a:t> поведение – </a:t>
            </a:r>
            <a:r>
              <a:rPr lang="ru-RU" sz="2800" dirty="0"/>
              <a:t>это расстройство, которое сопровождается подсознательным или осознанным стремлением нанести себе вред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2628901"/>
            <a:ext cx="5459697" cy="368397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200" b="1" dirty="0" smtClean="0"/>
              <a:t>Почему человек наносит себе повреждения:</a:t>
            </a:r>
          </a:p>
          <a:p>
            <a:r>
              <a:rPr lang="ru-RU" sz="2000" dirty="0" smtClean="0"/>
              <a:t>Снимает нервно-психическое напряжение.</a:t>
            </a:r>
          </a:p>
          <a:p>
            <a:r>
              <a:rPr lang="ru-RU" sz="2000" dirty="0"/>
              <a:t>Н</a:t>
            </a:r>
            <a:r>
              <a:rPr lang="ru-RU" sz="2000" dirty="0" smtClean="0"/>
              <a:t>аказывает </a:t>
            </a:r>
            <a:r>
              <a:rPr lang="ru-RU" sz="2000" dirty="0"/>
              <a:t>себя за проступки, реальные и мнимые недостатки внешности, </a:t>
            </a:r>
            <a:r>
              <a:rPr lang="ru-RU" sz="2000" dirty="0" smtClean="0"/>
              <a:t>характера.</a:t>
            </a:r>
          </a:p>
          <a:p>
            <a:r>
              <a:rPr lang="ru-RU" sz="2000" dirty="0"/>
              <a:t>П</a:t>
            </a:r>
            <a:r>
              <a:rPr lang="ru-RU" sz="2000" dirty="0" smtClean="0"/>
              <a:t>ривлекает </a:t>
            </a:r>
            <a:r>
              <a:rPr lang="ru-RU" sz="2000" dirty="0"/>
              <a:t>внимание, провоцирует тревогу у родных и </a:t>
            </a:r>
            <a:r>
              <a:rPr lang="ru-RU" sz="2000" dirty="0" smtClean="0"/>
              <a:t>друзей.</a:t>
            </a:r>
          </a:p>
          <a:p>
            <a:r>
              <a:rPr lang="ru-RU" sz="2000" dirty="0"/>
              <a:t>В</a:t>
            </a:r>
            <a:r>
              <a:rPr lang="ru-RU" sz="2000" dirty="0" smtClean="0"/>
              <a:t>ыплескивает негатив.</a:t>
            </a:r>
          </a:p>
          <a:p>
            <a:r>
              <a:rPr lang="ru-RU" sz="2000" dirty="0"/>
              <a:t>З</a:t>
            </a:r>
            <a:r>
              <a:rPr lang="ru-RU" sz="2000" dirty="0" smtClean="0"/>
              <a:t>аглушает </a:t>
            </a:r>
            <a:r>
              <a:rPr lang="ru-RU" sz="2000" dirty="0"/>
              <a:t>суицидальные </a:t>
            </a:r>
            <a:r>
              <a:rPr lang="ru-RU" sz="2000" dirty="0" smtClean="0"/>
              <a:t>мысли.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385" y="3077308"/>
            <a:ext cx="2855789" cy="2215661"/>
          </a:xfrm>
        </p:spPr>
      </p:pic>
    </p:spTree>
    <p:extLst>
      <p:ext uri="{BB962C8B-B14F-4D97-AF65-F5344CB8AC3E}">
        <p14:creationId xmlns:p14="http://schemas.microsoft.com/office/powerpoint/2010/main" val="3380099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4415"/>
          </a:xfrm>
        </p:spPr>
        <p:txBody>
          <a:bodyPr/>
          <a:lstStyle/>
          <a:p>
            <a:pPr algn="ctr"/>
            <a:r>
              <a:rPr lang="ru-RU" dirty="0" smtClean="0"/>
              <a:t>Группы смерти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521068"/>
            <a:ext cx="4967328" cy="5064369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руппы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это закрытые сообщества в социальных сетях заманивающие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затем удерживающие подростков шантажом и угрозами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составляющей этих сообщества является психологическое давление на подростка с целью доведения до самоубийства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из причин, почему подростки входят в эти группы: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юбопытство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Большинство подростков не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планирует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умереть.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думают, что игра или общение на тему как покончить с жизнью даст им что-то интересное 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полезное».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131" y="2787162"/>
            <a:ext cx="3480044" cy="2491077"/>
          </a:xfrm>
        </p:spPr>
      </p:pic>
    </p:spTree>
    <p:extLst>
      <p:ext uri="{BB962C8B-B14F-4D97-AF65-F5344CB8AC3E}">
        <p14:creationId xmlns:p14="http://schemas.microsoft.com/office/powerpoint/2010/main" val="3731253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45577"/>
          </a:xfrm>
        </p:spPr>
        <p:txBody>
          <a:bodyPr/>
          <a:lstStyle/>
          <a:p>
            <a:pPr algn="ctr"/>
            <a:r>
              <a:rPr lang="ru-RU" dirty="0" smtClean="0"/>
              <a:t>Основные мероприятия по профилактике суицида: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25515"/>
            <a:ext cx="8596668" cy="4273062"/>
          </a:xfrm>
        </p:spPr>
        <p:txBody>
          <a:bodyPr/>
          <a:lstStyle/>
          <a:p>
            <a:r>
              <a:rPr lang="ru-RU" sz="2400" dirty="0" smtClean="0"/>
              <a:t>Классные часы.</a:t>
            </a:r>
          </a:p>
          <a:p>
            <a:r>
              <a:rPr lang="ru-RU" sz="2400" dirty="0" smtClean="0"/>
              <a:t>Тренинги, развивающие занятия по профилактике суицидального поведения.</a:t>
            </a:r>
          </a:p>
          <a:p>
            <a:r>
              <a:rPr lang="ru-RU" sz="2400" dirty="0" smtClean="0"/>
              <a:t>Информирование обучающихся о детских «телефонах доверия».</a:t>
            </a:r>
          </a:p>
          <a:p>
            <a:r>
              <a:rPr lang="ru-RU" sz="2400" dirty="0" smtClean="0"/>
              <a:t>«Дни здоровья» – беседы о здоровом образе жизни, спортивные мероприятия.</a:t>
            </a:r>
          </a:p>
          <a:p>
            <a:r>
              <a:rPr lang="ru-RU" sz="2400" dirty="0" smtClean="0"/>
              <a:t>Привлечение детей «группы риска» к общественно-полезной деятельности, </a:t>
            </a:r>
            <a:r>
              <a:rPr lang="ru-RU" sz="2400" dirty="0"/>
              <a:t>з</a:t>
            </a:r>
            <a:r>
              <a:rPr lang="ru-RU" sz="2400" dirty="0" smtClean="0"/>
              <a:t>анятиям в кружках и секциях.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098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90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/>
              <a:t>Телефон доверия – это оказание психологической помощи в трудных жизненных ситуациях.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5" y="2347545"/>
            <a:ext cx="3437466" cy="389499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Вы можете поговорить: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Об отношениях с родителями и учителями.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О своей жизни и проблемах.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О жестоком обращении с тобой и сверстниками.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О дружбе и первой любви.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https://avatars.mds.yandex.net/i?id=f8bc165f98c300ee9aab269c888c2a04bcbb2ad0-5232592-images-thumbs&amp;n=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054" y="2160589"/>
            <a:ext cx="4476383" cy="388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734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752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Способы снятия нервно-психического напряжения: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846384"/>
            <a:ext cx="4861820" cy="4580793"/>
          </a:xfrm>
        </p:spPr>
        <p:txBody>
          <a:bodyPr/>
          <a:lstStyle/>
          <a:p>
            <a:r>
              <a:rPr lang="ru-RU" sz="2200" dirty="0" smtClean="0"/>
              <a:t>Спортивные занятия.</a:t>
            </a:r>
          </a:p>
          <a:p>
            <a:r>
              <a:rPr lang="ru-RU" sz="2200" dirty="0" smtClean="0"/>
              <a:t>Погулять на свежем воздухе.</a:t>
            </a:r>
          </a:p>
          <a:p>
            <a:r>
              <a:rPr lang="ru-RU" sz="2200" dirty="0" smtClean="0"/>
              <a:t>Заняться уборкой в доме, мытье посуды, стирка белья.</a:t>
            </a:r>
          </a:p>
          <a:p>
            <a:r>
              <a:rPr lang="ru-RU" sz="2200" dirty="0" smtClean="0"/>
              <a:t>Послушать музыку, потанцевать.</a:t>
            </a:r>
          </a:p>
          <a:p>
            <a:r>
              <a:rPr lang="ru-RU" sz="2200" dirty="0" smtClean="0"/>
              <a:t>Принять контрастный душ, ванну.</a:t>
            </a:r>
          </a:p>
          <a:p>
            <a:r>
              <a:rPr lang="ru-RU" sz="2200" dirty="0" smtClean="0"/>
              <a:t>Чтение книг.</a:t>
            </a:r>
          </a:p>
          <a:p>
            <a:r>
              <a:rPr lang="ru-RU" sz="2200" dirty="0" smtClean="0"/>
              <a:t>Посмотреть любимое кино.</a:t>
            </a:r>
          </a:p>
          <a:p>
            <a:r>
              <a:rPr lang="ru-RU" sz="2200" dirty="0" smtClean="0"/>
              <a:t>Слезы (поплакать).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638" y="2365130"/>
            <a:ext cx="3374537" cy="2839915"/>
          </a:xfrm>
        </p:spPr>
      </p:pic>
    </p:spTree>
    <p:extLst>
      <p:ext uri="{BB962C8B-B14F-4D97-AF65-F5344CB8AC3E}">
        <p14:creationId xmlns:p14="http://schemas.microsoft.com/office/powerpoint/2010/main" val="327760689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196</TotalTime>
  <Words>393</Words>
  <Application>Microsoft Office PowerPoint</Application>
  <PresentationFormat>Широкоэкранный</PresentationFormat>
  <Paragraphs>62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Как жить сегодня, чтобы увидеть завтра</vt:lpstr>
      <vt:lpstr>Суицидальное поведение –это проявление суицидальной  активности, выражающейся в мыслях, намерениях, высказываниях, угрозах, попытках, покушениях.  </vt:lpstr>
      <vt:lpstr>Причины суицидального поведения детей и подростков:</vt:lpstr>
      <vt:lpstr>Симптомы суицидального поведения у подростков:</vt:lpstr>
      <vt:lpstr>Селфхарм или самоповреждающее поведение – это расстройство, которое сопровождается подсознательным или осознанным стремлением нанести себе вред</vt:lpstr>
      <vt:lpstr>Группы смерти</vt:lpstr>
      <vt:lpstr>Основные мероприятия по профилактике суицида:</vt:lpstr>
      <vt:lpstr>Телефон доверия – это оказание психологической помощи в трудных жизненных ситуациях.</vt:lpstr>
      <vt:lpstr>Способы снятия нервно-психического напряжения: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жить сегодня, чтобы увидеть завтра</dc:title>
  <dc:creator>Lenovo</dc:creator>
  <cp:lastModifiedBy>Lenovo</cp:lastModifiedBy>
  <cp:revision>28</cp:revision>
  <dcterms:created xsi:type="dcterms:W3CDTF">2023-04-04T06:59:25Z</dcterms:created>
  <dcterms:modified xsi:type="dcterms:W3CDTF">2023-04-04T10:16:23Z</dcterms:modified>
</cp:coreProperties>
</file>