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5" r:id="rId3"/>
    <p:sldId id="276" r:id="rId4"/>
    <p:sldId id="277" r:id="rId5"/>
    <p:sldId id="278" r:id="rId6"/>
    <p:sldId id="298" r:id="rId7"/>
    <p:sldId id="299" r:id="rId8"/>
    <p:sldId id="297" r:id="rId9"/>
    <p:sldId id="295" r:id="rId10"/>
    <p:sldId id="263" r:id="rId11"/>
    <p:sldId id="279" r:id="rId12"/>
    <p:sldId id="280" r:id="rId13"/>
    <p:sldId id="288" r:id="rId14"/>
    <p:sldId id="281" r:id="rId15"/>
    <p:sldId id="282" r:id="rId16"/>
    <p:sldId id="283" r:id="rId17"/>
    <p:sldId id="284" r:id="rId18"/>
    <p:sldId id="269" r:id="rId19"/>
    <p:sldId id="287" r:id="rId20"/>
    <p:sldId id="289" r:id="rId21"/>
    <p:sldId id="29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B833-261C-4E8F-B596-D79B30CECBE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C864-037A-4C19-82DB-4064464C0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B833-261C-4E8F-B596-D79B30CECBE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C864-037A-4C19-82DB-4064464C0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B833-261C-4E8F-B596-D79B30CECBE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C864-037A-4C19-82DB-4064464C0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B833-261C-4E8F-B596-D79B30CECBE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C864-037A-4C19-82DB-4064464C0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B833-261C-4E8F-B596-D79B30CECBE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C864-037A-4C19-82DB-4064464C0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B833-261C-4E8F-B596-D79B30CECBE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C864-037A-4C19-82DB-4064464C0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B833-261C-4E8F-B596-D79B30CECBE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C864-037A-4C19-82DB-4064464C0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B833-261C-4E8F-B596-D79B30CECBE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C864-037A-4C19-82DB-4064464C0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B833-261C-4E8F-B596-D79B30CECBE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C864-037A-4C19-82DB-4064464C0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B833-261C-4E8F-B596-D79B30CECBE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C864-037A-4C19-82DB-4064464C0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B833-261C-4E8F-B596-D79B30CECBE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C864-037A-4C19-82DB-4064464C0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AB833-261C-4E8F-B596-D79B30CECBE8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DC864-037A-4C19-82DB-4064464C0B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commons.wikimedia.org/w/index.php?title=File:PeterTheGreat.jpg&amp;filetimestamp=20100819113026&amp;uselang=ru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ommons.wikimedia.org/w/index.php?title=File:Peter_I_by_Kneller.jpg&amp;filetimestamp=20120715170617&amp;uselang=ru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Ирина\Music\Desktop\пётр 1\c8d34764da19991a3c7983c632e464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3"/>
            <a:ext cx="7416824" cy="590777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Ирина\Music\Desktop\пётр 1\screen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8028384" cy="60212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85728"/>
            <a:ext cx="692843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Обучение за границей</a:t>
            </a:r>
          </a:p>
        </p:txBody>
      </p:sp>
      <p:pic>
        <p:nvPicPr>
          <p:cNvPr id="3" name="Рисунок 2" descr="http://upload.wikimedia.org/wikipedia/commons/thumb/e/ee/PeterTheGreat.jpg/200px-PeterTheGreat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6158" y="1063617"/>
            <a:ext cx="3724701" cy="3798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596" y="4797425"/>
            <a:ext cx="87154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endParaRPr lang="ru-RU" sz="2000" b="1" dirty="0" smtClean="0">
              <a:solidFill>
                <a:srgbClr val="17375E"/>
              </a:solidFill>
              <a:latin typeface="Calibri" pitchFamily="34" charset="0"/>
              <a:cs typeface="Tahoma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ahoma" pitchFamily="34" charset="0"/>
              </a:rPr>
              <a:t>1697-1698</a:t>
            </a:r>
            <a:r>
              <a:rPr lang="ru-RU" sz="2000" b="1" dirty="0" smtClean="0">
                <a:solidFill>
                  <a:srgbClr val="17375E"/>
                </a:solidFill>
                <a:latin typeface="Calibri" pitchFamily="34" charset="0"/>
                <a:ea typeface="Times New Roman" pitchFamily="18" charset="0"/>
                <a:cs typeface="Tahoma" pitchFamily="34" charset="0"/>
              </a:rPr>
              <a:t> отправился с </a:t>
            </a:r>
            <a:r>
              <a:rPr lang="ru-RU" sz="2000" b="1" dirty="0">
                <a:solidFill>
                  <a:srgbClr val="17375E"/>
                </a:solidFill>
                <a:latin typeface="Calibri" pitchFamily="34" charset="0"/>
                <a:ea typeface="Times New Roman" pitchFamily="18" charset="0"/>
                <a:cs typeface="Tahoma" pitchFamily="34" charset="0"/>
              </a:rPr>
              <a:t>Великим посольством за </a:t>
            </a:r>
            <a:r>
              <a:rPr lang="ru-RU" sz="2000" b="1" dirty="0" smtClean="0">
                <a:solidFill>
                  <a:srgbClr val="17375E"/>
                </a:solidFill>
                <a:latin typeface="Calibri" pitchFamily="34" charset="0"/>
                <a:ea typeface="Times New Roman" pitchFamily="18" charset="0"/>
                <a:cs typeface="Tahoma" pitchFamily="34" charset="0"/>
              </a:rPr>
              <a:t>границу под псевдонимом Петра Михайлова. </a:t>
            </a:r>
            <a:r>
              <a:rPr lang="ru-RU" sz="2000" b="1" dirty="0">
                <a:solidFill>
                  <a:srgbClr val="17375E"/>
                </a:solidFill>
                <a:latin typeface="Calibri" pitchFamily="34" charset="0"/>
                <a:ea typeface="Times New Roman" pitchFamily="18" charset="0"/>
                <a:cs typeface="Tahoma" pitchFamily="34" charset="0"/>
              </a:rPr>
              <a:t>Петр побывал в Голландии, Англии, Саксонии, Австрии и Венеции, учился корабельному делу, работая на верфях, знакомился с техническими достижениями тогдашней Европы, ее образом жизни, политическим устройством. </a:t>
            </a:r>
            <a:endParaRPr lang="ru-RU" sz="2000" b="1" dirty="0">
              <a:solidFill>
                <a:srgbClr val="17375E"/>
              </a:solidFill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662943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71550" y="3998913"/>
            <a:ext cx="788511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solidFill>
                  <a:srgbClr val="17375E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За границей в основном сложилась политическая программа Петра. Ее конечной целью стало создание регулярного полицейского государства. Сам царь считал себя первым слугой отечества, который собственным примером должен был учить подданных. </a:t>
            </a:r>
            <a:endParaRPr lang="ru-RU" sz="2000" b="1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9217" name="Picture 1" descr="G:\пётр 1\x_134d672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87675" y="981075"/>
            <a:ext cx="3889375" cy="2779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94063557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88640"/>
            <a:ext cx="528253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Российский флот</a:t>
            </a:r>
          </a:p>
        </p:txBody>
      </p:sp>
      <p:pic>
        <p:nvPicPr>
          <p:cNvPr id="25602" name="Picture 2" descr="G:\пётр 1\rubric_issue_244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96752"/>
            <a:ext cx="6076950" cy="3219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8" name="Rectangle 8"/>
          <p:cNvSpPr>
            <a:spLocks noChangeArrowheads="1"/>
          </p:cNvSpPr>
          <p:nvPr/>
        </p:nvSpPr>
        <p:spPr bwMode="auto">
          <a:xfrm rot="10800000" flipV="1">
            <a:off x="969963" y="4673600"/>
            <a:ext cx="7923212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>
                <a:solidFill>
                  <a:srgbClr val="003366"/>
                </a:solidFill>
                <a:latin typeface="Times New Roman" pitchFamily="18" charset="0"/>
                <a:cs typeface="Arial" charset="0"/>
              </a:rPr>
              <a:t>Постройка кораблей велась под Москвой в селе Преображенском, в Воронеже, Козлове, Добром, Сокольске. Особенно большое строительство разворачивалось в Воронеже, где было создано адмиралтейство. </a:t>
            </a:r>
          </a:p>
          <a:p>
            <a:endParaRPr lang="ru-RU" sz="1600">
              <a:solidFill>
                <a:srgbClr val="003366"/>
              </a:solidFill>
              <a:latin typeface="Times New Roman" pitchFamily="18" charset="0"/>
              <a:cs typeface="Arial" charset="0"/>
            </a:endParaRPr>
          </a:p>
          <a:p>
            <a:r>
              <a:rPr lang="ru-RU" sz="1600">
                <a:solidFill>
                  <a:srgbClr val="003366"/>
                </a:solidFill>
                <a:latin typeface="Times New Roman" pitchFamily="18" charset="0"/>
                <a:cs typeface="Arial" charset="0"/>
              </a:rPr>
              <a:t>Одновременно шло комплектование флота солдатами Преображенского и Семеновского полков, новобранцами. </a:t>
            </a:r>
            <a:endParaRPr lang="ru-RU" sz="16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0592241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16632"/>
            <a:ext cx="535781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Реформы Петра </a:t>
            </a: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I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042988" y="1196975"/>
            <a:ext cx="7345362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Реформы Петра I начались с введения иностранного платья и приказа брить бороды всем, кроме крестьян и духовенства. Так изначально русское общество оказалось разделенным на две неравные части: для одной (дворянство и верхушка городского населения) предназначалась насаждаемая сверху европеизированная культура, другая сохраняла традиционный уклад жизни.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1" name="Picture 3" descr="L:\пётр 1\1255359201_70116_o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92276" y="3361755"/>
            <a:ext cx="4740350" cy="3135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718279714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108075" y="525463"/>
            <a:ext cx="8035925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600" b="1" dirty="0">
                <a:solidFill>
                  <a:srgbClr val="17375E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В </a:t>
            </a:r>
            <a:r>
              <a:rPr lang="ru-RU" sz="1600" b="1" dirty="0" smtClean="0">
                <a:solidFill>
                  <a:srgbClr val="17375E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1699</a:t>
            </a:r>
            <a:r>
              <a:rPr lang="ru-RU" sz="1600" b="1" dirty="0">
                <a:solidFill>
                  <a:srgbClr val="17375E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ru-RU" sz="1600" b="1" dirty="0" smtClean="0">
                <a:solidFill>
                  <a:srgbClr val="17375E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основан </a:t>
            </a:r>
            <a:r>
              <a:rPr lang="ru-RU" sz="1600" b="1" dirty="0">
                <a:solidFill>
                  <a:srgbClr val="17375E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первый русский орден — Святого апостола Андрея Первозванного. </a:t>
            </a:r>
          </a:p>
          <a:p>
            <a:pPr algn="just"/>
            <a:r>
              <a:rPr lang="ru-RU" sz="1600" b="1" dirty="0" smtClean="0">
                <a:solidFill>
                  <a:srgbClr val="17375E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И флаг военно-морского флота.</a:t>
            </a:r>
            <a:endParaRPr lang="ru-RU" sz="1600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algn="just"/>
            <a:endParaRPr lang="ru-RU" sz="1600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algn="just"/>
            <a:endParaRPr lang="ru-RU" sz="1600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algn="just"/>
            <a:endParaRPr lang="ru-RU" sz="1600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algn="just"/>
            <a:endParaRPr lang="ru-RU" sz="1600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algn="just"/>
            <a:endParaRPr lang="ru-RU" sz="1600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algn="just"/>
            <a:endParaRPr lang="ru-RU" sz="1600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algn="just"/>
            <a:endParaRPr lang="ru-RU" sz="1600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algn="just"/>
            <a:endParaRPr lang="ru-RU" sz="1600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algn="just"/>
            <a:endParaRPr lang="ru-RU" sz="1600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algn="just"/>
            <a:endParaRPr lang="ru-RU" sz="1600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algn="just"/>
            <a:endParaRPr lang="ru-RU" sz="1600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algn="just"/>
            <a:endParaRPr lang="ru-RU" sz="1600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algn="just"/>
            <a:endParaRPr lang="ru-RU" sz="1600" b="1" dirty="0" smtClean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algn="just"/>
            <a:endParaRPr lang="ru-RU" sz="1600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algn="just"/>
            <a:endParaRPr lang="ru-RU" sz="1600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algn="just"/>
            <a:r>
              <a:rPr lang="ru-RU" sz="1600" b="1" dirty="0">
                <a:solidFill>
                  <a:srgbClr val="17375E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Страна остро нуждалась в собственных квалифицированных кадрах, и царь распорядился отправить на учебу за границу юношей из знатных семейств. В 1701 году в Москве была открыта </a:t>
            </a:r>
            <a:r>
              <a:rPr lang="ru-RU" sz="1600" b="1" dirty="0" err="1">
                <a:solidFill>
                  <a:srgbClr val="17375E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Навигацкая</a:t>
            </a:r>
            <a:r>
              <a:rPr lang="ru-RU" sz="1600" b="1" dirty="0">
                <a:solidFill>
                  <a:srgbClr val="17375E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 школа.</a:t>
            </a:r>
            <a:endParaRPr lang="ru-RU" sz="1600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1026" name="Picture 2" descr="http://izhlife.ru/uploads/posts/2010-12/thumbs/1292325820_god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71934" y="1214422"/>
            <a:ext cx="3456384" cy="3977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8" name="AutoShape 2" descr="https://phonoteka.org/uploads/posts/2021-05/1621040792_4-phonoteka_org-p-voenno-morskoi-flot-fon-dlya-prezentatsii-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85860"/>
            <a:ext cx="3000396" cy="2362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62087807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827088" y="260350"/>
            <a:ext cx="777716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17375E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Началась и реформа городского управления. </a:t>
            </a:r>
            <a:r>
              <a:rPr lang="ru-RU" dirty="0">
                <a:solidFill>
                  <a:srgbClr val="17375E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В</a:t>
            </a:r>
            <a:r>
              <a:rPr lang="ru-RU" b="1" dirty="0">
                <a:solidFill>
                  <a:srgbClr val="17375E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 1700 Петр создал Монастырский приказ для управления церковным хозяйством.  </a:t>
            </a:r>
          </a:p>
          <a:p>
            <a:pPr algn="just"/>
            <a:endParaRPr lang="ru-RU" b="1" dirty="0">
              <a:solidFill>
                <a:srgbClr val="17375E"/>
              </a:solidFill>
              <a:latin typeface="Times New Roman" pitchFamily="18" charset="0"/>
              <a:ea typeface="Times New Roman" pitchFamily="18" charset="0"/>
              <a:cs typeface="Arial" charset="0"/>
            </a:endParaRPr>
          </a:p>
          <a:p>
            <a:pPr algn="just" eaLnBrk="0" hangingPunct="0"/>
            <a:r>
              <a:rPr lang="ru-RU" b="1" dirty="0" smtClean="0">
                <a:solidFill>
                  <a:srgbClr val="17375E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Была также осуществлена реформа календаря,</a:t>
            </a:r>
          </a:p>
          <a:p>
            <a:pPr algn="just" eaLnBrk="0" hangingPunct="0"/>
            <a:r>
              <a:rPr lang="ru-RU" b="1" dirty="0" smtClean="0">
                <a:solidFill>
                  <a:srgbClr val="17375E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Петр </a:t>
            </a:r>
            <a:r>
              <a:rPr lang="ru-RU" b="1" dirty="0">
                <a:solidFill>
                  <a:srgbClr val="17375E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I ввел так же празднование Нового года на Руси.</a:t>
            </a:r>
          </a:p>
        </p:txBody>
      </p:sp>
      <p:pic>
        <p:nvPicPr>
          <p:cNvPr id="28674" name="Picture 2" descr="http://www.pravmir.ru/wp-content/uploads/2011/02/suri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844675"/>
            <a:ext cx="6408738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42831763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116013" y="3357563"/>
            <a:ext cx="77406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17375E"/>
                </a:solidFill>
                <a:latin typeface="Times New Roman" pitchFamily="18" charset="0"/>
              </a:rPr>
              <a:t>С древних времён здесь, по Неве, проходил путь "из варяг в греки"На берегах Невы 27 мая 1703 года и был основан Санкт-Петербург. Отсюда русский царь Пётр I "прорубил окно в Европу", страна получила выход в Балтийское море. </a:t>
            </a:r>
          </a:p>
          <a:p>
            <a:r>
              <a:rPr lang="ru-RU" b="1">
                <a:solidFill>
                  <a:srgbClr val="17375E"/>
                </a:solidFill>
                <a:latin typeface="Times New Roman" pitchFamily="18" charset="0"/>
              </a:rPr>
              <a:t>Начался город с крепости "Санкт-Петербург", называемой сейчас Петропавловской, по находящемуся при ней собору . Вокруг этой крепости и начал строиться город. </a:t>
            </a:r>
          </a:p>
          <a:p>
            <a:endParaRPr lang="ru-RU" b="1">
              <a:solidFill>
                <a:srgbClr val="17375E"/>
              </a:solidFill>
              <a:latin typeface="Times New Roman" pitchFamily="18" charset="0"/>
            </a:endParaRPr>
          </a:p>
          <a:p>
            <a:r>
              <a:rPr lang="ru-RU" b="1">
                <a:solidFill>
                  <a:srgbClr val="17375E"/>
                </a:solidFill>
                <a:latin typeface="Times New Roman" pitchFamily="18" charset="0"/>
              </a:rPr>
              <a:t>С 1712 года Санкт-Петербург стал столицей Русского государства, сюда были переведены все органы государственной власти.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16632"/>
            <a:ext cx="663649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Строительство Петербурга</a:t>
            </a:r>
          </a:p>
        </p:txBody>
      </p:sp>
      <p:pic>
        <p:nvPicPr>
          <p:cNvPr id="1026" name="Picture 2" descr="File:Map of Saint-Petersburg in 1720 (Homann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83768" y="908720"/>
            <a:ext cx="3816424" cy="2368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037602163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Ирина\Music\Desktop\пётр 1\img1.jpg"/>
          <p:cNvPicPr>
            <a:picLocks noChangeAspect="1" noChangeArrowheads="1"/>
          </p:cNvPicPr>
          <p:nvPr/>
        </p:nvPicPr>
        <p:blipFill>
          <a:blip r:embed="rId2" cstate="print"/>
          <a:srcRect l="8662" r="7076" b="22301"/>
          <a:stretch>
            <a:fillRect/>
          </a:stretch>
        </p:blipFill>
        <p:spPr bwMode="auto">
          <a:xfrm>
            <a:off x="539552" y="476672"/>
            <a:ext cx="8225454" cy="568863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42988" y="4149725"/>
            <a:ext cx="7850187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17375E"/>
                </a:solidFill>
                <a:latin typeface="Times New Roman" pitchFamily="18" charset="0"/>
              </a:rPr>
              <a:t>С первых же лет после основания Петропавловской крепости Петербург стал развиваться необыкновенными темпами. </a:t>
            </a:r>
          </a:p>
          <a:p>
            <a:endParaRPr lang="ru-RU" sz="1600" b="1">
              <a:solidFill>
                <a:srgbClr val="17375E"/>
              </a:solidFill>
              <a:latin typeface="Times New Roman" pitchFamily="18" charset="0"/>
            </a:endParaRPr>
          </a:p>
          <a:p>
            <a:r>
              <a:rPr lang="ru-RU" sz="1600" b="1">
                <a:solidFill>
                  <a:srgbClr val="17375E"/>
                </a:solidFill>
                <a:latin typeface="Times New Roman" pitchFamily="18" charset="0"/>
              </a:rPr>
              <a:t>Уже в том же 1703 г. строительство перебросилось на Петербургскую сторону и на Васильевский остров. В 1704 г. на левом берегу возникает Главное Адмиралтейство.</a:t>
            </a:r>
            <a:r>
              <a:rPr lang="ru-RU" sz="1600" b="1">
                <a:solidFill>
                  <a:srgbClr val="17375E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6146" name="Picture 2" descr="http://philatelia.ru/pict/cat7/dir1/215r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85169" y="337137"/>
            <a:ext cx="5112568" cy="3819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28715711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рина\Music\Desktop\пётр 1\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100" y="1052736"/>
            <a:ext cx="8503802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260648"/>
            <a:ext cx="452720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Окно в Европу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042988" y="4508500"/>
            <a:ext cx="7777162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17375E"/>
                </a:solidFill>
                <a:latin typeface="Times New Roman" pitchFamily="18" charset="0"/>
              </a:rPr>
              <a:t>Несомненным успехом Петра стало создание в короткий срок собственного военно-морского флота, базирующегося на Азовском, Балтийском и Каспийском морях.</a:t>
            </a:r>
          </a:p>
          <a:p>
            <a:r>
              <a:rPr lang="ru-RU" b="1">
                <a:solidFill>
                  <a:srgbClr val="17375E"/>
                </a:solidFill>
                <a:latin typeface="Times New Roman" pitchFamily="18" charset="0"/>
              </a:rPr>
              <a:t>В его составе было около 50 линейных кораблей, более 100 галер и других боевых судов, значительное количество вспомогательных парусных и гребных судов. </a:t>
            </a:r>
          </a:p>
          <a:p>
            <a:r>
              <a:rPr lang="ru-RU" b="1">
                <a:solidFill>
                  <a:srgbClr val="17375E"/>
                </a:solidFill>
                <a:latin typeface="Times New Roman" pitchFamily="18" charset="0"/>
              </a:rPr>
              <a:t>Он стал одним из сильнейших в Европе.</a:t>
            </a:r>
            <a:r>
              <a:rPr lang="ru-RU" b="1">
                <a:latin typeface="Times New Roman" pitchFamily="18" charset="0"/>
              </a:rPr>
              <a:t/>
            </a:r>
            <a:br>
              <a:rPr lang="ru-RU" b="1">
                <a:latin typeface="Times New Roman" pitchFamily="18" charset="0"/>
              </a:rPr>
            </a:br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  <p:pic>
        <p:nvPicPr>
          <p:cNvPr id="4097" name="Picture 1" descr="G:\пётр 1\VADdNUZzEr_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79712" y="1124744"/>
            <a:ext cx="5375920" cy="3418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51453242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187450" y="4437063"/>
            <a:ext cx="712946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17375E"/>
                </a:solidFill>
                <a:latin typeface="Times New Roman" pitchFamily="18" charset="0"/>
              </a:rPr>
              <a:t>Царь Петр I много сделал для России. При нем активно развивалась промышленность, расширилась торговля. По всей России начали строиться новые города, а в старых освещали улицы. </a:t>
            </a:r>
          </a:p>
          <a:p>
            <a:r>
              <a:rPr lang="ru-RU" b="1" dirty="0">
                <a:solidFill>
                  <a:srgbClr val="17375E"/>
                </a:solidFill>
                <a:latin typeface="Times New Roman" pitchFamily="18" charset="0"/>
              </a:rPr>
              <a:t>С возникновением всероссийского рынка вырос экономический потенциал центральной власти. </a:t>
            </a:r>
          </a:p>
        </p:txBody>
      </p:sp>
      <p:pic>
        <p:nvPicPr>
          <p:cNvPr id="3074" name="Picture 2" descr="http://img.narodna.pravda.com.ua/images/doc/4/4/440dd-027antropov0ptpetra1grm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4174" y="194196"/>
            <a:ext cx="2664296" cy="3778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79578210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550" y="5229225"/>
            <a:ext cx="5976938" cy="11525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Пётр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9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июня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 1672 года 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—8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февраля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 1725 года</a:t>
            </a:r>
          </a:p>
        </p:txBody>
      </p:sp>
      <p:pic>
        <p:nvPicPr>
          <p:cNvPr id="13314" name="Picture 5" descr="5ef17ed4d733d4dc3519b291889643fe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32075" y="476250"/>
            <a:ext cx="3490913" cy="442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59260922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img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404813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49706229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00100" y="4292601"/>
            <a:ext cx="803595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17375E"/>
                </a:solidFill>
                <a:latin typeface="Times New Roman" pitchFamily="18" charset="0"/>
              </a:rPr>
              <a:t>Петр  был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14</a:t>
            </a:r>
            <a:r>
              <a:rPr lang="ru-RU" sz="2000" b="1" dirty="0" smtClean="0">
                <a:solidFill>
                  <a:srgbClr val="17375E"/>
                </a:solidFill>
                <a:latin typeface="Times New Roman" pitchFamily="18" charset="0"/>
              </a:rPr>
              <a:t> ребенком в семье. </a:t>
            </a:r>
          </a:p>
          <a:p>
            <a:r>
              <a:rPr lang="ru-RU" sz="2000" b="1" dirty="0" smtClean="0">
                <a:solidFill>
                  <a:srgbClr val="17375E"/>
                </a:solidFill>
                <a:latin typeface="Times New Roman" pitchFamily="18" charset="0"/>
              </a:rPr>
              <a:t>Как </a:t>
            </a:r>
            <a:r>
              <a:rPr lang="ru-RU" sz="2000" b="1" dirty="0">
                <a:solidFill>
                  <a:srgbClr val="17375E"/>
                </a:solidFill>
                <a:latin typeface="Times New Roman" pitchFamily="18" charset="0"/>
              </a:rPr>
              <a:t>известно, Пётр Первый обладал ростом </a:t>
            </a:r>
            <a:r>
              <a:rPr lang="ru-RU" sz="2000" b="1" dirty="0" smtClean="0">
                <a:solidFill>
                  <a:srgbClr val="17375E"/>
                </a:solidFill>
                <a:latin typeface="Times New Roman" pitchFamily="18" charset="0"/>
              </a:rPr>
              <a:t>2 м 04 </a:t>
            </a:r>
            <a:r>
              <a:rPr lang="ru-RU" sz="2000" b="1" dirty="0">
                <a:solidFill>
                  <a:srgbClr val="17375E"/>
                </a:solidFill>
                <a:latin typeface="Times New Roman" pitchFamily="18" charset="0"/>
              </a:rPr>
              <a:t>см — в то время он выдавался в толпе на голову. При этом он носил обувь всего лишь </a:t>
            </a:r>
            <a:r>
              <a:rPr lang="ru-RU" sz="2000" b="1" dirty="0" smtClean="0">
                <a:solidFill>
                  <a:srgbClr val="17375E"/>
                </a:solidFill>
                <a:latin typeface="Times New Roman" pitchFamily="18" charset="0"/>
              </a:rPr>
              <a:t>41-го </a:t>
            </a:r>
            <a:r>
              <a:rPr lang="ru-RU" sz="2000" b="1" dirty="0">
                <a:solidFill>
                  <a:srgbClr val="17375E"/>
                </a:solidFill>
                <a:latin typeface="Times New Roman" pitchFamily="18" charset="0"/>
              </a:rPr>
              <a:t>размера. </a:t>
            </a:r>
            <a:endParaRPr lang="ru-RU" sz="2000" b="1" dirty="0" smtClean="0">
              <a:solidFill>
                <a:srgbClr val="17375E"/>
              </a:solidFill>
              <a:latin typeface="Times New Roman" pitchFamily="18" charset="0"/>
            </a:endParaRPr>
          </a:p>
          <a:p>
            <a:r>
              <a:rPr lang="ru-RU" sz="2000" b="1" dirty="0" smtClean="0">
                <a:solidFill>
                  <a:srgbClr val="17375E"/>
                </a:solidFill>
                <a:latin typeface="Times New Roman" pitchFamily="18" charset="0"/>
              </a:rPr>
              <a:t>У </a:t>
            </a:r>
            <a:r>
              <a:rPr lang="ru-RU" sz="2000" b="1" dirty="0">
                <a:solidFill>
                  <a:srgbClr val="17375E"/>
                </a:solidFill>
                <a:latin typeface="Times New Roman" pitchFamily="18" charset="0"/>
              </a:rPr>
              <a:t>Петра I </a:t>
            </a:r>
            <a:r>
              <a:rPr lang="ru-RU" sz="2000" b="1" dirty="0" smtClean="0">
                <a:solidFill>
                  <a:srgbClr val="17375E"/>
                </a:solidFill>
                <a:latin typeface="Times New Roman" pitchFamily="18" charset="0"/>
              </a:rPr>
              <a:t>кажущаяся </a:t>
            </a:r>
            <a:r>
              <a:rPr lang="ru-RU" sz="2000" b="1" dirty="0">
                <a:solidFill>
                  <a:srgbClr val="17375E"/>
                </a:solidFill>
                <a:latin typeface="Times New Roman" pitchFamily="18" charset="0"/>
              </a:rPr>
              <a:t>прямота сочеталась со стихийными порывами в выражении как ласки, так и гнева, а иногда и с необузданной жестокостью.</a:t>
            </a:r>
          </a:p>
          <a:p>
            <a:endParaRPr lang="ru-RU" sz="2000" dirty="0">
              <a:solidFill>
                <a:srgbClr val="17375E"/>
              </a:solidFill>
              <a:latin typeface="Times New Roman" pitchFamily="18" charset="0"/>
            </a:endParaRPr>
          </a:p>
        </p:txBody>
      </p:sp>
      <p:pic>
        <p:nvPicPr>
          <p:cNvPr id="4" name="Рисунок 3" descr="http://upload.wikimedia.org/wikipedia/commons/thumb/9/9b/Peter_I_by_Kneller.jpg/200px-Peter_I_by_Kneller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4447" y="194990"/>
            <a:ext cx="3161038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42113824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8" name="Дата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400" dirty="0"/>
          </a:p>
        </p:txBody>
      </p:sp>
      <p:sp>
        <p:nvSpPr>
          <p:cNvPr id="644112" name="Rectangle 16"/>
          <p:cNvSpPr>
            <a:spLocks noChangeArrowheads="1"/>
          </p:cNvSpPr>
          <p:nvPr/>
        </p:nvSpPr>
        <p:spPr bwMode="auto">
          <a:xfrm>
            <a:off x="214282" y="214290"/>
            <a:ext cx="8678893" cy="150017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 smtClean="0">
              <a:solidFill>
                <a:srgbClr val="17375E"/>
              </a:solidFill>
              <a:latin typeface="Times New Roman" pitchFamily="18" charset="0"/>
            </a:endParaRPr>
          </a:p>
          <a:p>
            <a:endParaRPr lang="ru-RU" b="1" dirty="0" smtClean="0">
              <a:solidFill>
                <a:srgbClr val="17375E"/>
              </a:solidFill>
              <a:latin typeface="Times New Roman" pitchFamily="18" charset="0"/>
            </a:endParaRPr>
          </a:p>
          <a:p>
            <a:endParaRPr lang="ru-RU" b="1" dirty="0" smtClean="0">
              <a:solidFill>
                <a:srgbClr val="17375E"/>
              </a:solidFill>
              <a:latin typeface="Times New Roman" pitchFamily="18" charset="0"/>
            </a:endParaRPr>
          </a:p>
          <a:p>
            <a:r>
              <a:rPr lang="ru-RU" b="1" dirty="0" smtClean="0">
                <a:solidFill>
                  <a:srgbClr val="17375E"/>
                </a:solidFill>
                <a:latin typeface="Times New Roman" pitchFamily="18" charset="0"/>
              </a:rPr>
              <a:t>В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r>
              <a:rPr lang="ru-RU" b="1" dirty="0" smtClean="0">
                <a:solidFill>
                  <a:srgbClr val="17375E"/>
                </a:solidFill>
                <a:latin typeface="Times New Roman" pitchFamily="18" charset="0"/>
              </a:rPr>
              <a:t> года умер отец. К власти пришел  брат Федор.</a:t>
            </a:r>
          </a:p>
          <a:p>
            <a:r>
              <a:rPr lang="ru-RU" b="1" dirty="0" smtClean="0">
                <a:solidFill>
                  <a:srgbClr val="17375E"/>
                </a:solidFill>
                <a:latin typeface="Times New Roman" pitchFamily="18" charset="0"/>
              </a:rPr>
              <a:t>В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1682</a:t>
            </a:r>
            <a:r>
              <a:rPr lang="ru-RU" b="1" dirty="0" smtClean="0">
                <a:solidFill>
                  <a:srgbClr val="17375E"/>
                </a:solidFill>
                <a:latin typeface="Times New Roman" pitchFamily="18" charset="0"/>
              </a:rPr>
              <a:t> году  умирает брат и десятилетний мальчик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Петр</a:t>
            </a:r>
            <a:r>
              <a:rPr lang="ru-RU" b="1" dirty="0" smtClean="0">
                <a:solidFill>
                  <a:srgbClr val="17375E"/>
                </a:solidFill>
                <a:latin typeface="Times New Roman" pitchFamily="18" charset="0"/>
              </a:rPr>
              <a:t> был провозглашен</a:t>
            </a:r>
          </a:p>
          <a:p>
            <a:r>
              <a:rPr lang="ru-RU" b="1" dirty="0" smtClean="0">
                <a:solidFill>
                  <a:srgbClr val="17375E"/>
                </a:solidFill>
                <a:latin typeface="Times New Roman" pitchFamily="18" charset="0"/>
              </a:rPr>
              <a:t> царем, но вскоре  Земским собором  назван « вторым царем» , </a:t>
            </a:r>
          </a:p>
          <a:p>
            <a:r>
              <a:rPr lang="ru-RU" b="1" dirty="0" smtClean="0">
                <a:solidFill>
                  <a:srgbClr val="17375E"/>
                </a:solidFill>
                <a:latin typeface="Times New Roman" pitchFamily="18" charset="0"/>
              </a:rPr>
              <a:t>а «первым» старший брат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Иван</a:t>
            </a:r>
            <a:r>
              <a:rPr lang="ru-RU" b="1" dirty="0" smtClean="0">
                <a:solidFill>
                  <a:srgbClr val="17375E"/>
                </a:solidFill>
                <a:latin typeface="Times New Roman" pitchFamily="18" charset="0"/>
              </a:rPr>
              <a:t>. </a:t>
            </a:r>
            <a:r>
              <a:rPr lang="ru-RU" b="1" dirty="0" smtClean="0"/>
              <a:t>а </a:t>
            </a:r>
            <a:r>
              <a:rPr lang="ru-RU" b="1" dirty="0" smtClean="0">
                <a:solidFill>
                  <a:srgbClr val="FF3300"/>
                </a:solidFill>
              </a:rPr>
              <a:t>Софья</a:t>
            </a:r>
            <a:r>
              <a:rPr lang="ru-RU" b="1" dirty="0" smtClean="0"/>
              <a:t>, их сестра, </a:t>
            </a:r>
            <a:r>
              <a:rPr lang="ru-RU" b="1" dirty="0" smtClean="0">
                <a:solidFill>
                  <a:srgbClr val="FF3300"/>
                </a:solidFill>
              </a:rPr>
              <a:t>регентшей при них.</a:t>
            </a:r>
          </a:p>
          <a:p>
            <a:r>
              <a:rPr lang="ru-RU" b="1" dirty="0" smtClean="0">
                <a:solidFill>
                  <a:srgbClr val="17375E"/>
                </a:solidFill>
                <a:latin typeface="Times New Roman" pitchFamily="18" charset="0"/>
              </a:rPr>
              <a:t>Приезжая в Москву только на время официальных церемоний.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b="1" dirty="0" smtClean="0">
              <a:solidFill>
                <a:srgbClr val="17375E"/>
              </a:solidFill>
              <a:latin typeface="Times New Roman" pitchFamily="18" charset="0"/>
            </a:endParaRPr>
          </a:p>
        </p:txBody>
      </p:sp>
      <p:pic>
        <p:nvPicPr>
          <p:cNvPr id="644118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85926"/>
            <a:ext cx="5473700" cy="485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4119" name="Rectangle 23"/>
          <p:cNvSpPr>
            <a:spLocks noChangeArrowheads="1"/>
          </p:cNvSpPr>
          <p:nvPr/>
        </p:nvSpPr>
        <p:spPr bwMode="auto">
          <a:xfrm>
            <a:off x="6143636" y="1857364"/>
            <a:ext cx="2736850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00"/>
                </a:solidFill>
              </a:rPr>
              <a:t>Двоецарствие</a:t>
            </a:r>
          </a:p>
          <a:p>
            <a:pPr algn="ctr"/>
            <a:r>
              <a:rPr lang="ru-RU" sz="2400" b="1">
                <a:solidFill>
                  <a:srgbClr val="FF3300"/>
                </a:solidFill>
              </a:rPr>
              <a:t>(1682-1696)</a:t>
            </a:r>
          </a:p>
        </p:txBody>
      </p:sp>
      <p:pic>
        <p:nvPicPr>
          <p:cNvPr id="644120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643182"/>
            <a:ext cx="26670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4121" name="Rectangle 25"/>
          <p:cNvSpPr>
            <a:spLocks noChangeArrowheads="1"/>
          </p:cNvSpPr>
          <p:nvPr/>
        </p:nvSpPr>
        <p:spPr bwMode="auto">
          <a:xfrm>
            <a:off x="6215074" y="6143644"/>
            <a:ext cx="2663825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FF3300"/>
                </a:solidFill>
              </a:rPr>
              <a:t>Трон Ивана и Петра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4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4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4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4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4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4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4112" grpId="0" animBg="1"/>
      <p:bldP spid="644119" grpId="0" animBg="1"/>
      <p:bldP spid="6441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290" name="Дата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400" dirty="0"/>
          </a:p>
        </p:txBody>
      </p:sp>
      <p:sp>
        <p:nvSpPr>
          <p:cNvPr id="65229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88913"/>
            <a:ext cx="8640763" cy="360362"/>
          </a:xfrm>
          <a:solidFill>
            <a:srgbClr val="752525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b="1" dirty="0" smtClean="0">
                <a:solidFill>
                  <a:schemeClr val="bg1"/>
                </a:solidFill>
              </a:rPr>
              <a:t>«Потехи» Петра</a:t>
            </a:r>
          </a:p>
        </p:txBody>
      </p:sp>
      <p:sp>
        <p:nvSpPr>
          <p:cNvPr id="652304" name="Rectangle 16"/>
          <p:cNvSpPr>
            <a:spLocks noChangeArrowheads="1"/>
          </p:cNvSpPr>
          <p:nvPr/>
        </p:nvSpPr>
        <p:spPr bwMode="auto">
          <a:xfrm>
            <a:off x="611188" y="620713"/>
            <a:ext cx="82819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smtClean="0"/>
              <a:t>Молодой Петр основное </a:t>
            </a:r>
            <a:r>
              <a:rPr lang="ru-RU" sz="2000" b="1" dirty="0"/>
              <a:t>свое</a:t>
            </a:r>
          </a:p>
          <a:p>
            <a:pPr algn="ctr"/>
            <a:r>
              <a:rPr lang="ru-RU" sz="2000" b="1" dirty="0"/>
              <a:t>внимание он в эти годы отдавал </a:t>
            </a:r>
            <a:r>
              <a:rPr lang="ru-RU" sz="2000" b="1" dirty="0">
                <a:solidFill>
                  <a:srgbClr val="FF3300"/>
                </a:solidFill>
              </a:rPr>
              <a:t>воинским играм</a:t>
            </a:r>
            <a:r>
              <a:rPr lang="ru-RU" sz="2000" b="1" dirty="0"/>
              <a:t>, «</a:t>
            </a:r>
            <a:r>
              <a:rPr lang="ru-RU" sz="2000" b="1" dirty="0">
                <a:solidFill>
                  <a:srgbClr val="FF3300"/>
                </a:solidFill>
              </a:rPr>
              <a:t>потехам</a:t>
            </a:r>
            <a:r>
              <a:rPr lang="ru-RU" sz="2000" b="1" dirty="0"/>
              <a:t>»</a:t>
            </a:r>
            <a:r>
              <a:rPr lang="ru-RU" dirty="0"/>
              <a:t> </a:t>
            </a:r>
          </a:p>
        </p:txBody>
      </p:sp>
      <p:sp>
        <p:nvSpPr>
          <p:cNvPr id="652309" name="Rectangle 21"/>
          <p:cNvSpPr>
            <a:spLocks noChangeArrowheads="1"/>
          </p:cNvSpPr>
          <p:nvPr/>
        </p:nvSpPr>
        <p:spPr bwMode="auto">
          <a:xfrm>
            <a:off x="611188" y="1341438"/>
            <a:ext cx="8281987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3300"/>
                </a:solidFill>
              </a:rPr>
              <a:t>К ним он привлек целую толпу сверстников и «робяток»</a:t>
            </a:r>
          </a:p>
          <a:p>
            <a:pPr algn="ctr"/>
            <a:r>
              <a:rPr lang="ru-RU" sz="2000" b="1">
                <a:solidFill>
                  <a:srgbClr val="FF3300"/>
                </a:solidFill>
              </a:rPr>
              <a:t> постарше</a:t>
            </a:r>
            <a:r>
              <a:rPr lang="ru-RU" sz="2000" b="1"/>
              <a:t> - от покойного отца остались немалые штаты по</a:t>
            </a:r>
          </a:p>
          <a:p>
            <a:pPr algn="ctr"/>
            <a:r>
              <a:rPr lang="ru-RU" sz="2000" b="1"/>
              <a:t> конюшенному ведомству, по соколиной охоте, к которой его</a:t>
            </a:r>
          </a:p>
          <a:p>
            <a:pPr algn="ctr"/>
            <a:r>
              <a:rPr lang="ru-RU" sz="2000" b="1"/>
              <a:t>родитель имел большую любовь </a:t>
            </a:r>
          </a:p>
        </p:txBody>
      </p:sp>
      <p:sp>
        <p:nvSpPr>
          <p:cNvPr id="652310" name="Rectangle 22"/>
          <p:cNvSpPr>
            <a:spLocks noChangeArrowheads="1"/>
          </p:cNvSpPr>
          <p:nvPr/>
        </p:nvSpPr>
        <p:spPr bwMode="auto">
          <a:xfrm>
            <a:off x="3214678" y="2928934"/>
            <a:ext cx="5761037" cy="129222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Так </a:t>
            </a:r>
            <a:r>
              <a:rPr lang="ru-RU" sz="2000" b="1" dirty="0"/>
              <a:t>собралась довольно пестрая толпа 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solidFill>
                  <a:srgbClr val="FF3300"/>
                </a:solidFill>
              </a:rPr>
              <a:t>два </a:t>
            </a:r>
            <a:r>
              <a:rPr lang="ru-RU" sz="2000" b="1" dirty="0">
                <a:solidFill>
                  <a:srgbClr val="FF3300"/>
                </a:solidFill>
              </a:rPr>
              <a:t>батальона примерно по 300 человек</a:t>
            </a:r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Семеновский </a:t>
            </a:r>
            <a:r>
              <a:rPr lang="ru-RU" b="1" dirty="0" smtClean="0"/>
              <a:t> и </a:t>
            </a:r>
            <a:r>
              <a:rPr lang="ru-RU" b="1" dirty="0" smtClean="0">
                <a:solidFill>
                  <a:srgbClr val="FF0000"/>
                </a:solidFill>
              </a:rPr>
              <a:t>Преображенский</a:t>
            </a:r>
            <a:r>
              <a:rPr lang="ru-RU" b="1" dirty="0" smtClean="0"/>
              <a:t> пол,</a:t>
            </a:r>
          </a:p>
          <a:p>
            <a:pPr algn="ctr"/>
            <a:r>
              <a:rPr lang="ru-RU" b="1" dirty="0" smtClean="0"/>
              <a:t> которые в последствии стали охраной Петра</a:t>
            </a:r>
          </a:p>
          <a:p>
            <a:pPr algn="ctr">
              <a:buFontTx/>
              <a:buChar char="-"/>
            </a:pPr>
            <a:endParaRPr lang="ru-RU" dirty="0"/>
          </a:p>
        </p:txBody>
      </p:sp>
      <p:pic>
        <p:nvPicPr>
          <p:cNvPr id="652311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708275"/>
            <a:ext cx="2479675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2312" name="Rectangle 24"/>
          <p:cNvSpPr>
            <a:spLocks noChangeArrowheads="1"/>
          </p:cNvSpPr>
          <p:nvPr/>
        </p:nvSpPr>
        <p:spPr bwMode="auto">
          <a:xfrm>
            <a:off x="3071802" y="4929198"/>
            <a:ext cx="5761037" cy="16557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Потешные имели свой двор, управление, </a:t>
            </a:r>
          </a:p>
          <a:p>
            <a:pPr algn="ctr"/>
            <a:r>
              <a:rPr lang="ru-RU" sz="2000" b="1"/>
              <a:t>казну. На </a:t>
            </a:r>
            <a:r>
              <a:rPr lang="ru-RU" sz="2000" b="1">
                <a:solidFill>
                  <a:srgbClr val="FF3300"/>
                </a:solidFill>
              </a:rPr>
              <a:t>реке Яузе</a:t>
            </a:r>
            <a:r>
              <a:rPr lang="ru-RU" sz="2000" b="1"/>
              <a:t>, в окрестностях </a:t>
            </a:r>
          </a:p>
          <a:p>
            <a:pPr algn="ctr"/>
            <a:r>
              <a:rPr lang="ru-RU" sz="2000" b="1">
                <a:solidFill>
                  <a:srgbClr val="FF3300"/>
                </a:solidFill>
              </a:rPr>
              <a:t>Преображенского</a:t>
            </a:r>
            <a:r>
              <a:rPr lang="ru-RU" sz="2000" b="1"/>
              <a:t>, построили Пресбург</a:t>
            </a:r>
          </a:p>
          <a:p>
            <a:pPr algn="ctr"/>
            <a:r>
              <a:rPr lang="ru-RU" sz="2000" b="1"/>
              <a:t>- «потешную фортецию», каковую осаждали</a:t>
            </a:r>
          </a:p>
          <a:p>
            <a:pPr algn="ctr"/>
            <a:r>
              <a:rPr lang="ru-RU" sz="2000" b="1"/>
              <a:t>по всем правилам воинского искусств</a:t>
            </a:r>
            <a:r>
              <a:rPr lang="ru-RU"/>
              <a:t>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5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5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5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2304" grpId="0" animBg="1"/>
      <p:bldP spid="652309" grpId="0" animBg="1"/>
      <p:bldP spid="652310" grpId="0" animBg="1"/>
      <p:bldP spid="6523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Проверь себя: &amp;quot;Что я знаю о Петре I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42852"/>
            <a:ext cx="2733675" cy="304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3500438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17375E"/>
                </a:solidFill>
                <a:latin typeface="Times New Roman" pitchFamily="18" charset="0"/>
              </a:rPr>
              <a:t>В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1689 </a:t>
            </a:r>
            <a:r>
              <a:rPr lang="ru-RU" sz="2800" b="1" dirty="0" smtClean="0">
                <a:solidFill>
                  <a:srgbClr val="17375E"/>
                </a:solidFill>
                <a:latin typeface="Times New Roman" pitchFamily="18" charset="0"/>
              </a:rPr>
              <a:t>году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17375E"/>
                </a:solidFill>
                <a:latin typeface="Times New Roman" pitchFamily="18" charset="0"/>
              </a:rPr>
              <a:t>Софья была отстранена от власти и заключена в Новодевичьей монастырь</a:t>
            </a:r>
          </a:p>
          <a:p>
            <a:r>
              <a:rPr lang="ru-RU" sz="2800" b="1" dirty="0" smtClean="0">
                <a:solidFill>
                  <a:srgbClr val="17375E"/>
                </a:solidFill>
                <a:latin typeface="Times New Roman" pitchFamily="18" charset="0"/>
              </a:rPr>
              <a:t>В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1696</a:t>
            </a:r>
            <a:r>
              <a:rPr lang="ru-RU" sz="2800" b="1" dirty="0" smtClean="0">
                <a:solidFill>
                  <a:srgbClr val="17375E"/>
                </a:solidFill>
                <a:latin typeface="Times New Roman" pitchFamily="18" charset="0"/>
              </a:rPr>
              <a:t> году, после смерти Ивана </a:t>
            </a:r>
            <a:r>
              <a:rPr lang="en-US" sz="2800" b="1" dirty="0" smtClean="0">
                <a:solidFill>
                  <a:srgbClr val="17375E"/>
                </a:solidFill>
                <a:latin typeface="Times New Roman" pitchFamily="18" charset="0"/>
              </a:rPr>
              <a:t>V</a:t>
            </a:r>
            <a:r>
              <a:rPr lang="ru-RU" sz="2800" b="1" dirty="0" smtClean="0">
                <a:solidFill>
                  <a:srgbClr val="17375E"/>
                </a:solidFill>
                <a:latin typeface="Times New Roman" pitchFamily="18" charset="0"/>
              </a:rPr>
              <a:t>, Петр  стал единодержавным царем.</a:t>
            </a:r>
            <a:endParaRPr lang="ru-RU" sz="28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ина\Music\Desktop\пётр 1\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04448" cy="6453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62596527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649</Words>
  <Application>Microsoft Office PowerPoint</Application>
  <PresentationFormat>Экран (4:3)</PresentationFormat>
  <Paragraphs>81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Пётр I 9 июня 1672 года —8 февраля 1725 года</vt:lpstr>
      <vt:lpstr>Слайд 4</vt:lpstr>
      <vt:lpstr>Слайд 5</vt:lpstr>
      <vt:lpstr>Слайд 6</vt:lpstr>
      <vt:lpstr>«Потехи» Петра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1</cp:lastModifiedBy>
  <cp:revision>27</cp:revision>
  <dcterms:created xsi:type="dcterms:W3CDTF">2020-02-07T08:10:17Z</dcterms:created>
  <dcterms:modified xsi:type="dcterms:W3CDTF">2023-04-19T11:29:35Z</dcterms:modified>
</cp:coreProperties>
</file>