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6" r:id="rId7"/>
    <p:sldId id="267" r:id="rId8"/>
    <p:sldId id="263" r:id="rId9"/>
    <p:sldId id="260" r:id="rId10"/>
    <p:sldId id="268" r:id="rId11"/>
    <p:sldId id="269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C00000"/>
                </a:solidFill>
              </a:rPr>
              <a:t>Частное дошкольное образовательное учреждение </a:t>
            </a: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b="1" dirty="0">
                <a:solidFill>
                  <a:srgbClr val="C00000"/>
                </a:solidFill>
              </a:rPr>
              <a:t>«Центр развития ребенка  «Цветик – </a:t>
            </a:r>
            <a:r>
              <a:rPr lang="ru-RU" sz="2700" b="1" dirty="0" err="1">
                <a:solidFill>
                  <a:srgbClr val="C00000"/>
                </a:solidFill>
              </a:rPr>
              <a:t>Семицветик</a:t>
            </a:r>
            <a:r>
              <a:rPr lang="ru-RU" sz="2700" b="1" dirty="0">
                <a:solidFill>
                  <a:srgbClr val="C00000"/>
                </a:solidFill>
              </a:rPr>
              <a:t>»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/>
          </a:p>
          <a:p>
            <a:endParaRPr lang="ru-RU" dirty="0"/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8000" b="1" dirty="0" smtClean="0"/>
              <a:t> </a:t>
            </a:r>
            <a:r>
              <a:rPr lang="ru-RU" sz="8000" b="1" dirty="0" smtClean="0">
                <a:solidFill>
                  <a:srgbClr val="00B050"/>
                </a:solidFill>
              </a:rPr>
              <a:t>ИССЛЕДОВАНИЕ НА ОСНОВЕ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00B050"/>
                </a:solidFill>
              </a:rPr>
              <a:t>ДЕТСКИХ ИНИЦИАТИВ</a:t>
            </a:r>
            <a:endParaRPr lang="ru-RU" sz="8000" b="1" dirty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00B050"/>
                </a:solidFill>
              </a:rPr>
              <a:t>«Разнообразие предметов </a:t>
            </a:r>
            <a:r>
              <a:rPr lang="ru-RU" sz="8000" b="1" smtClean="0">
                <a:solidFill>
                  <a:srgbClr val="00B050"/>
                </a:solidFill>
              </a:rPr>
              <a:t>для письма»</a:t>
            </a:r>
            <a:endParaRPr lang="ru-RU" sz="8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8000" b="1" dirty="0"/>
              <a:t> </a:t>
            </a:r>
            <a:endParaRPr lang="ru-RU" sz="8000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 algn="r">
              <a:buNone/>
            </a:pPr>
            <a:r>
              <a:rPr lang="ru-RU" sz="6000" b="1" dirty="0">
                <a:solidFill>
                  <a:srgbClr val="002060"/>
                </a:solidFill>
              </a:rPr>
              <a:t>     </a:t>
            </a:r>
            <a:r>
              <a:rPr lang="ru-RU" sz="6000" b="1" dirty="0" smtClean="0">
                <a:solidFill>
                  <a:srgbClr val="002060"/>
                </a:solidFill>
              </a:rPr>
              <a:t>Выполнила</a:t>
            </a:r>
            <a:r>
              <a:rPr lang="ru-RU" sz="6000" b="1" dirty="0" smtClean="0"/>
              <a:t>:</a:t>
            </a:r>
            <a:r>
              <a:rPr lang="ru-RU" sz="6000" b="1" dirty="0" smtClean="0">
                <a:solidFill>
                  <a:srgbClr val="C00000"/>
                </a:solidFill>
              </a:rPr>
              <a:t> Астапова А. В., воспитатель</a:t>
            </a:r>
            <a:r>
              <a:rPr lang="ru-RU" sz="6000" b="1" dirty="0" smtClean="0"/>
              <a:t> </a:t>
            </a:r>
            <a:endParaRPr lang="ru-RU" sz="6000" dirty="0" smtClean="0">
              <a:solidFill>
                <a:srgbClr val="C00000"/>
              </a:solidFill>
            </a:endParaRPr>
          </a:p>
          <a:p>
            <a:pPr algn="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     </a:t>
            </a:r>
            <a:endParaRPr lang="ru-RU" sz="6000" dirty="0">
              <a:solidFill>
                <a:srgbClr val="C00000"/>
              </a:solidFill>
            </a:endParaRPr>
          </a:p>
          <a:p>
            <a:pPr algn="r">
              <a:buNone/>
            </a:pPr>
            <a:r>
              <a:rPr lang="ru-RU" sz="6000" b="1" dirty="0"/>
              <a:t> </a:t>
            </a:r>
            <a:endParaRPr lang="ru-RU" sz="6000" dirty="0"/>
          </a:p>
          <a:p>
            <a:endParaRPr lang="ru-RU" dirty="0"/>
          </a:p>
        </p:txBody>
      </p:sp>
      <p:pic>
        <p:nvPicPr>
          <p:cNvPr id="6" name="Рисунок 5" descr="Шаблон Цветик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4643446"/>
            <a:ext cx="1428760" cy="1427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Воспитание любого качества, любой черты должно проходить (по Рубинштейну) следующие стадии: возбуждение – побуждение (подкрепление) – генерализация.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40005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вызвать заинтересованность в…;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пробудить любознательность;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возбудить готовность решать задачи самостоятельно;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побудить воспитанников к активности;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закрепить уверенность в…;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по возбуждению воспитанников к восприятию, готовности включиться в единое информационное поле;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-побуждения (подкрепления) к адекватным действиям;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-генерализации, т. е. способности эмоционально и адекватно реагировать, формулировать оценочные суждения.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HP\Desktop\Методист\Умный дошколенок\Фото\IMG-20220412-WA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28728" y="1357298"/>
            <a:ext cx="6215106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/>
              <a:t>         </a:t>
            </a:r>
            <a:r>
              <a:rPr lang="ru-RU" b="1" dirty="0">
                <a:solidFill>
                  <a:srgbClr val="C00000"/>
                </a:solidFill>
              </a:rPr>
              <a:t>Желаем вам успехов </a:t>
            </a:r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в научных исследованиях </a:t>
            </a:r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    и экспериментах!</a:t>
            </a:r>
          </a:p>
          <a:p>
            <a:pPr algn="r">
              <a:buNone/>
            </a:pPr>
            <a:r>
              <a:rPr lang="ru-RU" sz="6000" b="1" dirty="0"/>
              <a:t> </a:t>
            </a:r>
            <a:endParaRPr lang="ru-RU" sz="6000" dirty="0"/>
          </a:p>
          <a:p>
            <a:endParaRPr lang="ru-RU" dirty="0"/>
          </a:p>
        </p:txBody>
      </p:sp>
      <p:pic>
        <p:nvPicPr>
          <p:cNvPr id="7" name="Picture 3" descr="E:\Новая флешка\Цветик -СемицветикКоробова Е. Н\Методист\Умный дошколенок\Фото\14-04-2022_13-54-14\20220414_1747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67179">
            <a:off x="4543033" y="2260128"/>
            <a:ext cx="3874569" cy="3178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Чем писать удобнее?</a:t>
            </a:r>
          </a:p>
        </p:txBody>
      </p:sp>
      <p:pic>
        <p:nvPicPr>
          <p:cNvPr id="1026" name="Picture 2" descr="C:\Users\HP\Desktop\Деркач\почему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6953250" cy="4371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/>
              <a:t> 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>
                <a:solidFill>
                  <a:srgbClr val="C00000"/>
                </a:solidFill>
              </a:rPr>
              <a:t>Как же мы будем фиксировать наши выводы?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  <a:p>
            <a:endParaRPr lang="ru-RU" dirty="0"/>
          </a:p>
          <a:p>
            <a:pPr algn="ctr">
              <a:buNone/>
            </a:pPr>
            <a:r>
              <a:rPr lang="ru-RU" sz="8000" b="1" dirty="0">
                <a:solidFill>
                  <a:srgbClr val="002060"/>
                </a:solidFill>
              </a:rPr>
              <a:t>  </a:t>
            </a:r>
            <a:endParaRPr lang="ru-RU" dirty="0"/>
          </a:p>
          <a:p>
            <a:pPr>
              <a:buNone/>
            </a:pPr>
            <a:r>
              <a:rPr lang="ru-RU" sz="8000" b="1" dirty="0"/>
              <a:t> </a:t>
            </a:r>
            <a:endParaRPr lang="ru-RU" sz="8000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 algn="r">
              <a:buNone/>
            </a:pPr>
            <a:r>
              <a:rPr lang="ru-RU" sz="6000" b="1" dirty="0"/>
              <a:t> </a:t>
            </a:r>
            <a:endParaRPr lang="ru-RU" sz="6000" dirty="0"/>
          </a:p>
          <a:p>
            <a:endParaRPr lang="ru-RU" dirty="0"/>
          </a:p>
        </p:txBody>
      </p:sp>
      <p:pic>
        <p:nvPicPr>
          <p:cNvPr id="2051" name="Picture 3" descr="C:\Users\HP\Desktop\Методист\Умный дошколенок\Фото\IMG_20220405_1609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014954"/>
            <a:ext cx="3864429" cy="2898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HP\Desktop\Методист\Умный дошколенок\Фото\IMG_20220405_1551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448" y="2276872"/>
            <a:ext cx="2448272" cy="326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Наша таблица!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" name="Содержимое 10" descr="IMG-20220408-WA0021 (1)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287442"/>
            <a:ext cx="6687672" cy="42831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653906247254 (1)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058" y="608352"/>
            <a:ext cx="2301069" cy="4982316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2"/>
          </a:solidFill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20220405_1603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745" y="692696"/>
            <a:ext cx="1989228" cy="369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220405_15520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2238"/>
            <a:ext cx="3064976" cy="40866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653906247254 (1)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2411726" cy="395744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2"/>
          </a:solidFill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20220405_1603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620687"/>
            <a:ext cx="2448272" cy="43524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220405_15520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6403" y="604963"/>
            <a:ext cx="2439561" cy="3252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653906247254 (1)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2401691" cy="4269676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2"/>
          </a:solidFill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20220405_1603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89099"/>
            <a:ext cx="2777058" cy="3522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220405_15520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2696"/>
            <a:ext cx="1974204" cy="35096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71504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HP\Desktop\Методист\Умный дошколенок\Фото\IMG-20220412-WA00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317905"/>
            <a:ext cx="1332873" cy="2326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HP\Desktop\Методист\Умный дошколенок\Фото\IMG-20220412-WA00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3231"/>
            <a:ext cx="2375653" cy="37180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HP\Desktop\Методист\Умный дошколенок\Фото\IMG-20220412-WA00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5357" y="1193231"/>
            <a:ext cx="3637259" cy="2727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C:\Users\HP\Desktop\Методист\Умный дошколенок\Фото\IMG-20220412-WA0005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921175"/>
            <a:ext cx="1126714" cy="24427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фо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Р</a:t>
            </a:r>
            <a:r>
              <a:rPr lang="ru-RU" sz="2400" b="1" dirty="0" smtClean="0">
                <a:solidFill>
                  <a:srgbClr val="C00000"/>
                </a:solidFill>
              </a:rPr>
              <a:t>азным </a:t>
            </a:r>
            <a:r>
              <a:rPr lang="ru-RU" sz="2400" b="1" dirty="0">
                <a:solidFill>
                  <a:srgbClr val="C00000"/>
                </a:solidFill>
              </a:rPr>
              <a:t>людям удобно писать разными письменными принадлежностями.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Удобно писать:</a:t>
            </a:r>
            <a:endParaRPr lang="ru-RU" sz="20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9 детей выбрали – маркер;</a:t>
            </a: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2 детей - простой карандаш;</a:t>
            </a: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2 детей – фломастер;</a:t>
            </a: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1 ребенок – ручку;</a:t>
            </a: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1 ребенок – восковые мелки.</a:t>
            </a:r>
          </a:p>
          <a:p>
            <a:pPr>
              <a:buNone/>
            </a:pPr>
            <a:endParaRPr lang="ru-RU" sz="2000" dirty="0"/>
          </a:p>
          <a:p>
            <a:r>
              <a:rPr lang="ru-RU" sz="2000" b="1" dirty="0">
                <a:solidFill>
                  <a:srgbClr val="0070C0"/>
                </a:solidFill>
              </a:rPr>
              <a:t>Неудобно писать:</a:t>
            </a:r>
            <a:endParaRPr lang="ru-RU" sz="20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11 детей отметили  обычный мел;</a:t>
            </a:r>
          </a:p>
          <a:p>
            <a:pPr>
              <a:buNone/>
            </a:pPr>
            <a:r>
              <a:rPr lang="ru-RU" sz="2000" dirty="0">
                <a:solidFill>
                  <a:srgbClr val="FF0000"/>
                </a:solidFill>
              </a:rPr>
              <a:t>4 детей –</a:t>
            </a:r>
            <a:r>
              <a:rPr lang="ru-RU" sz="2000" dirty="0" err="1">
                <a:solidFill>
                  <a:srgbClr val="FF0000"/>
                </a:solidFill>
              </a:rPr>
              <a:t>текстовыделитель</a:t>
            </a:r>
            <a:r>
              <a:rPr lang="ru-RU" sz="2000" dirty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HP\Desktop\Методист\Умный дошколенок\Фото\IMG_20220408_1211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231" y="1104798"/>
            <a:ext cx="1729650" cy="230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HP\Desktop\Методист\Умный дошколенок\Фото\IMG_20220408_121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10998"/>
            <a:ext cx="3210264" cy="2407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168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Частное дошкольное образовательное учреждение  «Центр развития ребенка  «Цветик – Семицветик» </vt:lpstr>
      <vt:lpstr>Чем писать удобнее?</vt:lpstr>
      <vt:lpstr>     Как же мы будем фиксировать наши выводы? </vt:lpstr>
      <vt:lpstr>Наша таблица!</vt:lpstr>
      <vt:lpstr>Презентация PowerPoint</vt:lpstr>
      <vt:lpstr>Презентация PowerPoint</vt:lpstr>
      <vt:lpstr>Презентация PowerPoint</vt:lpstr>
      <vt:lpstr>Презентация PowerPoint</vt:lpstr>
      <vt:lpstr> Разным людям удобно писать разными письменными принадлежностями.</vt:lpstr>
      <vt:lpstr>Воспитание любого качества, любой черты должно проходить (по Рубинштейну) следующие стадии: возбуждение – побуждение (подкрепление) – генерализация.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Главный</dc:creator>
  <cp:lastModifiedBy>User</cp:lastModifiedBy>
  <cp:revision>31</cp:revision>
  <dcterms:created xsi:type="dcterms:W3CDTF">2022-04-12T06:37:56Z</dcterms:created>
  <dcterms:modified xsi:type="dcterms:W3CDTF">2023-04-19T04:05:17Z</dcterms:modified>
</cp:coreProperties>
</file>