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BB81D7-7A44-452D-8A91-8B07BB756A84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AD538CA-45E2-47D0-BDB5-BB3B2ADD859C}" type="pres">
      <dgm:prSet presAssocID="{2ABB81D7-7A44-452D-8A91-8B07BB756A8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38D5235D-2B8C-42B6-BC7B-37065A10E876}" type="presOf" srcId="{2ABB81D7-7A44-452D-8A91-8B07BB756A84}" destId="{BAD538CA-45E2-47D0-BDB5-BB3B2ADD859C}" srcOrd="0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u18.edu35.ru/goto/index.php?go=edu.ru/" TargetMode="External"/><Relationship Id="rId2" Type="http://schemas.openxmlformats.org/officeDocument/2006/relationships/hyperlink" Target="http://u18.edu35.ru/goto/index.php?go=mon.gov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tandart.edu.ru/catalog.aspx?CatalogId=959" TargetMode="External"/><Relationship Id="rId5" Type="http://schemas.openxmlformats.org/officeDocument/2006/relationships/hyperlink" Target="http://standart.edu.ru/catalog.aspx?CatalogId=2588" TargetMode="External"/><Relationship Id="rId4" Type="http://schemas.openxmlformats.org/officeDocument/2006/relationships/hyperlink" Target="http://fgos.isiorao.ru/fgos/conception_fgos/about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60648"/>
            <a:ext cx="8856984" cy="281116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600" b="1" dirty="0" smtClean="0"/>
              <a:t>«Организация методической работы в базовой школе как одна из составляющих взаимодействия заместителя директора и педагога»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4929198"/>
            <a:ext cx="5572132" cy="1752600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Выполнила: 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Педагог-организатор 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МБОУ </a:t>
            </a:r>
            <a:r>
              <a:rPr lang="ru-RU" sz="2000" b="1" dirty="0" smtClean="0">
                <a:solidFill>
                  <a:schemeClr val="tx1"/>
                </a:solidFill>
              </a:rPr>
              <a:t>СОШ№6 г</a:t>
            </a:r>
            <a:r>
              <a:rPr lang="en-US" sz="2000" b="1" dirty="0" smtClean="0">
                <a:solidFill>
                  <a:schemeClr val="tx1"/>
                </a:solidFill>
              </a:rPr>
              <a:t>.</a:t>
            </a:r>
            <a:r>
              <a:rPr lang="ru-RU" sz="2000" b="1" dirty="0" smtClean="0">
                <a:solidFill>
                  <a:schemeClr val="tx1"/>
                </a:solidFill>
              </a:rPr>
              <a:t>Лениногорска РТ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Кондратьева Валерия Вадимовна</a:t>
            </a:r>
            <a:r>
              <a:rPr lang="ru-RU" sz="2000" b="1" dirty="0" smtClean="0">
                <a:solidFill>
                  <a:schemeClr val="tx1"/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>Список использованной литературы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00240"/>
            <a:ext cx="8358246" cy="4572032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dirty="0" smtClean="0"/>
              <a:t>Гуров </a:t>
            </a:r>
            <a:r>
              <a:rPr lang="ru-RU" dirty="0" smtClean="0"/>
              <a:t>В.А. Психолого-педагогические условия развития </a:t>
            </a:r>
            <a:r>
              <a:rPr lang="ru-RU" dirty="0" smtClean="0"/>
              <a:t>мотивации профессиональной </a:t>
            </a:r>
            <a:r>
              <a:rPr lang="ru-RU" dirty="0" smtClean="0"/>
              <a:t>деятельности педагогического коллектива: Методическое пособие/В.А. Гуров, В.П. Гурова, Л.А. Сушкова – Калининград: КОИРО, 2010. – 115с.</a:t>
            </a:r>
          </a:p>
          <a:p>
            <a:pPr algn="just"/>
            <a:r>
              <a:rPr lang="ru-RU" dirty="0" smtClean="0"/>
              <a:t>Дружинин</a:t>
            </a:r>
            <a:r>
              <a:rPr lang="ru-RU" dirty="0" smtClean="0"/>
              <a:t>, В.И. Методическая работа в образовательном учреждении.–Курган, ИРОСТ, 2011.-138с</a:t>
            </a:r>
          </a:p>
          <a:p>
            <a:pPr algn="just"/>
            <a:r>
              <a:rPr lang="ru-RU" dirty="0" smtClean="0"/>
              <a:t>Мишина </a:t>
            </a:r>
            <a:r>
              <a:rPr lang="ru-RU" dirty="0" smtClean="0"/>
              <a:t>А.П., Кочеткова Т.В. Организация методической работы и </a:t>
            </a:r>
            <a:r>
              <a:rPr lang="ru-RU" dirty="0" smtClean="0"/>
              <a:t>оформление школьной </a:t>
            </a:r>
            <a:r>
              <a:rPr lang="ru-RU" dirty="0" smtClean="0"/>
              <a:t>документации при реализации ФГОС </a:t>
            </a:r>
            <a:r>
              <a:rPr lang="ru-RU" dirty="0" err="1" smtClean="0"/>
              <a:t>НОО:Методические</a:t>
            </a:r>
            <a:r>
              <a:rPr lang="ru-RU" dirty="0" smtClean="0"/>
              <a:t> рекомендации-Москва: Русское слово, 2014.-118с.</a:t>
            </a:r>
          </a:p>
          <a:p>
            <a:pPr algn="just"/>
            <a:r>
              <a:rPr lang="ru-RU" dirty="0" smtClean="0"/>
              <a:t>Тимченко </a:t>
            </a:r>
            <a:r>
              <a:rPr lang="ru-RU" dirty="0" smtClean="0"/>
              <a:t>М.В. Система методического сопровождения педагогов в подготовке к внедрению и реализации ФГОС. - //Муниципальное образование. – 2013. - №2</a:t>
            </a:r>
          </a:p>
          <a:p>
            <a:pPr algn="just"/>
            <a:r>
              <a:rPr lang="ru-RU" dirty="0" err="1" smtClean="0"/>
              <a:t>Шампарова</a:t>
            </a:r>
            <a:r>
              <a:rPr lang="ru-RU" dirty="0" smtClean="0"/>
              <a:t> </a:t>
            </a:r>
            <a:r>
              <a:rPr lang="ru-RU" dirty="0" smtClean="0"/>
              <a:t>Л.В. Методические </a:t>
            </a:r>
            <a:r>
              <a:rPr lang="ru-RU" dirty="0" err="1" smtClean="0"/>
              <a:t>совещания.-Волгоград</a:t>
            </a:r>
            <a:r>
              <a:rPr lang="ru-RU" dirty="0" smtClean="0"/>
              <a:t>, 2016.-54с.</a:t>
            </a:r>
          </a:p>
          <a:p>
            <a:pPr marL="109728" indent="0" algn="just">
              <a:buNone/>
            </a:pPr>
            <a:r>
              <a:rPr lang="ru-RU" dirty="0" smtClean="0"/>
              <a:t>Сайты</a:t>
            </a:r>
            <a:r>
              <a:rPr lang="ru-RU" dirty="0" smtClean="0"/>
              <a:t>: </a:t>
            </a:r>
          </a:p>
          <a:p>
            <a:pPr algn="just"/>
            <a:r>
              <a:rPr lang="ru-RU" dirty="0" smtClean="0"/>
              <a:t>Министерство </a:t>
            </a:r>
            <a:r>
              <a:rPr lang="ru-RU" dirty="0" smtClean="0"/>
              <a:t>образования и науки РФ - </a:t>
            </a:r>
            <a:r>
              <a:rPr lang="ru-RU" u="sng" dirty="0" smtClean="0">
                <a:hlinkClick r:id="rId2"/>
              </a:rPr>
              <a:t>http://mon.gov.ru/</a:t>
            </a:r>
            <a:r>
              <a:rPr lang="ru-RU" dirty="0" smtClean="0"/>
              <a:t>;</a:t>
            </a:r>
          </a:p>
          <a:p>
            <a:pPr algn="just"/>
            <a:r>
              <a:rPr lang="ru-RU" dirty="0" smtClean="0"/>
              <a:t>Федеральный </a:t>
            </a:r>
            <a:r>
              <a:rPr lang="ru-RU" dirty="0" smtClean="0"/>
              <a:t>портал «Российское образование»- </a:t>
            </a:r>
            <a:r>
              <a:rPr lang="ru-RU" u="sng" dirty="0" smtClean="0">
                <a:hlinkClick r:id="rId3"/>
              </a:rPr>
              <a:t>http://edu.ru/</a:t>
            </a:r>
            <a:r>
              <a:rPr lang="ru-RU" dirty="0" smtClean="0"/>
              <a:t>;</a:t>
            </a:r>
          </a:p>
          <a:p>
            <a:pPr algn="just"/>
            <a:r>
              <a:rPr lang="ru-RU" dirty="0" smtClean="0"/>
              <a:t>Федеральные государственные </a:t>
            </a:r>
            <a:r>
              <a:rPr lang="ru-RU" dirty="0" smtClean="0"/>
              <a:t>образовательные </a:t>
            </a:r>
            <a:r>
              <a:rPr lang="ru-RU" dirty="0" smtClean="0"/>
              <a:t>стандарты</a:t>
            </a:r>
          </a:p>
          <a:p>
            <a:pPr algn="just"/>
            <a:r>
              <a:rPr lang="ru-RU" u="sng" dirty="0" smtClean="0">
                <a:hlinkClick r:id="rId4"/>
              </a:rPr>
              <a:t>http</a:t>
            </a:r>
            <a:r>
              <a:rPr lang="ru-RU" u="sng" dirty="0" smtClean="0">
                <a:hlinkClick r:id="rId4"/>
              </a:rPr>
              <a:t>://fgos.isiorao.ru/fgos/conception_fgos/about/</a:t>
            </a:r>
            <a:endParaRPr lang="ru-RU" dirty="0" smtClean="0"/>
          </a:p>
          <a:p>
            <a:pPr algn="just"/>
            <a:r>
              <a:rPr lang="ru-RU" u="sng" dirty="0" smtClean="0">
                <a:hlinkClick r:id="rId5"/>
              </a:rPr>
              <a:t>http://standart.edu.ru/catalog.aspx?CatalogId=2588</a:t>
            </a:r>
            <a:endParaRPr lang="ru-RU" dirty="0" smtClean="0"/>
          </a:p>
          <a:p>
            <a:pPr algn="just"/>
            <a:r>
              <a:rPr lang="ru-RU" u="sng" dirty="0" smtClean="0">
                <a:hlinkClick r:id="rId6"/>
              </a:rPr>
              <a:t>http://standart.edu.ru/catalog.aspx?CatalogId=959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60648"/>
            <a:ext cx="8856984" cy="281116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600" b="1" dirty="0" smtClean="0"/>
              <a:t>«Организация методической работы в базовой школе как одна из составляющих взаимодействия заместителя директора и педагога»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4929198"/>
            <a:ext cx="5572132" cy="1752600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Выполнила: 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Педагог-организатор 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МБОУ </a:t>
            </a:r>
            <a:r>
              <a:rPr lang="ru-RU" sz="2000" b="1" dirty="0" smtClean="0">
                <a:solidFill>
                  <a:schemeClr val="tx1"/>
                </a:solidFill>
              </a:rPr>
              <a:t>СОШ№6 г</a:t>
            </a:r>
            <a:r>
              <a:rPr lang="en-US" sz="2000" b="1" dirty="0" smtClean="0">
                <a:solidFill>
                  <a:schemeClr val="tx1"/>
                </a:solidFill>
              </a:rPr>
              <a:t>.</a:t>
            </a:r>
            <a:r>
              <a:rPr lang="ru-RU" sz="2000" b="1" dirty="0" smtClean="0">
                <a:solidFill>
                  <a:schemeClr val="tx1"/>
                </a:solidFill>
              </a:rPr>
              <a:t>Лениногорска РТ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Кондратьева Валерия Вадимовна</a:t>
            </a:r>
            <a:r>
              <a:rPr lang="ru-RU" sz="2000" b="1" dirty="0" smtClean="0">
                <a:solidFill>
                  <a:schemeClr val="tx1"/>
                </a:solidFill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457172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066800"/>
          </a:xfrm>
        </p:spPr>
        <p:txBody>
          <a:bodyPr/>
          <a:lstStyle/>
          <a:p>
            <a:r>
              <a:rPr lang="ru-RU" b="1" dirty="0" smtClean="0"/>
              <a:t>Актуальность проекта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43050"/>
            <a:ext cx="8443914" cy="4786346"/>
          </a:xfrm>
        </p:spPr>
        <p:txBody>
          <a:bodyPr>
            <a:noAutofit/>
          </a:bodyPr>
          <a:lstStyle/>
          <a:p>
            <a:pPr algn="just"/>
            <a:r>
              <a:rPr lang="ru-RU" sz="1400" dirty="0" smtClean="0"/>
              <a:t>Актуальность</a:t>
            </a:r>
            <a:r>
              <a:rPr lang="ru-RU" sz="1400" b="1" dirty="0" smtClean="0"/>
              <a:t> </a:t>
            </a:r>
            <a:r>
              <a:rPr lang="ru-RU" sz="1400" dirty="0" smtClean="0"/>
              <a:t>проекта определяется тем, что в условиях модернизации образования в России важной задачей методической службы образовательного учреждения становится обеспечение реализации новых приоритетов образовательной политики, помощь педагогам в достижении высокого уровня профессиональной деятельности, научно-методическое сопровождение инновационных процессов. Особую актуальность приобретает разработка новых подходов к построению модели методической работы в школе, направленной на повышение компетентности педагогов.</a:t>
            </a:r>
          </a:p>
          <a:p>
            <a:pPr algn="just"/>
            <a:r>
              <a:rPr lang="ru-RU" sz="1400" dirty="0" smtClean="0"/>
              <a:t>Некоторые предпосылки решения данной проблемы раскрыты в целом ряде исследований:</a:t>
            </a:r>
          </a:p>
          <a:p>
            <a:pPr algn="just"/>
            <a:r>
              <a:rPr lang="ru-RU" sz="1400" dirty="0" smtClean="0"/>
              <a:t>– повышение качества педагогической деятельности рассматривались в работах В.И. </a:t>
            </a:r>
            <a:r>
              <a:rPr lang="ru-RU" sz="1400" dirty="0" err="1" smtClean="0"/>
              <a:t>Гинецинского</a:t>
            </a:r>
            <a:r>
              <a:rPr lang="ru-RU" sz="1400" dirty="0" smtClean="0"/>
              <a:t>, Н.В. Кузьминой, А.К. Марковой, А.Е. Марона, Э.М. Никитина, В.А. </a:t>
            </a:r>
            <a:r>
              <a:rPr lang="ru-RU" sz="1400" dirty="0" err="1" smtClean="0"/>
              <a:t>Сластенина</a:t>
            </a:r>
            <a:r>
              <a:rPr lang="ru-RU" sz="1400" dirty="0" smtClean="0"/>
              <a:t>, А.И. Щербакова и др.;</a:t>
            </a:r>
          </a:p>
          <a:p>
            <a:pPr algn="just"/>
            <a:r>
              <a:rPr lang="ru-RU" sz="1400" dirty="0" smtClean="0"/>
              <a:t>– методическая деятельность в работах В.Г. Быковой, В.В. </a:t>
            </a:r>
            <a:r>
              <a:rPr lang="ru-RU" sz="1400" dirty="0" err="1" smtClean="0"/>
              <a:t>Дудникова</a:t>
            </a:r>
            <a:r>
              <a:rPr lang="ru-RU" sz="1400" dirty="0" smtClean="0"/>
              <a:t>, Н.Д. Иванова, В.М. </a:t>
            </a:r>
            <a:r>
              <a:rPr lang="ru-RU" sz="1400" dirty="0" err="1" smtClean="0"/>
              <a:t>Лизинского</a:t>
            </a:r>
            <a:r>
              <a:rPr lang="ru-RU" sz="1400" dirty="0" smtClean="0"/>
              <a:t>, Н.В. </a:t>
            </a:r>
            <a:r>
              <a:rPr lang="ru-RU" sz="1400" dirty="0" err="1" smtClean="0"/>
              <a:t>Немовой</a:t>
            </a:r>
            <a:r>
              <a:rPr lang="ru-RU" sz="1400" dirty="0" smtClean="0"/>
              <a:t>, А.П. Ситник, В.И. Дружинина, Л.Ф. </a:t>
            </a:r>
            <a:r>
              <a:rPr lang="ru-RU" sz="1400" dirty="0" err="1" smtClean="0"/>
              <a:t>Спирина</a:t>
            </a:r>
            <a:r>
              <a:rPr lang="ru-RU" sz="1400" dirty="0" smtClean="0"/>
              <a:t> и др.;</a:t>
            </a:r>
          </a:p>
          <a:p>
            <a:pPr algn="just"/>
            <a:r>
              <a:rPr lang="ru-RU" sz="1400" dirty="0" smtClean="0"/>
              <a:t>– организации методической работы в школе посвящены труды Р.И. </a:t>
            </a:r>
            <a:r>
              <a:rPr lang="ru-RU" sz="1400" dirty="0" err="1" smtClean="0"/>
              <a:t>Будниковой</a:t>
            </a:r>
            <a:r>
              <a:rPr lang="ru-RU" sz="1400" dirty="0" smtClean="0"/>
              <a:t>, Л.П. </a:t>
            </a:r>
            <a:r>
              <a:rPr lang="ru-RU" sz="1400" dirty="0" err="1" smtClean="0"/>
              <a:t>Быстровой</a:t>
            </a:r>
            <a:r>
              <a:rPr lang="ru-RU" sz="1400" dirty="0" smtClean="0"/>
              <a:t>, В.И. Дружинина, С.Г. </a:t>
            </a:r>
            <a:r>
              <a:rPr lang="ru-RU" sz="1400" dirty="0" err="1" smtClean="0"/>
              <a:t>Воровщикова</a:t>
            </a:r>
            <a:r>
              <a:rPr lang="ru-RU" sz="1400" dirty="0" smtClean="0"/>
              <a:t>, Л.И. Дудиной, В.И. Зверевой, Е.Н. </a:t>
            </a:r>
            <a:r>
              <a:rPr lang="ru-RU" sz="1400" dirty="0" err="1" smtClean="0"/>
              <a:t>Линчинской</a:t>
            </a:r>
            <a:r>
              <a:rPr lang="ru-RU" sz="1400" dirty="0" smtClean="0"/>
              <a:t>, И.Н. Орловой и др.</a:t>
            </a:r>
          </a:p>
          <a:p>
            <a:pPr algn="just"/>
            <a:r>
              <a:rPr lang="ru-RU" sz="1400" dirty="0" smtClean="0"/>
              <a:t>Дудиной, В.И. Зверевой, Е.Н. </a:t>
            </a:r>
            <a:r>
              <a:rPr lang="ru-RU" sz="1400" dirty="0" err="1" smtClean="0"/>
              <a:t>Линчинской</a:t>
            </a:r>
            <a:r>
              <a:rPr lang="ru-RU" sz="1400" dirty="0" smtClean="0"/>
              <a:t>, И.Н. Орловой и др.</a:t>
            </a:r>
          </a:p>
          <a:p>
            <a:pPr algn="just"/>
            <a:r>
              <a:rPr lang="ru-RU" sz="1400" dirty="0" smtClean="0"/>
              <a:t>Особое внимание в последнее время уделяется основам методи­ческого сопровождения инновационной деятельности педагогов и образовательных учреждений (О.М. </a:t>
            </a:r>
            <a:r>
              <a:rPr lang="ru-RU" sz="1400" dirty="0" err="1" smtClean="0"/>
              <a:t>Зайченко</a:t>
            </a:r>
            <a:r>
              <a:rPr lang="ru-RU" sz="1400" dirty="0" smtClean="0"/>
              <a:t>, Е.И. Казакова, </a:t>
            </a:r>
            <a:r>
              <a:rPr lang="ru-RU" sz="1400" dirty="0" err="1" smtClean="0"/>
              <a:t>Т.А.Каплунович</a:t>
            </a:r>
            <a:r>
              <a:rPr lang="ru-RU" sz="1400" dirty="0" smtClean="0"/>
              <a:t>, М.Н. Певзнер, Е.Е. Сергеева, А.П. </a:t>
            </a:r>
            <a:r>
              <a:rPr lang="ru-RU" sz="1400" dirty="0" err="1" smtClean="0"/>
              <a:t>Тряпицына</a:t>
            </a:r>
            <a:r>
              <a:rPr lang="ru-RU" sz="1400" dirty="0" smtClean="0"/>
              <a:t>, Р.М. </a:t>
            </a:r>
            <a:r>
              <a:rPr lang="ru-RU" sz="1400" dirty="0" err="1" smtClean="0"/>
              <a:t>Шерайзина</a:t>
            </a:r>
            <a:r>
              <a:rPr lang="ru-RU" sz="1400" dirty="0" smtClean="0"/>
              <a:t>, А.Г Ширин).</a:t>
            </a:r>
          </a:p>
          <a:p>
            <a:endParaRPr lang="ru-RU" sz="1400" dirty="0" smtClean="0"/>
          </a:p>
          <a:p>
            <a:endParaRPr lang="ru-RU" sz="1400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Задачи проектной работы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249424"/>
            <a:ext cx="8401080" cy="2751212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/>
              <a:t>рассмотреть </a:t>
            </a:r>
            <a:r>
              <a:rPr lang="ru-RU" sz="2400" dirty="0" smtClean="0"/>
              <a:t>принципы выстраивания методической работы в условиях введения новых образовательных стандартов</a:t>
            </a:r>
          </a:p>
          <a:p>
            <a:pPr algn="just"/>
            <a:r>
              <a:rPr lang="ru-RU" sz="2400" dirty="0" smtClean="0"/>
              <a:t>установить </a:t>
            </a:r>
            <a:r>
              <a:rPr lang="ru-RU" sz="2400" dirty="0" smtClean="0"/>
              <a:t>взаимосвязь методической службы школы и развития педагогического коллектива.</a:t>
            </a:r>
          </a:p>
          <a:p>
            <a:pPr algn="just"/>
            <a:r>
              <a:rPr lang="ru-RU" sz="2400" dirty="0" smtClean="0"/>
              <a:t>систематизировать </a:t>
            </a:r>
            <a:r>
              <a:rPr lang="ru-RU" sz="2400" dirty="0" smtClean="0"/>
              <a:t>работу по организации методической работы, наметить наиболее оптимальные и эффективные формы работы с педагогами, создать определенную структуру и план методической работы в базовой школе.</a:t>
            </a:r>
          </a:p>
          <a:p>
            <a:endParaRPr lang="ru-RU" sz="2400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Функции методической работы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сплочение </a:t>
            </a:r>
            <a:r>
              <a:rPr lang="ru-RU" dirty="0" smtClean="0"/>
              <a:t>педагогического коллектива, превращение его в коллектив единомышленников;</a:t>
            </a:r>
          </a:p>
          <a:p>
            <a:pPr algn="just"/>
            <a:r>
              <a:rPr lang="ru-RU" dirty="0" smtClean="0"/>
              <a:t>выработка </a:t>
            </a:r>
            <a:r>
              <a:rPr lang="ru-RU" dirty="0" smtClean="0"/>
              <a:t>единых педагогических правил, общих ценностей, традиций, ритуалов;</a:t>
            </a:r>
          </a:p>
          <a:p>
            <a:pPr algn="just"/>
            <a:r>
              <a:rPr lang="ru-RU" dirty="0" smtClean="0"/>
              <a:t>анализ </a:t>
            </a:r>
            <a:r>
              <a:rPr lang="ru-RU" dirty="0" smtClean="0"/>
              <a:t>конкретного образовательного процесса и его резуль­татов на уровне изменений знаний, умений, навыков, воспитаннос­ти </a:t>
            </a:r>
            <a:r>
              <a:rPr lang="ru-RU" dirty="0" smtClean="0"/>
              <a:t>учащихся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b="1" dirty="0" smtClean="0"/>
              <a:t>Принципы методической работы в школе</a:t>
            </a:r>
            <a:endParaRPr lang="ru-RU" sz="3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2214554"/>
          <a:ext cx="8186766" cy="1036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928662" y="2285992"/>
            <a:ext cx="40254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Научность методической работы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857224" y="2786058"/>
            <a:ext cx="43733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 Системность методической работы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928662" y="3286124"/>
            <a:ext cx="6000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Комплексный характер методической работы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928662" y="3786190"/>
            <a:ext cx="8001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Систематичность , последовательность, преемственность, непрерывность, массовость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928662" y="4500570"/>
            <a:ext cx="62151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Творческий характер методической работы, максимальная активизация учителей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928662" y="5214950"/>
            <a:ext cx="44390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Конкретность методической работы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857224" y="5715016"/>
            <a:ext cx="57864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 Коллективный характер методической работы</a:t>
            </a:r>
            <a:endParaRPr lang="ru-RU" dirty="0"/>
          </a:p>
        </p:txBody>
      </p:sp>
      <p:sp>
        <p:nvSpPr>
          <p:cNvPr id="21" name="Овал 20"/>
          <p:cNvSpPr/>
          <p:nvPr/>
        </p:nvSpPr>
        <p:spPr>
          <a:xfrm>
            <a:off x="714348" y="2357430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714348" y="2857496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714348" y="3357562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714348" y="3857628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714348" y="4572008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714348" y="5286388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714348" y="5786454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99592" y="908720"/>
            <a:ext cx="7192550" cy="5112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857232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  <a:r>
              <a:rPr lang="ru-RU" b="1" dirty="0" smtClean="0"/>
              <a:t>Формы методической работы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5002924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3200" i="1" u="sng" dirty="0" smtClean="0">
                <a:solidFill>
                  <a:srgbClr val="0070C0"/>
                </a:solidFill>
              </a:rPr>
              <a:t>Общешкольные</a:t>
            </a:r>
            <a:r>
              <a:rPr lang="ru-RU" sz="3200" u="sng" dirty="0" smtClean="0">
                <a:solidFill>
                  <a:srgbClr val="0070C0"/>
                </a:solidFill>
              </a:rPr>
              <a:t> формы</a:t>
            </a:r>
          </a:p>
          <a:p>
            <a:r>
              <a:rPr lang="ru-RU" sz="3200" i="1" u="sng" dirty="0" smtClean="0">
                <a:solidFill>
                  <a:srgbClr val="0070C0"/>
                </a:solidFill>
              </a:rPr>
              <a:t> Групповые</a:t>
            </a:r>
            <a:r>
              <a:rPr lang="ru-RU" sz="3200" u="sng" dirty="0" smtClean="0">
                <a:solidFill>
                  <a:srgbClr val="0070C0"/>
                </a:solidFill>
              </a:rPr>
              <a:t> формы</a:t>
            </a:r>
          </a:p>
          <a:p>
            <a:r>
              <a:rPr lang="ru-RU" sz="3200" i="1" u="sng" dirty="0" smtClean="0">
                <a:solidFill>
                  <a:srgbClr val="0070C0"/>
                </a:solidFill>
              </a:rPr>
              <a:t>Индивидуальные формы</a:t>
            </a:r>
          </a:p>
          <a:p>
            <a:r>
              <a:rPr lang="ru-RU" sz="3200" i="1" u="sng" dirty="0" smtClean="0">
                <a:solidFill>
                  <a:srgbClr val="0070C0"/>
                </a:solidFill>
              </a:rPr>
              <a:t>Методические посиделки</a:t>
            </a:r>
          </a:p>
          <a:p>
            <a:r>
              <a:rPr lang="ru-RU" sz="3200" i="1" u="sng" dirty="0" smtClean="0">
                <a:solidFill>
                  <a:srgbClr val="0070C0"/>
                </a:solidFill>
              </a:rPr>
              <a:t>Деловая игра</a:t>
            </a:r>
          </a:p>
          <a:p>
            <a:r>
              <a:rPr lang="ru-RU" sz="3200" i="1" u="sng" dirty="0" smtClean="0">
                <a:solidFill>
                  <a:srgbClr val="0070C0"/>
                </a:solidFill>
              </a:rPr>
              <a:t>Тренинг</a:t>
            </a:r>
          </a:p>
          <a:p>
            <a:r>
              <a:rPr lang="ru-RU" sz="3200" i="1" u="sng" dirty="0" smtClean="0">
                <a:solidFill>
                  <a:srgbClr val="0070C0"/>
                </a:solidFill>
              </a:rPr>
              <a:t>Педагогический КВН</a:t>
            </a:r>
          </a:p>
          <a:p>
            <a:r>
              <a:rPr lang="ru-RU" sz="3200" i="1" u="sng" dirty="0" smtClean="0">
                <a:solidFill>
                  <a:srgbClr val="0070C0"/>
                </a:solidFill>
              </a:rPr>
              <a:t>Мозговой штурм</a:t>
            </a: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Функции управления методической работой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000" dirty="0" smtClean="0"/>
              <a:t>	В </a:t>
            </a:r>
            <a:r>
              <a:rPr lang="ru-RU" sz="2000" dirty="0" smtClean="0"/>
              <a:t>современном образовательном менеджменте выделяют восемь функций управления: </a:t>
            </a:r>
          </a:p>
          <a:p>
            <a:r>
              <a:rPr lang="ru-RU" sz="2000" b="1" i="1" dirty="0" smtClean="0"/>
              <a:t> </a:t>
            </a:r>
            <a:r>
              <a:rPr lang="ru-RU" sz="2000" b="1" i="1" dirty="0" smtClean="0">
                <a:solidFill>
                  <a:srgbClr val="0070C0"/>
                </a:solidFill>
              </a:rPr>
              <a:t>анализ</a:t>
            </a:r>
          </a:p>
          <a:p>
            <a:r>
              <a:rPr lang="ru-RU" sz="2000" b="1" i="1" dirty="0" smtClean="0">
                <a:solidFill>
                  <a:srgbClr val="0070C0"/>
                </a:solidFill>
              </a:rPr>
              <a:t> прогнозирование</a:t>
            </a:r>
          </a:p>
          <a:p>
            <a:r>
              <a:rPr lang="ru-RU" sz="2000" b="1" i="1" dirty="0" smtClean="0">
                <a:solidFill>
                  <a:srgbClr val="0070C0"/>
                </a:solidFill>
              </a:rPr>
              <a:t> планирование</a:t>
            </a:r>
          </a:p>
          <a:p>
            <a:r>
              <a:rPr lang="ru-RU" sz="2000" b="1" i="1" dirty="0" smtClean="0">
                <a:solidFill>
                  <a:srgbClr val="0070C0"/>
                </a:solidFill>
              </a:rPr>
              <a:t> организация;</a:t>
            </a:r>
          </a:p>
          <a:p>
            <a:r>
              <a:rPr lang="ru-RU" sz="2000" b="1" i="1" dirty="0" smtClean="0">
                <a:solidFill>
                  <a:srgbClr val="0070C0"/>
                </a:solidFill>
              </a:rPr>
              <a:t> контроль </a:t>
            </a:r>
          </a:p>
          <a:p>
            <a:r>
              <a:rPr lang="ru-RU" sz="2000" b="1" i="1" dirty="0" smtClean="0">
                <a:solidFill>
                  <a:srgbClr val="0070C0"/>
                </a:solidFill>
              </a:rPr>
              <a:t> координация</a:t>
            </a:r>
          </a:p>
          <a:p>
            <a:r>
              <a:rPr lang="ru-RU" sz="2000" b="1" i="1" dirty="0" smtClean="0">
                <a:solidFill>
                  <a:srgbClr val="0070C0"/>
                </a:solidFill>
              </a:rPr>
              <a:t> регулирование</a:t>
            </a:r>
          </a:p>
          <a:p>
            <a:r>
              <a:rPr lang="ru-RU" sz="2000" b="1" i="1" dirty="0" smtClean="0">
                <a:solidFill>
                  <a:srgbClr val="0070C0"/>
                </a:solidFill>
              </a:rPr>
              <a:t> стимулирование</a:t>
            </a:r>
          </a:p>
          <a:p>
            <a:pPr>
              <a:buNone/>
            </a:pPr>
            <a:r>
              <a:rPr lang="ru-RU" sz="2000" b="1" u="sng" dirty="0" smtClean="0">
                <a:solidFill>
                  <a:srgbClr val="0070C0"/>
                </a:solidFill>
              </a:rPr>
              <a:t>     </a:t>
            </a:r>
          </a:p>
          <a:p>
            <a:endParaRPr lang="ru-RU" sz="20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1214422"/>
            <a:ext cx="78581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	Организация </a:t>
            </a:r>
            <a:r>
              <a:rPr lang="ru-RU" sz="2800" dirty="0" smtClean="0"/>
              <a:t>методической работы в образовательном учреждении в условиях введения ФГОС общего образования – это процесс, который должен быть четко спланированным и управляемым со стороны организаторов методической работы и нацелен на приобретение педагогами новых профессиональных компетенций, без которых невозможна успешная реализация ФГОС ОО.</a:t>
            </a:r>
            <a:endParaRPr lang="ru-RU" sz="2800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74</TotalTime>
  <Words>465</Words>
  <Application>Microsoft Office PowerPoint</Application>
  <PresentationFormat>Экран (4:3)</PresentationFormat>
  <Paragraphs>68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Georgia</vt:lpstr>
      <vt:lpstr>Trebuchet MS</vt:lpstr>
      <vt:lpstr>Wingdings 2</vt:lpstr>
      <vt:lpstr>Городская</vt:lpstr>
      <vt:lpstr>«Организация методической работы в базовой школе как одна из составляющих взаимодействия заместителя директора и педагога» </vt:lpstr>
      <vt:lpstr>Актуальность проекта </vt:lpstr>
      <vt:lpstr>Задачи проектной работы </vt:lpstr>
      <vt:lpstr>Функции методической работы</vt:lpstr>
      <vt:lpstr>Принципы методической работы в школе</vt:lpstr>
      <vt:lpstr>Презентация PowerPoint</vt:lpstr>
      <vt:lpstr>   Формы методической работы  </vt:lpstr>
      <vt:lpstr>Функции управления методической работой</vt:lpstr>
      <vt:lpstr>Презентация PowerPoint</vt:lpstr>
      <vt:lpstr>Список использованной литературы </vt:lpstr>
      <vt:lpstr>«Организация методической работы в базовой школе как одна из составляющих взаимодействия заместителя директора и педагога»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«Организация методической работы в базовой школе как одна из составляющих взаимодействия заместителя директора и педагога»</dc:title>
  <dc:creator>Лариса</dc:creator>
  <cp:lastModifiedBy>СОШ №6</cp:lastModifiedBy>
  <cp:revision>13</cp:revision>
  <dcterms:created xsi:type="dcterms:W3CDTF">2017-09-30T05:29:55Z</dcterms:created>
  <dcterms:modified xsi:type="dcterms:W3CDTF">2023-04-19T10:53:23Z</dcterms:modified>
</cp:coreProperties>
</file>